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65" r:id="rId5"/>
    <p:sldId id="266" r:id="rId6"/>
    <p:sldId id="257" r:id="rId7"/>
    <p:sldId id="259" r:id="rId8"/>
    <p:sldId id="267" r:id="rId9"/>
    <p:sldId id="261" r:id="rId10"/>
    <p:sldId id="262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B4A-8859-4AF8-9FFC-BCDDCFCD1094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CE25-D6C0-4FA1-A167-8B3691AAE90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B4A-8859-4AF8-9FFC-BCDDCFCD1094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CE25-D6C0-4FA1-A167-8B3691AAE9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B4A-8859-4AF8-9FFC-BCDDCFCD1094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CE25-D6C0-4FA1-A167-8B3691AAE9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B4A-8859-4AF8-9FFC-BCDDCFCD1094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CE25-D6C0-4FA1-A167-8B3691AAE90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B4A-8859-4AF8-9FFC-BCDDCFCD1094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CE25-D6C0-4FA1-A167-8B3691AAE9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B4A-8859-4AF8-9FFC-BCDDCFCD1094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CE25-D6C0-4FA1-A167-8B3691AAE90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B4A-8859-4AF8-9FFC-BCDDCFCD1094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CE25-D6C0-4FA1-A167-8B3691AAE90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B4A-8859-4AF8-9FFC-BCDDCFCD1094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CE25-D6C0-4FA1-A167-8B3691AAE9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B4A-8859-4AF8-9FFC-BCDDCFCD1094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CE25-D6C0-4FA1-A167-8B3691AAE9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B4A-8859-4AF8-9FFC-BCDDCFCD1094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CE25-D6C0-4FA1-A167-8B3691AAE9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B4A-8859-4AF8-9FFC-BCDDCFCD1094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CE25-D6C0-4FA1-A167-8B3691AAE90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AF9B4A-8859-4AF8-9FFC-BCDDCFCD1094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22CE25-D6C0-4FA1-A167-8B3691AAE90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docid=4DXCdC7sOyc2iM&amp;tbnid=RnI8AOVHnkUAcM:&amp;ved=0CAUQjRw&amp;url=http://www.westjesmond.newcastle.sch.uk/newsletters.asp&amp;ei=JysHU7bYLOSV0AXj6IHgBw&amp;psig=AFQjCNE9Nz1u02uX8EWQ9V7BHGvAqtY0cg&amp;ust=139306511919091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6864" cy="1752600"/>
          </a:xfrm>
        </p:spPr>
        <p:txBody>
          <a:bodyPr/>
          <a:lstStyle/>
          <a:p>
            <a:r>
              <a:rPr lang="en-GB" dirty="0" smtClean="0"/>
              <a:t>             D</a:t>
            </a:r>
            <a:r>
              <a:rPr lang="en-GB" dirty="0" smtClean="0">
                <a:solidFill>
                  <a:schemeClr val="tx1"/>
                </a:solidFill>
              </a:rPr>
              <a:t>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n-GB" dirty="0" smtClean="0"/>
              <a:t>Towards assessment without levels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5"/>
          <a:stretch/>
        </p:blipFill>
        <p:spPr bwMode="auto">
          <a:xfrm>
            <a:off x="2411760" y="2066745"/>
            <a:ext cx="403244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314096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Assessment without levels </a:t>
            </a:r>
          </a:p>
          <a:p>
            <a:r>
              <a:rPr lang="en-GB" dirty="0" smtClean="0"/>
              <a:t>this way…</a:t>
            </a:r>
            <a:endParaRPr lang="en-GB" dirty="0"/>
          </a:p>
        </p:txBody>
      </p:sp>
      <p:pic>
        <p:nvPicPr>
          <p:cNvPr id="6" name="Picture 10" descr="https://encrypted-tbn0.gstatic.com/images?q=tbn:ANd9GcRwpcvHbmgGJVGUsf4XcZrx-LNV-LieUMjEx7AjTjAC0wi4KKAqW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1709737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8444" y="4782040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Dominic Martin</a:t>
            </a:r>
          </a:p>
          <a:p>
            <a:r>
              <a:rPr lang="en-GB" dirty="0" smtClean="0"/>
              <a:t>Deputy Head Teacher</a:t>
            </a:r>
          </a:p>
          <a:p>
            <a:endParaRPr lang="en-GB" dirty="0" smtClean="0"/>
          </a:p>
          <a:p>
            <a:r>
              <a:rPr lang="en-GB" dirty="0" smtClean="0"/>
              <a:t>Rebecca </a:t>
            </a:r>
            <a:r>
              <a:rPr lang="en-GB" dirty="0" err="1" smtClean="0"/>
              <a:t>McVittie</a:t>
            </a:r>
            <a:endParaRPr lang="en-GB" dirty="0" smtClean="0"/>
          </a:p>
          <a:p>
            <a:r>
              <a:rPr lang="en-GB" dirty="0" smtClean="0"/>
              <a:t>Head of English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6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240703" cy="1143000"/>
          </a:xfrm>
        </p:spPr>
        <p:txBody>
          <a:bodyPr/>
          <a:lstStyle/>
          <a:p>
            <a:r>
              <a:rPr lang="en-GB" dirty="0" smtClean="0"/>
              <a:t>What have we learnt so far?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496855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Some children have been reassessed at a lower level as a result of new curriculum expectations.</a:t>
            </a:r>
          </a:p>
          <a:p>
            <a:r>
              <a:rPr lang="en-GB" dirty="0" smtClean="0"/>
              <a:t>Assessment migration from one curriculum to another has highlighted gaps that need to be ‘back filled’ before children can progress further.</a:t>
            </a:r>
          </a:p>
          <a:p>
            <a:r>
              <a:rPr lang="en-GB" dirty="0" smtClean="0"/>
              <a:t>Perhaps unsurprisingly, more able children are finding shift in expectation easier and are largest definable group already to have made progress since October migration.</a:t>
            </a:r>
          </a:p>
          <a:p>
            <a:r>
              <a:rPr lang="en-GB" dirty="0" smtClean="0"/>
              <a:t>Level of challenge is particularly noticeable in number within mathematics and grammar within English. Expectations within reading seem much less problematic.</a:t>
            </a:r>
          </a:p>
          <a:p>
            <a:r>
              <a:rPr lang="en-GB" dirty="0"/>
              <a:t>Using new assessment criteria has forced staff to become familiar with new curriculum content, objectives and higher expectations. </a:t>
            </a:r>
          </a:p>
          <a:p>
            <a:r>
              <a:rPr lang="en-GB" dirty="0" smtClean="0"/>
              <a:t>Staff have embraced new assessment positively; focused on what a child needs to do next to move on, rather than using numerical values, such as 5c etc. </a:t>
            </a:r>
          </a:p>
          <a:p>
            <a:r>
              <a:rPr lang="en-GB" dirty="0" smtClean="0"/>
              <a:t>Staff meeting time to work through together has been vital and created an ‘in this together’ spirit. </a:t>
            </a:r>
          </a:p>
        </p:txBody>
      </p:sp>
    </p:spTree>
    <p:extLst>
      <p:ext uri="{BB962C8B-B14F-4D97-AF65-F5344CB8AC3E}">
        <p14:creationId xmlns:p14="http://schemas.microsoft.com/office/powerpoint/2010/main" val="14978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Moderation, moderation, moderation!</a:t>
            </a:r>
          </a:p>
          <a:p>
            <a:r>
              <a:rPr lang="en-GB" dirty="0" smtClean="0"/>
              <a:t>Communicating assessment without levels to parents: descriptive profile accompanied by below, developing, meeting or exceeding age related expectations.</a:t>
            </a:r>
          </a:p>
          <a:p>
            <a:r>
              <a:rPr lang="en-GB" dirty="0" smtClean="0"/>
              <a:t>Supporting Year 5 children to meet higher expectations, in a very short space of time to be ready for new KS2 assessments next year.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55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6856" y="1916832"/>
            <a:ext cx="8373616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An exciting opportunity to refocus the emphasis of school based assessment:</a:t>
            </a:r>
          </a:p>
          <a:p>
            <a:pPr lvl="1"/>
            <a:r>
              <a:rPr lang="en-GB" dirty="0" smtClean="0"/>
              <a:t>to build an system assessment that fitted with our school’s values and vision for curriculum, rather than a national system.</a:t>
            </a:r>
          </a:p>
          <a:p>
            <a:pPr lvl="1"/>
            <a:r>
              <a:rPr lang="en-GB" dirty="0" smtClean="0"/>
              <a:t>to place more emphasis on reporting assessment outcomes to parents and children as a descriptive profile, rather than numerical values.</a:t>
            </a:r>
          </a:p>
          <a:p>
            <a:pPr lvl="1"/>
            <a:r>
              <a:rPr lang="en-GB" dirty="0" smtClean="0"/>
              <a:t>to place greater emphasis on teachers using precise descriptions of pupil progress, gaps, next steps, rather than numerical values</a:t>
            </a:r>
            <a:r>
              <a:rPr lang="en-GB" dirty="0"/>
              <a:t>. An opportunity to refocus our attention on how assessment can be used to </a:t>
            </a:r>
            <a:r>
              <a:rPr lang="en-GB" dirty="0" smtClean="0"/>
              <a:t>support teaching </a:t>
            </a:r>
            <a:r>
              <a:rPr lang="en-GB" dirty="0"/>
              <a:t>and learning for all pupils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rogress throughout curriculum to reflect breadth and depth of understanding.</a:t>
            </a:r>
            <a:endParaRPr lang="en-GB" dirty="0"/>
          </a:p>
          <a:p>
            <a:pPr lvl="1"/>
            <a:r>
              <a:rPr lang="en-GB" dirty="0" smtClean="0"/>
              <a:t>background use numerical values to present overviews and trends.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85689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85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29208"/>
            <a:ext cx="6512511" cy="1143000"/>
          </a:xfrm>
        </p:spPr>
        <p:txBody>
          <a:bodyPr/>
          <a:lstStyle/>
          <a:p>
            <a:r>
              <a:rPr lang="en-GB" dirty="0" smtClean="0"/>
              <a:t>Our Assessment Journey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Summer 2013 – new curriculum content used to assess writing, but matched against curriculum 2000 expectations.</a:t>
            </a:r>
          </a:p>
          <a:p>
            <a:r>
              <a:rPr lang="en-GB" dirty="0" smtClean="0"/>
              <a:t>January 2014 new curriculum mapped precisely, content allocated to specific year groups for both core and foundation subjects.</a:t>
            </a:r>
          </a:p>
          <a:p>
            <a:r>
              <a:rPr lang="en-GB" dirty="0" smtClean="0"/>
              <a:t>Spring / Summer 2014 – new curriculum content and expectations used to assess writing in </a:t>
            </a:r>
            <a:r>
              <a:rPr lang="en-GB" dirty="0" err="1" smtClean="0"/>
              <a:t>Yrs</a:t>
            </a:r>
            <a:r>
              <a:rPr lang="en-GB" dirty="0" smtClean="0"/>
              <a:t> 1,3,4 and 5 – matched to equivalent levels or APS.</a:t>
            </a:r>
          </a:p>
          <a:p>
            <a:r>
              <a:rPr lang="en-GB" dirty="0" smtClean="0"/>
              <a:t>Autumn 2014 – levels no longer used to assess progress in any foundation subjects, or English, Maths &amp; Science </a:t>
            </a:r>
            <a:r>
              <a:rPr lang="en-GB" dirty="0" err="1" smtClean="0"/>
              <a:t>Yrs</a:t>
            </a:r>
            <a:r>
              <a:rPr lang="en-GB" dirty="0" smtClean="0"/>
              <a:t> 1,3,4,5.</a:t>
            </a:r>
          </a:p>
          <a:p>
            <a:r>
              <a:rPr lang="en-GB" dirty="0"/>
              <a:t>Autumn 2014 New curriculum team TLR holders have developed assessment frameworks for new curriculum; pitch and expectation for new curriculum is clear and progressive.</a:t>
            </a:r>
          </a:p>
          <a:p>
            <a:r>
              <a:rPr lang="en-GB" dirty="0" smtClean="0"/>
              <a:t>October 2014 Existing NC levels migrated into new curriculum numerical values / stages to create new curriculum baseline. </a:t>
            </a:r>
          </a:p>
          <a:p>
            <a:r>
              <a:rPr lang="en-GB" dirty="0" smtClean="0"/>
              <a:t>December 2014 new formative and summative assessments completed producing first data outcomes for curriculum 2014.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3815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7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a new assessment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38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8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861048"/>
            <a:ext cx="8496943" cy="1143000"/>
          </a:xfrm>
        </p:spPr>
        <p:txBody>
          <a:bodyPr/>
          <a:lstStyle/>
          <a:p>
            <a:pPr algn="ctr"/>
            <a:r>
              <a:rPr lang="en-GB" sz="4000" dirty="0" smtClean="0"/>
              <a:t>Deciding upon assessment language that describes an emphasis on challenge and </a:t>
            </a:r>
            <a:br>
              <a:rPr lang="en-GB" sz="4000" dirty="0" smtClean="0"/>
            </a:br>
            <a:r>
              <a:rPr lang="en-GB" sz="4000" dirty="0" smtClean="0"/>
              <a:t>breadth &amp; depth of achievement.</a:t>
            </a:r>
            <a:endParaRPr lang="en-GB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576064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2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149080"/>
            <a:ext cx="6512511" cy="1143000"/>
          </a:xfrm>
        </p:spPr>
        <p:txBody>
          <a:bodyPr/>
          <a:lstStyle/>
          <a:p>
            <a:r>
              <a:rPr lang="en-GB" sz="3600" dirty="0" smtClean="0"/>
              <a:t>Distilling new </a:t>
            </a:r>
            <a:r>
              <a:rPr lang="en-GB" sz="3600" smtClean="0"/>
              <a:t>curriculum requirements into  </a:t>
            </a:r>
            <a:r>
              <a:rPr lang="en-GB" sz="3600" dirty="0" smtClean="0"/>
              <a:t>Key Performance Indicators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7848872" cy="410445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Using KPIs as a key assessment focus dispensing with the need to focus on and record all of the relatively minor aspects contained within the curriculum.</a:t>
            </a:r>
          </a:p>
          <a:p>
            <a:r>
              <a:rPr lang="en-GB" sz="2800" dirty="0"/>
              <a:t>KPI: Descriptors that carried significantly more ‘weight’ than other performance </a:t>
            </a:r>
            <a:r>
              <a:rPr lang="en-GB" sz="2800" dirty="0" smtClean="0"/>
              <a:t>descriptors</a:t>
            </a:r>
            <a:r>
              <a:rPr lang="en-GB" sz="2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1944216" cy="231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4536504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A framework that would support us to teach for depth and breadth in each year group, </a:t>
            </a:r>
            <a:r>
              <a:rPr lang="en-GB" sz="3200" i="1" dirty="0" smtClean="0"/>
              <a:t>before</a:t>
            </a:r>
            <a:r>
              <a:rPr lang="en-GB" sz="3200" dirty="0" smtClean="0"/>
              <a:t> children progressed further.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 framework that would articulate progression steps in each year group clearly to staff, to children and to parents. </a:t>
            </a:r>
            <a:br>
              <a:rPr lang="en-GB" sz="3200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endParaRPr lang="en-GB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4517540" cy="230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1815"/>
            <a:ext cx="3981687" cy="244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8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717032"/>
            <a:ext cx="7838256" cy="1143000"/>
          </a:xfrm>
        </p:spPr>
        <p:txBody>
          <a:bodyPr/>
          <a:lstStyle/>
          <a:p>
            <a:r>
              <a:rPr lang="en-GB" dirty="0" smtClean="0"/>
              <a:t>A tracking system that promotes assessment to inform teaching and learning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005"/>
            <a:ext cx="301003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59" y="566005"/>
            <a:ext cx="4677821" cy="297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05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157192"/>
            <a:ext cx="7704856" cy="1143000"/>
          </a:xfrm>
        </p:spPr>
        <p:txBody>
          <a:bodyPr/>
          <a:lstStyle/>
          <a:p>
            <a:r>
              <a:rPr lang="en-GB" sz="3600" dirty="0" smtClean="0"/>
              <a:t>Ongoing Assessment Programme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476672"/>
            <a:ext cx="7220272" cy="456968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Formative ongoing assessment against criteria using ‘cold’ and ‘warm’ pieces of writing in a ‘Writing Portfolio’. Plus, summative SPAG tests to address grammar elements of framework. </a:t>
            </a:r>
          </a:p>
          <a:p>
            <a:r>
              <a:rPr lang="en-GB" dirty="0" smtClean="0"/>
              <a:t>Maths summative ‘unit’ tests throughout the term, at a distance, once a unit is complete – moderated by a control group of 6 pupils who are tracked formatively. This group represent the attainment spread in each class or set.  </a:t>
            </a:r>
          </a:p>
          <a:p>
            <a:r>
              <a:rPr lang="en-GB" dirty="0" smtClean="0"/>
              <a:t>Reading summative tests each half term – moderated by a control group of 6 pupils each representing the attainment spread in each class or set. </a:t>
            </a:r>
          </a:p>
          <a:p>
            <a:r>
              <a:rPr lang="en-GB" dirty="0" smtClean="0"/>
              <a:t>Ongoing assessment in science – using our own science assessment framework - against year group expectations: developing, meeting, exceeding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0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828</TotalTime>
  <Words>749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Towards assessment without levels</vt:lpstr>
      <vt:lpstr>PowerPoint Presentation</vt:lpstr>
      <vt:lpstr>Our Assessment Journey</vt:lpstr>
      <vt:lpstr>Building a new assessment system</vt:lpstr>
      <vt:lpstr>Deciding upon assessment language that describes an emphasis on challenge and  breadth &amp; depth of achievement.</vt:lpstr>
      <vt:lpstr>Distilling new curriculum requirements into  Key Performance Indicators</vt:lpstr>
      <vt:lpstr>A framework that would support us to teach for depth and breadth in each year group, before children progressed further.  A framework that would articulate progression steps in each year group clearly to staff, to children and to parents.    </vt:lpstr>
      <vt:lpstr>A tracking system that promotes assessment to inform teaching and learning </vt:lpstr>
      <vt:lpstr>Ongoing Assessment Programme </vt:lpstr>
      <vt:lpstr>What have we learnt so far?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 Martin</dc:creator>
  <cp:lastModifiedBy>Ellie Geddes</cp:lastModifiedBy>
  <cp:revision>24</cp:revision>
  <dcterms:created xsi:type="dcterms:W3CDTF">2014-11-24T09:21:55Z</dcterms:created>
  <dcterms:modified xsi:type="dcterms:W3CDTF">2014-12-02T17:09:33Z</dcterms:modified>
</cp:coreProperties>
</file>