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userCustomization/customUI.xml"/><Relationship Id="rId1" Type="http://schemas.openxmlformats.org/officeDocument/2006/relationships/officeDocument" Target="ppt/presentation.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1"/>
  </p:notesMasterIdLst>
  <p:handoutMasterIdLst>
    <p:handoutMasterId r:id="rId22"/>
  </p:handoutMasterIdLst>
  <p:sldIdLst>
    <p:sldId id="390" r:id="rId2"/>
    <p:sldId id="391" r:id="rId3"/>
    <p:sldId id="407" r:id="rId4"/>
    <p:sldId id="393" r:id="rId5"/>
    <p:sldId id="395" r:id="rId6"/>
    <p:sldId id="394" r:id="rId7"/>
    <p:sldId id="397" r:id="rId8"/>
    <p:sldId id="408" r:id="rId9"/>
    <p:sldId id="409" r:id="rId10"/>
    <p:sldId id="410" r:id="rId11"/>
    <p:sldId id="411" r:id="rId12"/>
    <p:sldId id="412" r:id="rId13"/>
    <p:sldId id="413" r:id="rId14"/>
    <p:sldId id="414" r:id="rId15"/>
    <p:sldId id="415" r:id="rId16"/>
    <p:sldId id="416" r:id="rId17"/>
    <p:sldId id="417" r:id="rId18"/>
    <p:sldId id="402" r:id="rId19"/>
    <p:sldId id="405" r:id="rId20"/>
  </p:sldIdLst>
  <p:sldSz cx="9144000" cy="6858000" type="screen4x3"/>
  <p:notesSz cx="6669088" cy="9928225"/>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2C74"/>
    <a:srgbClr val="1A1A1A"/>
    <a:srgbClr val="F5B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600" autoAdjust="0"/>
  </p:normalViewPr>
  <p:slideViewPr>
    <p:cSldViewPr>
      <p:cViewPr varScale="1">
        <p:scale>
          <a:sx n="74" d="100"/>
          <a:sy n="74" d="100"/>
        </p:scale>
        <p:origin x="-1770" y="-96"/>
      </p:cViewPr>
      <p:guideLst>
        <p:guide orient="horz" pos="2160"/>
        <p:guide pos="2880"/>
      </p:guideLst>
    </p:cSldViewPr>
  </p:slideViewPr>
  <p:notesTextViewPr>
    <p:cViewPr>
      <p:scale>
        <a:sx n="1" d="1"/>
        <a:sy n="1" d="1"/>
      </p:scale>
      <p:origin x="0" y="0"/>
    </p:cViewPr>
  </p:notesTextViewPr>
  <p:notesViewPr>
    <p:cSldViewPr>
      <p:cViewPr>
        <p:scale>
          <a:sx n="75" d="100"/>
          <a:sy n="75" d="100"/>
        </p:scale>
        <p:origin x="-3096" y="-72"/>
      </p:cViewPr>
      <p:guideLst>
        <p:guide orient="horz" pos="3127"/>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20000"/>
              </a:spcBef>
              <a:defRPr sz="1200"/>
            </a:lvl1pPr>
          </a:lstStyle>
          <a:p>
            <a:endParaRPr lang="en-GB" altLang="en-US"/>
          </a:p>
        </p:txBody>
      </p:sp>
      <p:sp>
        <p:nvSpPr>
          <p:cNvPr id="79876" name="Rectangle 4"/>
          <p:cNvSpPr>
            <a:spLocks noGrp="1" noChangeArrowheads="1"/>
          </p:cNvSpPr>
          <p:nvPr>
            <p:ph type="ftr" sz="quarter" idx="2"/>
          </p:nvPr>
        </p:nvSpPr>
        <p:spPr bwMode="auto">
          <a:xfrm>
            <a:off x="0" y="9431338"/>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20000"/>
              </a:spcBef>
              <a:defRPr sz="1200"/>
            </a:lvl1pPr>
          </a:lstStyle>
          <a:p>
            <a:endParaRPr lang="en-GB" altLang="en-US"/>
          </a:p>
        </p:txBody>
      </p:sp>
      <p:sp>
        <p:nvSpPr>
          <p:cNvPr id="79879" name="Line 7"/>
          <p:cNvSpPr>
            <a:spLocks noChangeShapeType="1"/>
          </p:cNvSpPr>
          <p:nvPr/>
        </p:nvSpPr>
        <p:spPr bwMode="auto">
          <a:xfrm>
            <a:off x="463550" y="769938"/>
            <a:ext cx="5799138" cy="0"/>
          </a:xfrm>
          <a:prstGeom prst="line">
            <a:avLst/>
          </a:prstGeom>
          <a:noFill/>
          <a:ln w="12700">
            <a:solidFill>
              <a:srgbClr val="092C7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880" name="Line 8"/>
          <p:cNvSpPr>
            <a:spLocks noChangeShapeType="1"/>
          </p:cNvSpPr>
          <p:nvPr/>
        </p:nvSpPr>
        <p:spPr bwMode="auto">
          <a:xfrm>
            <a:off x="463550" y="279400"/>
            <a:ext cx="5799138" cy="0"/>
          </a:xfrm>
          <a:prstGeom prst="line">
            <a:avLst/>
          </a:prstGeom>
          <a:noFill/>
          <a:ln w="12700">
            <a:solidFill>
              <a:srgbClr val="092C7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881" name="Text Box 9"/>
          <p:cNvSpPr txBox="1">
            <a:spLocks noChangeArrowheads="1"/>
          </p:cNvSpPr>
          <p:nvPr/>
        </p:nvSpPr>
        <p:spPr bwMode="auto">
          <a:xfrm>
            <a:off x="527050" y="307975"/>
            <a:ext cx="49180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en-GB" altLang="en-US" b="1" dirty="0" smtClean="0">
                <a:solidFill>
                  <a:srgbClr val="F5B400"/>
                </a:solidFill>
                <a:latin typeface="FrutigerLight" pitchFamily="2" charset="0"/>
              </a:rPr>
              <a:t>Mock Disciplinary seminar</a:t>
            </a:r>
            <a:endParaRPr lang="en-GB" altLang="en-US" b="1" dirty="0">
              <a:solidFill>
                <a:srgbClr val="F5B400"/>
              </a:solidFill>
              <a:latin typeface="FrutigerLight" pitchFamily="2" charset="0"/>
            </a:endParaRPr>
          </a:p>
        </p:txBody>
      </p:sp>
      <p:sp>
        <p:nvSpPr>
          <p:cNvPr id="79882" name="Line 10"/>
          <p:cNvSpPr>
            <a:spLocks noChangeShapeType="1"/>
          </p:cNvSpPr>
          <p:nvPr/>
        </p:nvSpPr>
        <p:spPr bwMode="auto">
          <a:xfrm>
            <a:off x="454025" y="754063"/>
            <a:ext cx="3600599" cy="0"/>
          </a:xfrm>
          <a:prstGeom prst="line">
            <a:avLst/>
          </a:prstGeom>
          <a:noFill/>
          <a:ln w="38100">
            <a:solidFill>
              <a:srgbClr val="092C7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79883" name="Picture 11" descr="WH-Portrait-Template"/>
          <p:cNvPicPr>
            <a:picLocks noChangeAspect="1" noChangeArrowheads="1"/>
          </p:cNvPicPr>
          <p:nvPr/>
        </p:nvPicPr>
        <p:blipFill>
          <a:blip r:embed="rId2" cstate="print">
            <a:extLst>
              <a:ext uri="{28A0092B-C50C-407E-A947-70E740481C1C}">
                <a14:useLocalDpi xmlns:a14="http://schemas.microsoft.com/office/drawing/2010/main" val="0"/>
              </a:ext>
            </a:extLst>
          </a:blip>
          <a:srcRect t="92012"/>
          <a:stretch>
            <a:fillRect/>
          </a:stretch>
        </p:blipFill>
        <p:spPr bwMode="auto">
          <a:xfrm>
            <a:off x="0" y="9175750"/>
            <a:ext cx="6669088" cy="752475"/>
          </a:xfrm>
          <a:prstGeom prst="rect">
            <a:avLst/>
          </a:prstGeom>
          <a:noFill/>
          <a:extLst>
            <a:ext uri="{909E8E84-426E-40DD-AFC4-6F175D3DCCD1}">
              <a14:hiddenFill xmlns:a14="http://schemas.microsoft.com/office/drawing/2010/main">
                <a:solidFill>
                  <a:srgbClr val="FFFFFF"/>
                </a:solidFill>
              </a14:hiddenFill>
            </a:ext>
          </a:extLst>
        </p:spPr>
      </p:pic>
      <p:sp>
        <p:nvSpPr>
          <p:cNvPr id="79884" name="Text Box 12"/>
          <p:cNvSpPr txBox="1">
            <a:spLocks noChangeArrowheads="1"/>
          </p:cNvSpPr>
          <p:nvPr/>
        </p:nvSpPr>
        <p:spPr bwMode="auto">
          <a:xfrm>
            <a:off x="368300" y="9501188"/>
            <a:ext cx="3524250" cy="13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en-GB" altLang="en-US" sz="900" i="1">
                <a:solidFill>
                  <a:schemeClr val="bg1"/>
                </a:solidFill>
                <a:latin typeface="Georgia" pitchFamily="18" charset="0"/>
              </a:rPr>
              <a:t>Newcastle  </a:t>
            </a:r>
            <a:r>
              <a:rPr lang="en-GB" altLang="en-US" sz="900" i="1">
                <a:solidFill>
                  <a:srgbClr val="F5B400"/>
                </a:solidFill>
                <a:latin typeface="Georgia" pitchFamily="18" charset="0"/>
              </a:rPr>
              <a:t>|</a:t>
            </a:r>
            <a:r>
              <a:rPr lang="en-GB" altLang="en-US" sz="900" i="1">
                <a:solidFill>
                  <a:schemeClr val="bg1"/>
                </a:solidFill>
                <a:latin typeface="Georgia" pitchFamily="18" charset="0"/>
              </a:rPr>
              <a:t> Leeds  </a:t>
            </a:r>
            <a:r>
              <a:rPr lang="en-GB" altLang="en-US" sz="900" i="1">
                <a:solidFill>
                  <a:srgbClr val="F5B400"/>
                </a:solidFill>
                <a:latin typeface="Georgia" pitchFamily="18" charset="0"/>
              </a:rPr>
              <a:t>|</a:t>
            </a:r>
            <a:r>
              <a:rPr lang="en-GB" altLang="en-US" sz="900" i="1">
                <a:solidFill>
                  <a:schemeClr val="bg1"/>
                </a:solidFill>
                <a:latin typeface="Georgia" pitchFamily="18" charset="0"/>
              </a:rPr>
              <a:t> Manchester</a:t>
            </a:r>
          </a:p>
        </p:txBody>
      </p:sp>
      <p:sp>
        <p:nvSpPr>
          <p:cNvPr id="11" name="Rectangle 12"/>
          <p:cNvSpPr>
            <a:spLocks noChangeArrowheads="1"/>
          </p:cNvSpPr>
          <p:nvPr/>
        </p:nvSpPr>
        <p:spPr bwMode="auto">
          <a:xfrm>
            <a:off x="5278760" y="11827"/>
            <a:ext cx="1350301" cy="11557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smtClean="0"/>
          </a:p>
        </p:txBody>
      </p:sp>
      <p:pic>
        <p:nvPicPr>
          <p:cNvPr id="12" name="Picture 4" descr="Image result for schools northeas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0112" r="26415"/>
          <a:stretch/>
        </p:blipFill>
        <p:spPr bwMode="auto">
          <a:xfrm>
            <a:off x="5445125" y="250131"/>
            <a:ext cx="1043138" cy="679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9861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026"/>
          <p:cNvSpPr>
            <a:spLocks noGrp="1" noChangeArrowheads="1"/>
          </p:cNvSpPr>
          <p:nvPr>
            <p:ph type="hdr" sz="quarter"/>
          </p:nvPr>
        </p:nvSpPr>
        <p:spPr bwMode="auto">
          <a:xfrm>
            <a:off x="0" y="0"/>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13315" name="Rectangle 1027"/>
          <p:cNvSpPr>
            <a:spLocks noGrp="1" noChangeArrowheads="1"/>
          </p:cNvSpPr>
          <p:nvPr>
            <p:ph type="dt" idx="1"/>
          </p:nvPr>
        </p:nvSpPr>
        <p:spPr bwMode="auto">
          <a:xfrm>
            <a:off x="3778250" y="0"/>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13316" name="Rectangle 1028"/>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1029"/>
          <p:cNvSpPr>
            <a:spLocks noGrp="1" noChangeArrowheads="1"/>
          </p:cNvSpPr>
          <p:nvPr>
            <p:ph type="body" sz="quarter" idx="3"/>
          </p:nvPr>
        </p:nvSpPr>
        <p:spPr bwMode="auto">
          <a:xfrm>
            <a:off x="889000" y="4714875"/>
            <a:ext cx="4891088" cy="446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3318" name="Rectangle 1030"/>
          <p:cNvSpPr>
            <a:spLocks noGrp="1" noChangeArrowheads="1"/>
          </p:cNvSpPr>
          <p:nvPr>
            <p:ph type="ftr" sz="quarter" idx="4"/>
          </p:nvPr>
        </p:nvSpPr>
        <p:spPr bwMode="auto">
          <a:xfrm>
            <a:off x="0" y="9431338"/>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13319" name="Rectangle 1031"/>
          <p:cNvSpPr>
            <a:spLocks noGrp="1" noChangeArrowheads="1"/>
          </p:cNvSpPr>
          <p:nvPr>
            <p:ph type="sldNum" sz="quarter" idx="5"/>
          </p:nvPr>
        </p:nvSpPr>
        <p:spPr bwMode="auto">
          <a:xfrm>
            <a:off x="3778250" y="9431338"/>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5EE9B57-9B10-45DF-A569-858B5D074C91}" type="slidenum">
              <a:rPr lang="en-GB" altLang="en-US"/>
              <a:pPr/>
              <a:t>‹#›</a:t>
            </a:fld>
            <a:endParaRPr lang="en-GB" altLang="en-US"/>
          </a:p>
        </p:txBody>
      </p:sp>
    </p:spTree>
    <p:extLst>
      <p:ext uri="{BB962C8B-B14F-4D97-AF65-F5344CB8AC3E}">
        <p14:creationId xmlns:p14="http://schemas.microsoft.com/office/powerpoint/2010/main" val="24727190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206" name="Rectangle 6"/>
          <p:cNvSpPr>
            <a:spLocks noChangeArrowheads="1"/>
          </p:cNvSpPr>
          <p:nvPr/>
        </p:nvSpPr>
        <p:spPr bwMode="auto">
          <a:xfrm>
            <a:off x="0" y="0"/>
            <a:ext cx="9140825" cy="6858000"/>
          </a:xfrm>
          <a:prstGeom prst="rect">
            <a:avLst/>
          </a:prstGeom>
          <a:solidFill>
            <a:srgbClr val="092C7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204" name="Rectangle 4"/>
          <p:cNvSpPr>
            <a:spLocks noGrp="1" noChangeArrowheads="1"/>
          </p:cNvSpPr>
          <p:nvPr>
            <p:ph type="ctrTitle" sz="quarter"/>
          </p:nvPr>
        </p:nvSpPr>
        <p:spPr>
          <a:xfrm>
            <a:off x="342900" y="2255838"/>
            <a:ext cx="7772400" cy="365125"/>
          </a:xfrm>
        </p:spPr>
        <p:txBody>
          <a:bodyPr anchor="t">
            <a:spAutoFit/>
          </a:bodyPr>
          <a:lstStyle>
            <a:lvl1pPr>
              <a:lnSpc>
                <a:spcPct val="100000"/>
              </a:lnSpc>
              <a:spcBef>
                <a:spcPct val="50000"/>
              </a:spcBef>
              <a:defRPr sz="2400">
                <a:solidFill>
                  <a:schemeClr val="bg1"/>
                </a:solidFill>
              </a:defRPr>
            </a:lvl1pPr>
          </a:lstStyle>
          <a:p>
            <a:pPr lvl="0"/>
            <a:r>
              <a:rPr lang="en-US" altLang="en-US" noProof="0" smtClean="0"/>
              <a:t>Click to edit Master title style</a:t>
            </a:r>
            <a:endParaRPr lang="en-GB" altLang="en-US" noProof="0" smtClean="0"/>
          </a:p>
        </p:txBody>
      </p:sp>
      <p:sp>
        <p:nvSpPr>
          <p:cNvPr id="307203" name="Rectangle 3"/>
          <p:cNvSpPr>
            <a:spLocks noGrp="1" noChangeArrowheads="1"/>
          </p:cNvSpPr>
          <p:nvPr>
            <p:ph type="subTitle" sz="quarter" idx="1"/>
          </p:nvPr>
        </p:nvSpPr>
        <p:spPr>
          <a:xfrm>
            <a:off x="342900" y="2697163"/>
            <a:ext cx="7810500" cy="304800"/>
          </a:xfrm>
        </p:spPr>
        <p:txBody>
          <a:bodyPr>
            <a:spAutoFit/>
          </a:bodyPr>
          <a:lstStyle>
            <a:lvl1pPr marL="0" indent="0">
              <a:buFont typeface="FrutigerLight" pitchFamily="2" charset="0"/>
              <a:buNone/>
              <a:defRPr>
                <a:solidFill>
                  <a:srgbClr val="F5B400"/>
                </a:solidFill>
              </a:defRPr>
            </a:lvl1pPr>
          </a:lstStyle>
          <a:p>
            <a:pPr lvl="0"/>
            <a:r>
              <a:rPr lang="en-US" altLang="en-US" noProof="0" smtClean="0"/>
              <a:t>Click to edit Master subtitle style</a:t>
            </a:r>
            <a:endParaRPr lang="en-GB" altLang="en-US" noProof="0" smtClean="0"/>
          </a:p>
        </p:txBody>
      </p:sp>
      <p:sp>
        <p:nvSpPr>
          <p:cNvPr id="307211" name="Rectangle 11"/>
          <p:cNvSpPr>
            <a:spLocks noChangeArrowheads="1"/>
          </p:cNvSpPr>
          <p:nvPr/>
        </p:nvSpPr>
        <p:spPr bwMode="auto">
          <a:xfrm>
            <a:off x="323850" y="6359525"/>
            <a:ext cx="673735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400050" eaLnBrk="0" hangingPunct="0">
              <a:defRPr sz="2400">
                <a:solidFill>
                  <a:schemeClr val="tx1"/>
                </a:solidFill>
                <a:latin typeface="Times New Roman" pitchFamily="18" charset="0"/>
              </a:defRPr>
            </a:lvl2pPr>
            <a:lvl3pPr marL="801688" eaLnBrk="0" hangingPunct="0">
              <a:defRPr sz="2400">
                <a:solidFill>
                  <a:schemeClr val="tx1"/>
                </a:solidFill>
                <a:latin typeface="Times New Roman" pitchFamily="18" charset="0"/>
              </a:defRPr>
            </a:lvl3pPr>
            <a:lvl4pPr marL="1201738" eaLnBrk="0" hangingPunct="0">
              <a:defRPr sz="2400">
                <a:solidFill>
                  <a:schemeClr val="tx1"/>
                </a:solidFill>
                <a:latin typeface="Times New Roman" pitchFamily="18" charset="0"/>
              </a:defRPr>
            </a:lvl4pPr>
            <a:lvl5pPr marL="1603375" eaLnBrk="0" hangingPunct="0">
              <a:defRPr sz="2400">
                <a:solidFill>
                  <a:schemeClr val="tx1"/>
                </a:solidFill>
                <a:latin typeface="Times New Roman" pitchFamily="18" charset="0"/>
              </a:defRPr>
            </a:lvl5pPr>
            <a:lvl6pPr marL="2060575" eaLnBrk="0" fontAlgn="base" hangingPunct="0">
              <a:spcBef>
                <a:spcPct val="0"/>
              </a:spcBef>
              <a:spcAft>
                <a:spcPct val="0"/>
              </a:spcAft>
              <a:defRPr sz="2400">
                <a:solidFill>
                  <a:schemeClr val="tx1"/>
                </a:solidFill>
                <a:latin typeface="Times New Roman" pitchFamily="18" charset="0"/>
              </a:defRPr>
            </a:lvl6pPr>
            <a:lvl7pPr marL="2517775" eaLnBrk="0" fontAlgn="base" hangingPunct="0">
              <a:spcBef>
                <a:spcPct val="0"/>
              </a:spcBef>
              <a:spcAft>
                <a:spcPct val="0"/>
              </a:spcAft>
              <a:defRPr sz="2400">
                <a:solidFill>
                  <a:schemeClr val="tx1"/>
                </a:solidFill>
                <a:latin typeface="Times New Roman" pitchFamily="18" charset="0"/>
              </a:defRPr>
            </a:lvl7pPr>
            <a:lvl8pPr marL="2974975" eaLnBrk="0" fontAlgn="base" hangingPunct="0">
              <a:spcBef>
                <a:spcPct val="0"/>
              </a:spcBef>
              <a:spcAft>
                <a:spcPct val="0"/>
              </a:spcAft>
              <a:defRPr sz="2400">
                <a:solidFill>
                  <a:schemeClr val="tx1"/>
                </a:solidFill>
                <a:latin typeface="Times New Roman" pitchFamily="18" charset="0"/>
              </a:defRPr>
            </a:lvl8pPr>
            <a:lvl9pPr marL="3432175"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altLang="en-US" sz="1000" i="1">
                <a:solidFill>
                  <a:schemeClr val="bg1"/>
                </a:solidFill>
                <a:latin typeface="Georgia" pitchFamily="18" charset="0"/>
              </a:rPr>
              <a:t>Newcastle  </a:t>
            </a:r>
            <a:r>
              <a:rPr lang="en-GB" altLang="en-US" sz="1000" i="1">
                <a:solidFill>
                  <a:srgbClr val="F5B400"/>
                </a:solidFill>
                <a:latin typeface="Georgia" pitchFamily="18" charset="0"/>
              </a:rPr>
              <a:t>|</a:t>
            </a:r>
            <a:r>
              <a:rPr lang="en-GB" altLang="en-US" sz="1000" i="1">
                <a:solidFill>
                  <a:schemeClr val="bg1"/>
                </a:solidFill>
                <a:latin typeface="Georgia" pitchFamily="18" charset="0"/>
              </a:rPr>
              <a:t>  Leeds  </a:t>
            </a:r>
            <a:r>
              <a:rPr lang="en-GB" altLang="en-US" sz="1000" i="1">
                <a:solidFill>
                  <a:srgbClr val="F5B400"/>
                </a:solidFill>
                <a:latin typeface="Georgia" pitchFamily="18" charset="0"/>
              </a:rPr>
              <a:t>|</a:t>
            </a:r>
            <a:r>
              <a:rPr lang="en-GB" altLang="en-US" sz="1000" i="1">
                <a:solidFill>
                  <a:schemeClr val="bg1"/>
                </a:solidFill>
                <a:latin typeface="Georgia" pitchFamily="18" charset="0"/>
              </a:rPr>
              <a:t>  Manchester</a:t>
            </a:r>
          </a:p>
        </p:txBody>
      </p:sp>
      <p:pic>
        <p:nvPicPr>
          <p:cNvPr id="307212" name="Picture 12" descr="WH 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388" y="6234113"/>
            <a:ext cx="1682750" cy="361950"/>
          </a:xfrm>
          <a:prstGeom prst="rect">
            <a:avLst/>
          </a:prstGeom>
          <a:noFill/>
          <a:extLst>
            <a:ext uri="{909E8E84-426E-40DD-AFC4-6F175D3DCCD1}">
              <a14:hiddenFill xmlns:a14="http://schemas.microsoft.com/office/drawing/2010/main">
                <a:solidFill>
                  <a:srgbClr val="FFFFFF"/>
                </a:solidFill>
              </a14:hiddenFill>
            </a:ext>
          </a:extLst>
        </p:spPr>
      </p:pic>
      <p:sp>
        <p:nvSpPr>
          <p:cNvPr id="307213" name="Line 13"/>
          <p:cNvSpPr>
            <a:spLocks noChangeShapeType="1"/>
          </p:cNvSpPr>
          <p:nvPr/>
        </p:nvSpPr>
        <p:spPr bwMode="auto">
          <a:xfrm>
            <a:off x="0" y="6832600"/>
            <a:ext cx="9144000" cy="0"/>
          </a:xfrm>
          <a:prstGeom prst="line">
            <a:avLst/>
          </a:prstGeom>
          <a:noFill/>
          <a:ln w="63500">
            <a:solidFill>
              <a:srgbClr val="F5B4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 name="Rectangle 8"/>
          <p:cNvSpPr>
            <a:spLocks noChangeArrowheads="1"/>
          </p:cNvSpPr>
          <p:nvPr userDrawn="1"/>
        </p:nvSpPr>
        <p:spPr bwMode="auto">
          <a:xfrm>
            <a:off x="-12700" y="4868863"/>
            <a:ext cx="2424113" cy="11509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smtClean="0"/>
          </a:p>
        </p:txBody>
      </p:sp>
      <p:pic>
        <p:nvPicPr>
          <p:cNvPr id="10" name="Picture 4" descr="Image result for schools northeast"/>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20112" r="26415"/>
          <a:stretch/>
        </p:blipFill>
        <p:spPr bwMode="auto">
          <a:xfrm>
            <a:off x="901211" y="4952754"/>
            <a:ext cx="1510202" cy="98315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a:xfrm>
            <a:off x="6880225" y="34925"/>
            <a:ext cx="2133600" cy="214313"/>
          </a:xfrm>
          <a:prstGeom prst="rect">
            <a:avLst/>
          </a:prstGeom>
        </p:spPr>
        <p:txBody>
          <a:bodyPr/>
          <a:lstStyle>
            <a:lvl1pPr>
              <a:defRPr/>
            </a:lvl1pPr>
          </a:lstStyle>
          <a:p>
            <a:fld id="{0F42E116-F758-4DF0-AF6D-122CF60BA038}" type="slidenum">
              <a:rPr lang="en-GB" altLang="en-US" smtClean="0"/>
              <a:pPr/>
              <a:t>‹#›</a:t>
            </a:fld>
            <a:endParaRPr lang="en-GB" altLang="en-US"/>
          </a:p>
        </p:txBody>
      </p:sp>
    </p:spTree>
    <p:extLst>
      <p:ext uri="{BB962C8B-B14F-4D97-AF65-F5344CB8AC3E}">
        <p14:creationId xmlns:p14="http://schemas.microsoft.com/office/powerpoint/2010/main" val="3533070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8475" y="292100"/>
            <a:ext cx="2174875" cy="58150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23850" y="292100"/>
            <a:ext cx="6372225" cy="58150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a:xfrm>
            <a:off x="6880225" y="34925"/>
            <a:ext cx="2133600" cy="214313"/>
          </a:xfrm>
          <a:prstGeom prst="rect">
            <a:avLst/>
          </a:prstGeom>
        </p:spPr>
        <p:txBody>
          <a:bodyPr/>
          <a:lstStyle>
            <a:lvl1pPr>
              <a:defRPr/>
            </a:lvl1pPr>
          </a:lstStyle>
          <a:p>
            <a:fld id="{CEA559B8-71D9-4C84-8BCE-9830194B169E}" type="slidenum">
              <a:rPr lang="en-GB" altLang="en-US" smtClean="0"/>
              <a:pPr/>
              <a:t>‹#›</a:t>
            </a:fld>
            <a:endParaRPr lang="en-GB" altLang="en-US"/>
          </a:p>
        </p:txBody>
      </p:sp>
    </p:spTree>
    <p:extLst>
      <p:ext uri="{BB962C8B-B14F-4D97-AF65-F5344CB8AC3E}">
        <p14:creationId xmlns:p14="http://schemas.microsoft.com/office/powerpoint/2010/main" val="3083670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23850" y="292100"/>
            <a:ext cx="8699500" cy="5815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Slide Number Placeholder 2"/>
          <p:cNvSpPr>
            <a:spLocks noGrp="1"/>
          </p:cNvSpPr>
          <p:nvPr>
            <p:ph type="sldNum" sz="quarter" idx="10"/>
          </p:nvPr>
        </p:nvSpPr>
        <p:spPr>
          <a:xfrm>
            <a:off x="6880225" y="34925"/>
            <a:ext cx="2133600" cy="214313"/>
          </a:xfrm>
          <a:prstGeom prst="rect">
            <a:avLst/>
          </a:prstGeom>
        </p:spPr>
        <p:txBody>
          <a:bodyPr/>
          <a:lstStyle>
            <a:lvl1pPr>
              <a:defRPr/>
            </a:lvl1pPr>
          </a:lstStyle>
          <a:p>
            <a:fld id="{38F7768A-F678-4D82-9D57-4CE5F02BD506}" type="slidenum">
              <a:rPr lang="en-GB" altLang="en-US" smtClean="0"/>
              <a:pPr/>
              <a:t>‹#›</a:t>
            </a:fld>
            <a:endParaRPr lang="en-GB" altLang="en-US"/>
          </a:p>
        </p:txBody>
      </p:sp>
    </p:spTree>
    <p:extLst>
      <p:ext uri="{BB962C8B-B14F-4D97-AF65-F5344CB8AC3E}">
        <p14:creationId xmlns:p14="http://schemas.microsoft.com/office/powerpoint/2010/main" val="2427572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a:xfrm>
            <a:off x="6880225" y="34925"/>
            <a:ext cx="2133600" cy="214313"/>
          </a:xfrm>
          <a:prstGeom prst="rect">
            <a:avLst/>
          </a:prstGeom>
        </p:spPr>
        <p:txBody>
          <a:bodyPr/>
          <a:lstStyle>
            <a:lvl1pPr>
              <a:defRPr/>
            </a:lvl1pPr>
          </a:lstStyle>
          <a:p>
            <a:fld id="{8214ED4C-460B-471C-B063-2224A98CE5FD}" type="slidenum">
              <a:rPr lang="en-GB" altLang="en-US" smtClean="0"/>
              <a:pPr/>
              <a:t>‹#›</a:t>
            </a:fld>
            <a:endParaRPr lang="en-GB" altLang="en-US"/>
          </a:p>
        </p:txBody>
      </p:sp>
    </p:spTree>
    <p:extLst>
      <p:ext uri="{BB962C8B-B14F-4D97-AF65-F5344CB8AC3E}">
        <p14:creationId xmlns:p14="http://schemas.microsoft.com/office/powerpoint/2010/main" val="3158519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a:xfrm>
            <a:off x="6880225" y="34925"/>
            <a:ext cx="2133600" cy="214313"/>
          </a:xfrm>
          <a:prstGeom prst="rect">
            <a:avLst/>
          </a:prstGeom>
        </p:spPr>
        <p:txBody>
          <a:bodyPr/>
          <a:lstStyle>
            <a:lvl1pPr>
              <a:defRPr/>
            </a:lvl1pPr>
          </a:lstStyle>
          <a:p>
            <a:fld id="{B0C9306D-20FE-4DF1-BE5B-1E43058CCAC2}" type="slidenum">
              <a:rPr lang="en-GB" altLang="en-US" smtClean="0"/>
              <a:pPr/>
              <a:t>‹#›</a:t>
            </a:fld>
            <a:endParaRPr lang="en-GB" altLang="en-US"/>
          </a:p>
        </p:txBody>
      </p:sp>
    </p:spTree>
    <p:extLst>
      <p:ext uri="{BB962C8B-B14F-4D97-AF65-F5344CB8AC3E}">
        <p14:creationId xmlns:p14="http://schemas.microsoft.com/office/powerpoint/2010/main" val="2060299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3850" y="1358900"/>
            <a:ext cx="4273550" cy="4748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49800" y="1358900"/>
            <a:ext cx="4273550" cy="4748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0"/>
          </p:nvPr>
        </p:nvSpPr>
        <p:spPr>
          <a:xfrm>
            <a:off x="6880225" y="34925"/>
            <a:ext cx="2133600" cy="214313"/>
          </a:xfrm>
          <a:prstGeom prst="rect">
            <a:avLst/>
          </a:prstGeom>
        </p:spPr>
        <p:txBody>
          <a:bodyPr/>
          <a:lstStyle>
            <a:lvl1pPr>
              <a:defRPr/>
            </a:lvl1pPr>
          </a:lstStyle>
          <a:p>
            <a:fld id="{93F77A06-114F-40BF-B2D3-73859DA32418}" type="slidenum">
              <a:rPr lang="en-GB" altLang="en-US" smtClean="0"/>
              <a:pPr/>
              <a:t>‹#›</a:t>
            </a:fld>
            <a:endParaRPr lang="en-GB" altLang="en-US"/>
          </a:p>
        </p:txBody>
      </p:sp>
    </p:spTree>
    <p:extLst>
      <p:ext uri="{BB962C8B-B14F-4D97-AF65-F5344CB8AC3E}">
        <p14:creationId xmlns:p14="http://schemas.microsoft.com/office/powerpoint/2010/main" val="4182935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0"/>
          </p:nvPr>
        </p:nvSpPr>
        <p:spPr>
          <a:xfrm>
            <a:off x="6880225" y="34925"/>
            <a:ext cx="2133600" cy="214313"/>
          </a:xfrm>
          <a:prstGeom prst="rect">
            <a:avLst/>
          </a:prstGeom>
        </p:spPr>
        <p:txBody>
          <a:bodyPr/>
          <a:lstStyle>
            <a:lvl1pPr>
              <a:defRPr/>
            </a:lvl1pPr>
          </a:lstStyle>
          <a:p>
            <a:fld id="{6883E406-C20A-40CA-9E4E-0C943941C131}" type="slidenum">
              <a:rPr lang="en-GB" altLang="en-US" smtClean="0"/>
              <a:pPr/>
              <a:t>‹#›</a:t>
            </a:fld>
            <a:endParaRPr lang="en-GB" altLang="en-US"/>
          </a:p>
        </p:txBody>
      </p:sp>
    </p:spTree>
    <p:extLst>
      <p:ext uri="{BB962C8B-B14F-4D97-AF65-F5344CB8AC3E}">
        <p14:creationId xmlns:p14="http://schemas.microsoft.com/office/powerpoint/2010/main" val="2888245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a:xfrm>
            <a:off x="6880225" y="34925"/>
            <a:ext cx="2133600" cy="214313"/>
          </a:xfrm>
          <a:prstGeom prst="rect">
            <a:avLst/>
          </a:prstGeom>
        </p:spPr>
        <p:txBody>
          <a:bodyPr/>
          <a:lstStyle>
            <a:lvl1pPr>
              <a:defRPr/>
            </a:lvl1pPr>
          </a:lstStyle>
          <a:p>
            <a:fld id="{DB77F40B-84E1-4ABC-8198-95BD0EC248B6}" type="slidenum">
              <a:rPr lang="en-GB" altLang="en-US" smtClean="0"/>
              <a:pPr/>
              <a:t>‹#›</a:t>
            </a:fld>
            <a:endParaRPr lang="en-GB" altLang="en-US"/>
          </a:p>
        </p:txBody>
      </p:sp>
    </p:spTree>
    <p:extLst>
      <p:ext uri="{BB962C8B-B14F-4D97-AF65-F5344CB8AC3E}">
        <p14:creationId xmlns:p14="http://schemas.microsoft.com/office/powerpoint/2010/main" val="2273531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880225" y="34925"/>
            <a:ext cx="2133600" cy="214313"/>
          </a:xfrm>
          <a:prstGeom prst="rect">
            <a:avLst/>
          </a:prstGeom>
        </p:spPr>
        <p:txBody>
          <a:bodyPr/>
          <a:lstStyle>
            <a:lvl1pPr>
              <a:defRPr/>
            </a:lvl1pPr>
          </a:lstStyle>
          <a:p>
            <a:fld id="{94765885-DF5C-4BA9-B5E9-72CACC69B6A3}" type="slidenum">
              <a:rPr lang="en-GB" altLang="en-US" smtClean="0"/>
              <a:pPr/>
              <a:t>‹#›</a:t>
            </a:fld>
            <a:endParaRPr lang="en-GB" altLang="en-US"/>
          </a:p>
        </p:txBody>
      </p:sp>
    </p:spTree>
    <p:extLst>
      <p:ext uri="{BB962C8B-B14F-4D97-AF65-F5344CB8AC3E}">
        <p14:creationId xmlns:p14="http://schemas.microsoft.com/office/powerpoint/2010/main" val="2145370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6880225" y="34925"/>
            <a:ext cx="2133600" cy="214313"/>
          </a:xfrm>
          <a:prstGeom prst="rect">
            <a:avLst/>
          </a:prstGeom>
        </p:spPr>
        <p:txBody>
          <a:bodyPr/>
          <a:lstStyle>
            <a:lvl1pPr>
              <a:defRPr/>
            </a:lvl1pPr>
          </a:lstStyle>
          <a:p>
            <a:fld id="{ACA19D7C-920E-42E5-A6CD-BCE9AB6C4C9F}" type="slidenum">
              <a:rPr lang="en-GB" altLang="en-US" smtClean="0"/>
              <a:pPr/>
              <a:t>‹#›</a:t>
            </a:fld>
            <a:endParaRPr lang="en-GB" altLang="en-US"/>
          </a:p>
        </p:txBody>
      </p:sp>
    </p:spTree>
    <p:extLst>
      <p:ext uri="{BB962C8B-B14F-4D97-AF65-F5344CB8AC3E}">
        <p14:creationId xmlns:p14="http://schemas.microsoft.com/office/powerpoint/2010/main" val="3567769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6880225" y="34925"/>
            <a:ext cx="2133600" cy="214313"/>
          </a:xfrm>
          <a:prstGeom prst="rect">
            <a:avLst/>
          </a:prstGeom>
        </p:spPr>
        <p:txBody>
          <a:bodyPr/>
          <a:lstStyle>
            <a:lvl1pPr>
              <a:defRPr/>
            </a:lvl1pPr>
          </a:lstStyle>
          <a:p>
            <a:fld id="{2B8FC8BF-D284-42B8-B616-DACFCB21BAE9}" type="slidenum">
              <a:rPr lang="en-GB" altLang="en-US" smtClean="0"/>
              <a:pPr/>
              <a:t>‹#›</a:t>
            </a:fld>
            <a:endParaRPr lang="en-GB" altLang="en-US"/>
          </a:p>
        </p:txBody>
      </p:sp>
    </p:spTree>
    <p:extLst>
      <p:ext uri="{BB962C8B-B14F-4D97-AF65-F5344CB8AC3E}">
        <p14:creationId xmlns:p14="http://schemas.microsoft.com/office/powerpoint/2010/main" val="3585366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2885" name="Rectangle 21"/>
          <p:cNvSpPr>
            <a:spLocks noGrp="1" noChangeArrowheads="1"/>
          </p:cNvSpPr>
          <p:nvPr>
            <p:ph type="title"/>
          </p:nvPr>
        </p:nvSpPr>
        <p:spPr bwMode="auto">
          <a:xfrm>
            <a:off x="323850" y="292100"/>
            <a:ext cx="856932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endParaRPr lang="en-GB" altLang="en-US" smtClean="0"/>
          </a:p>
        </p:txBody>
      </p:sp>
      <p:grpSp>
        <p:nvGrpSpPr>
          <p:cNvPr id="292890" name="Group 26"/>
          <p:cNvGrpSpPr>
            <a:grpSpLocks/>
          </p:cNvGrpSpPr>
          <p:nvPr/>
        </p:nvGrpSpPr>
        <p:grpSpPr bwMode="auto">
          <a:xfrm>
            <a:off x="349250" y="290513"/>
            <a:ext cx="8543925" cy="474662"/>
            <a:chOff x="220" y="183"/>
            <a:chExt cx="4874" cy="299"/>
          </a:xfrm>
        </p:grpSpPr>
        <p:sp>
          <p:nvSpPr>
            <p:cNvPr id="292877" name="Line 13"/>
            <p:cNvSpPr>
              <a:spLocks noChangeShapeType="1"/>
            </p:cNvSpPr>
            <p:nvPr userDrawn="1"/>
          </p:nvSpPr>
          <p:spPr bwMode="auto">
            <a:xfrm>
              <a:off x="220" y="183"/>
              <a:ext cx="4874" cy="0"/>
            </a:xfrm>
            <a:prstGeom prst="line">
              <a:avLst/>
            </a:prstGeom>
            <a:noFill/>
            <a:ln w="12700">
              <a:solidFill>
                <a:srgbClr val="092C7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2878" name="Line 14"/>
            <p:cNvSpPr>
              <a:spLocks noChangeShapeType="1"/>
            </p:cNvSpPr>
            <p:nvPr userDrawn="1"/>
          </p:nvSpPr>
          <p:spPr bwMode="auto">
            <a:xfrm>
              <a:off x="220" y="482"/>
              <a:ext cx="4874" cy="0"/>
            </a:xfrm>
            <a:prstGeom prst="line">
              <a:avLst/>
            </a:prstGeom>
            <a:noFill/>
            <a:ln w="12700">
              <a:solidFill>
                <a:srgbClr val="092C7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92881" name="Rectangle 17"/>
          <p:cNvSpPr>
            <a:spLocks noChangeArrowheads="1"/>
          </p:cNvSpPr>
          <p:nvPr/>
        </p:nvSpPr>
        <p:spPr bwMode="auto">
          <a:xfrm>
            <a:off x="0" y="6184900"/>
            <a:ext cx="9140825" cy="36513"/>
          </a:xfrm>
          <a:prstGeom prst="rect">
            <a:avLst/>
          </a:prstGeom>
          <a:solidFill>
            <a:srgbClr val="F5B4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92882" name="Rectangle 18"/>
          <p:cNvSpPr>
            <a:spLocks noChangeArrowheads="1"/>
          </p:cNvSpPr>
          <p:nvPr/>
        </p:nvSpPr>
        <p:spPr bwMode="auto">
          <a:xfrm>
            <a:off x="0" y="6219825"/>
            <a:ext cx="9140825" cy="638175"/>
          </a:xfrm>
          <a:prstGeom prst="rect">
            <a:avLst/>
          </a:prstGeom>
          <a:solidFill>
            <a:srgbClr val="092C7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92886" name="Rectangle 22"/>
          <p:cNvSpPr>
            <a:spLocks noGrp="1" noChangeArrowheads="1"/>
          </p:cNvSpPr>
          <p:nvPr>
            <p:ph type="body" idx="1"/>
          </p:nvPr>
        </p:nvSpPr>
        <p:spPr bwMode="auto">
          <a:xfrm>
            <a:off x="323850" y="1358900"/>
            <a:ext cx="8699500" cy="474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292892" name="Rectangle 28"/>
          <p:cNvSpPr>
            <a:spLocks noChangeArrowheads="1"/>
          </p:cNvSpPr>
          <p:nvPr/>
        </p:nvSpPr>
        <p:spPr bwMode="auto">
          <a:xfrm>
            <a:off x="323850" y="6445250"/>
            <a:ext cx="673735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400050" eaLnBrk="0" hangingPunct="0">
              <a:defRPr sz="2400">
                <a:solidFill>
                  <a:schemeClr val="tx1"/>
                </a:solidFill>
                <a:latin typeface="Times New Roman" pitchFamily="18" charset="0"/>
              </a:defRPr>
            </a:lvl2pPr>
            <a:lvl3pPr marL="801688" eaLnBrk="0" hangingPunct="0">
              <a:defRPr sz="2400">
                <a:solidFill>
                  <a:schemeClr val="tx1"/>
                </a:solidFill>
                <a:latin typeface="Times New Roman" pitchFamily="18" charset="0"/>
              </a:defRPr>
            </a:lvl3pPr>
            <a:lvl4pPr marL="1201738" eaLnBrk="0" hangingPunct="0">
              <a:defRPr sz="2400">
                <a:solidFill>
                  <a:schemeClr val="tx1"/>
                </a:solidFill>
                <a:latin typeface="Times New Roman" pitchFamily="18" charset="0"/>
              </a:defRPr>
            </a:lvl4pPr>
            <a:lvl5pPr marL="1603375" eaLnBrk="0" hangingPunct="0">
              <a:defRPr sz="2400">
                <a:solidFill>
                  <a:schemeClr val="tx1"/>
                </a:solidFill>
                <a:latin typeface="Times New Roman" pitchFamily="18" charset="0"/>
              </a:defRPr>
            </a:lvl5pPr>
            <a:lvl6pPr marL="2060575" eaLnBrk="0" fontAlgn="base" hangingPunct="0">
              <a:spcBef>
                <a:spcPct val="0"/>
              </a:spcBef>
              <a:spcAft>
                <a:spcPct val="0"/>
              </a:spcAft>
              <a:defRPr sz="2400">
                <a:solidFill>
                  <a:schemeClr val="tx1"/>
                </a:solidFill>
                <a:latin typeface="Times New Roman" pitchFamily="18" charset="0"/>
              </a:defRPr>
            </a:lvl6pPr>
            <a:lvl7pPr marL="2517775" eaLnBrk="0" fontAlgn="base" hangingPunct="0">
              <a:spcBef>
                <a:spcPct val="0"/>
              </a:spcBef>
              <a:spcAft>
                <a:spcPct val="0"/>
              </a:spcAft>
              <a:defRPr sz="2400">
                <a:solidFill>
                  <a:schemeClr val="tx1"/>
                </a:solidFill>
                <a:latin typeface="Times New Roman" pitchFamily="18" charset="0"/>
              </a:defRPr>
            </a:lvl7pPr>
            <a:lvl8pPr marL="2974975" eaLnBrk="0" fontAlgn="base" hangingPunct="0">
              <a:spcBef>
                <a:spcPct val="0"/>
              </a:spcBef>
              <a:spcAft>
                <a:spcPct val="0"/>
              </a:spcAft>
              <a:defRPr sz="2400">
                <a:solidFill>
                  <a:schemeClr val="tx1"/>
                </a:solidFill>
                <a:latin typeface="Times New Roman" pitchFamily="18" charset="0"/>
              </a:defRPr>
            </a:lvl8pPr>
            <a:lvl9pPr marL="3432175"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altLang="en-US" sz="1000" i="1">
                <a:solidFill>
                  <a:schemeClr val="bg1"/>
                </a:solidFill>
                <a:latin typeface="Georgia" pitchFamily="18" charset="0"/>
              </a:rPr>
              <a:t>Newcastle  </a:t>
            </a:r>
            <a:r>
              <a:rPr lang="en-GB" altLang="en-US" sz="1000" i="1">
                <a:solidFill>
                  <a:srgbClr val="F5B400"/>
                </a:solidFill>
                <a:latin typeface="Georgia" pitchFamily="18" charset="0"/>
              </a:rPr>
              <a:t>|</a:t>
            </a:r>
            <a:r>
              <a:rPr lang="en-GB" altLang="en-US" sz="1000" i="1">
                <a:solidFill>
                  <a:schemeClr val="bg1"/>
                </a:solidFill>
                <a:latin typeface="Georgia" pitchFamily="18" charset="0"/>
              </a:rPr>
              <a:t>  Leeds  </a:t>
            </a:r>
            <a:r>
              <a:rPr lang="en-GB" altLang="en-US" sz="1000" i="1">
                <a:solidFill>
                  <a:srgbClr val="F5B400"/>
                </a:solidFill>
                <a:latin typeface="Georgia" pitchFamily="18" charset="0"/>
              </a:rPr>
              <a:t>|</a:t>
            </a:r>
            <a:r>
              <a:rPr lang="en-GB" altLang="en-US" sz="1000" i="1">
                <a:solidFill>
                  <a:schemeClr val="bg1"/>
                </a:solidFill>
                <a:latin typeface="Georgia" pitchFamily="18" charset="0"/>
              </a:rPr>
              <a:t>  Manchester</a:t>
            </a:r>
          </a:p>
        </p:txBody>
      </p:sp>
      <p:pic>
        <p:nvPicPr>
          <p:cNvPr id="292893" name="Picture 29" descr="WH white"/>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451725" y="6381750"/>
            <a:ext cx="1395413" cy="300038"/>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2"/>
          <p:cNvSpPr>
            <a:spLocks noChangeArrowheads="1"/>
          </p:cNvSpPr>
          <p:nvPr userDrawn="1"/>
        </p:nvSpPr>
        <p:spPr bwMode="auto">
          <a:xfrm>
            <a:off x="7308304" y="112713"/>
            <a:ext cx="1794421" cy="11557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smtClean="0"/>
          </a:p>
        </p:txBody>
      </p:sp>
      <p:pic>
        <p:nvPicPr>
          <p:cNvPr id="1028" name="Picture 4" descr="Image result for schools northeast"/>
          <p:cNvPicPr>
            <a:picLocks noChangeAspect="1" noChangeArrowheads="1"/>
          </p:cNvPicPr>
          <p:nvPr userDrawn="1"/>
        </p:nvPicPr>
        <p:blipFill rotWithShape="1">
          <a:blip r:embed="rId15" cstate="print">
            <a:extLst>
              <a:ext uri="{28A0092B-C50C-407E-A947-70E740481C1C}">
                <a14:useLocalDpi xmlns:a14="http://schemas.microsoft.com/office/drawing/2010/main" val="0"/>
              </a:ext>
            </a:extLst>
          </a:blip>
          <a:srcRect l="20112" r="26415"/>
          <a:stretch/>
        </p:blipFill>
        <p:spPr bwMode="auto">
          <a:xfrm>
            <a:off x="7451725" y="213599"/>
            <a:ext cx="1510202" cy="98315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iming>
    <p:tnLst>
      <p:par>
        <p:cTn id="1" dur="indefinite" restart="never" nodeType="tmRoot"/>
      </p:par>
    </p:tnLst>
  </p:timing>
  <p:txStyles>
    <p:titleStyle>
      <a:lvl1pPr algn="l" defTabSz="1042988" rtl="0" eaLnBrk="1" fontAlgn="base" hangingPunct="1">
        <a:lnSpc>
          <a:spcPct val="83000"/>
        </a:lnSpc>
        <a:spcBef>
          <a:spcPct val="0"/>
        </a:spcBef>
        <a:spcAft>
          <a:spcPct val="0"/>
        </a:spcAft>
        <a:defRPr sz="2000">
          <a:solidFill>
            <a:srgbClr val="092C74"/>
          </a:solidFill>
          <a:latin typeface="+mj-lt"/>
          <a:ea typeface="+mj-ea"/>
          <a:cs typeface="+mj-cs"/>
        </a:defRPr>
      </a:lvl1pPr>
      <a:lvl2pPr algn="l" defTabSz="1042988" rtl="0" eaLnBrk="1" fontAlgn="base" hangingPunct="1">
        <a:lnSpc>
          <a:spcPct val="83000"/>
        </a:lnSpc>
        <a:spcBef>
          <a:spcPct val="0"/>
        </a:spcBef>
        <a:spcAft>
          <a:spcPct val="0"/>
        </a:spcAft>
        <a:defRPr sz="2000">
          <a:solidFill>
            <a:srgbClr val="092C74"/>
          </a:solidFill>
          <a:latin typeface="Arial" charset="0"/>
        </a:defRPr>
      </a:lvl2pPr>
      <a:lvl3pPr algn="l" defTabSz="1042988" rtl="0" eaLnBrk="1" fontAlgn="base" hangingPunct="1">
        <a:lnSpc>
          <a:spcPct val="83000"/>
        </a:lnSpc>
        <a:spcBef>
          <a:spcPct val="0"/>
        </a:spcBef>
        <a:spcAft>
          <a:spcPct val="0"/>
        </a:spcAft>
        <a:defRPr sz="2000">
          <a:solidFill>
            <a:srgbClr val="092C74"/>
          </a:solidFill>
          <a:latin typeface="Arial" charset="0"/>
        </a:defRPr>
      </a:lvl3pPr>
      <a:lvl4pPr algn="l" defTabSz="1042988" rtl="0" eaLnBrk="1" fontAlgn="base" hangingPunct="1">
        <a:lnSpc>
          <a:spcPct val="83000"/>
        </a:lnSpc>
        <a:spcBef>
          <a:spcPct val="0"/>
        </a:spcBef>
        <a:spcAft>
          <a:spcPct val="0"/>
        </a:spcAft>
        <a:defRPr sz="2000">
          <a:solidFill>
            <a:srgbClr val="092C74"/>
          </a:solidFill>
          <a:latin typeface="Arial" charset="0"/>
        </a:defRPr>
      </a:lvl4pPr>
      <a:lvl5pPr algn="l" defTabSz="1042988" rtl="0" eaLnBrk="1" fontAlgn="base" hangingPunct="1">
        <a:lnSpc>
          <a:spcPct val="83000"/>
        </a:lnSpc>
        <a:spcBef>
          <a:spcPct val="0"/>
        </a:spcBef>
        <a:spcAft>
          <a:spcPct val="0"/>
        </a:spcAft>
        <a:defRPr sz="2000">
          <a:solidFill>
            <a:srgbClr val="092C74"/>
          </a:solidFill>
          <a:latin typeface="Arial" charset="0"/>
        </a:defRPr>
      </a:lvl5pPr>
      <a:lvl6pPr marL="457200" algn="l" defTabSz="1042988" rtl="0" eaLnBrk="1" fontAlgn="base" hangingPunct="1">
        <a:lnSpc>
          <a:spcPct val="83000"/>
        </a:lnSpc>
        <a:spcBef>
          <a:spcPct val="0"/>
        </a:spcBef>
        <a:spcAft>
          <a:spcPct val="0"/>
        </a:spcAft>
        <a:defRPr sz="2000">
          <a:solidFill>
            <a:srgbClr val="092C74"/>
          </a:solidFill>
          <a:latin typeface="Arial" charset="0"/>
        </a:defRPr>
      </a:lvl6pPr>
      <a:lvl7pPr marL="914400" algn="l" defTabSz="1042988" rtl="0" eaLnBrk="1" fontAlgn="base" hangingPunct="1">
        <a:lnSpc>
          <a:spcPct val="83000"/>
        </a:lnSpc>
        <a:spcBef>
          <a:spcPct val="0"/>
        </a:spcBef>
        <a:spcAft>
          <a:spcPct val="0"/>
        </a:spcAft>
        <a:defRPr sz="2000">
          <a:solidFill>
            <a:srgbClr val="092C74"/>
          </a:solidFill>
          <a:latin typeface="Arial" charset="0"/>
        </a:defRPr>
      </a:lvl7pPr>
      <a:lvl8pPr marL="1371600" algn="l" defTabSz="1042988" rtl="0" eaLnBrk="1" fontAlgn="base" hangingPunct="1">
        <a:lnSpc>
          <a:spcPct val="83000"/>
        </a:lnSpc>
        <a:spcBef>
          <a:spcPct val="0"/>
        </a:spcBef>
        <a:spcAft>
          <a:spcPct val="0"/>
        </a:spcAft>
        <a:defRPr sz="2000">
          <a:solidFill>
            <a:srgbClr val="092C74"/>
          </a:solidFill>
          <a:latin typeface="Arial" charset="0"/>
        </a:defRPr>
      </a:lvl8pPr>
      <a:lvl9pPr marL="1828800" algn="l" defTabSz="1042988" rtl="0" eaLnBrk="1" fontAlgn="base" hangingPunct="1">
        <a:lnSpc>
          <a:spcPct val="83000"/>
        </a:lnSpc>
        <a:spcBef>
          <a:spcPct val="0"/>
        </a:spcBef>
        <a:spcAft>
          <a:spcPct val="0"/>
        </a:spcAft>
        <a:defRPr sz="2000">
          <a:solidFill>
            <a:srgbClr val="092C74"/>
          </a:solidFill>
          <a:latin typeface="Arial" charset="0"/>
        </a:defRPr>
      </a:lvl9pPr>
    </p:titleStyle>
    <p:bodyStyle>
      <a:lvl1pPr marL="266700" indent="-266700" algn="l" rtl="0" eaLnBrk="1" fontAlgn="base" hangingPunct="1">
        <a:spcBef>
          <a:spcPct val="20000"/>
        </a:spcBef>
        <a:spcAft>
          <a:spcPct val="0"/>
        </a:spcAft>
        <a:buClr>
          <a:srgbClr val="F5B400"/>
        </a:buClr>
        <a:buFont typeface="FrutigerLight" pitchFamily="2" charset="0"/>
        <a:buChar char="»"/>
        <a:tabLst>
          <a:tab pos="4402138" algn="l"/>
        </a:tabLst>
        <a:defRPr sz="2000">
          <a:solidFill>
            <a:srgbClr val="1A1A1A"/>
          </a:solidFill>
          <a:latin typeface="+mn-lt"/>
          <a:ea typeface="+mn-ea"/>
          <a:cs typeface="+mn-cs"/>
        </a:defRPr>
      </a:lvl1pPr>
      <a:lvl2pPr marL="636588" indent="-190500" algn="l" rtl="0" eaLnBrk="1" fontAlgn="base" hangingPunct="1">
        <a:spcBef>
          <a:spcPct val="10000"/>
        </a:spcBef>
        <a:spcAft>
          <a:spcPct val="0"/>
        </a:spcAft>
        <a:buClr>
          <a:srgbClr val="F5B400"/>
        </a:buClr>
        <a:buFont typeface="FrutigerLight" pitchFamily="2" charset="0"/>
        <a:buChar char="»"/>
        <a:tabLst>
          <a:tab pos="4402138" algn="l"/>
        </a:tabLst>
        <a:defRPr sz="2000">
          <a:solidFill>
            <a:srgbClr val="1A1A1A"/>
          </a:solidFill>
          <a:latin typeface="+mn-lt"/>
        </a:defRPr>
      </a:lvl2pPr>
      <a:lvl3pPr marL="992188" indent="-176213" algn="l" rtl="0" eaLnBrk="1" fontAlgn="base" hangingPunct="1">
        <a:spcBef>
          <a:spcPct val="10000"/>
        </a:spcBef>
        <a:spcAft>
          <a:spcPct val="0"/>
        </a:spcAft>
        <a:buClr>
          <a:srgbClr val="F5B400"/>
        </a:buClr>
        <a:buFont typeface="FrutigerLight" pitchFamily="2" charset="0"/>
        <a:buChar char="»"/>
        <a:tabLst>
          <a:tab pos="4402138" algn="l"/>
        </a:tabLst>
        <a:defRPr sz="2000">
          <a:solidFill>
            <a:srgbClr val="1A1A1A"/>
          </a:solidFill>
          <a:latin typeface="+mn-lt"/>
        </a:defRPr>
      </a:lvl3pPr>
      <a:lvl4pPr marL="1347788" indent="-176213" algn="l" rtl="0" eaLnBrk="1" fontAlgn="base" hangingPunct="1">
        <a:spcBef>
          <a:spcPct val="10000"/>
        </a:spcBef>
        <a:spcAft>
          <a:spcPct val="0"/>
        </a:spcAft>
        <a:buClr>
          <a:srgbClr val="F5B400"/>
        </a:buClr>
        <a:buFont typeface="FrutigerLight" pitchFamily="2" charset="0"/>
        <a:buChar char="»"/>
        <a:tabLst>
          <a:tab pos="4402138" algn="l"/>
        </a:tabLst>
        <a:defRPr sz="2000">
          <a:solidFill>
            <a:srgbClr val="1A1A1A"/>
          </a:solidFill>
          <a:latin typeface="+mn-lt"/>
        </a:defRPr>
      </a:lvl4pPr>
      <a:lvl5pPr marL="1703388" indent="-176213" algn="l" rtl="0" eaLnBrk="1" fontAlgn="base" hangingPunct="1">
        <a:spcBef>
          <a:spcPct val="10000"/>
        </a:spcBef>
        <a:spcAft>
          <a:spcPct val="0"/>
        </a:spcAft>
        <a:buClr>
          <a:srgbClr val="F5B400"/>
        </a:buClr>
        <a:buFont typeface="FrutigerLight" pitchFamily="2" charset="0"/>
        <a:buChar char="»"/>
        <a:tabLst>
          <a:tab pos="4402138" algn="l"/>
        </a:tabLst>
        <a:defRPr sz="2000">
          <a:solidFill>
            <a:srgbClr val="1A1A1A"/>
          </a:solidFill>
          <a:latin typeface="+mn-lt"/>
        </a:defRPr>
      </a:lvl5pPr>
      <a:lvl6pPr marL="2160588" indent="-176213" algn="l" rtl="0" eaLnBrk="1" fontAlgn="base" hangingPunct="1">
        <a:spcBef>
          <a:spcPct val="10000"/>
        </a:spcBef>
        <a:spcAft>
          <a:spcPct val="0"/>
        </a:spcAft>
        <a:buClr>
          <a:srgbClr val="F5B400"/>
        </a:buClr>
        <a:buFont typeface="FrutigerLight" pitchFamily="2" charset="0"/>
        <a:buChar char="»"/>
        <a:tabLst>
          <a:tab pos="4402138" algn="l"/>
        </a:tabLst>
        <a:defRPr sz="2000">
          <a:solidFill>
            <a:srgbClr val="1A1A1A"/>
          </a:solidFill>
          <a:latin typeface="+mn-lt"/>
        </a:defRPr>
      </a:lvl6pPr>
      <a:lvl7pPr marL="2617788" indent="-176213" algn="l" rtl="0" eaLnBrk="1" fontAlgn="base" hangingPunct="1">
        <a:spcBef>
          <a:spcPct val="10000"/>
        </a:spcBef>
        <a:spcAft>
          <a:spcPct val="0"/>
        </a:spcAft>
        <a:buClr>
          <a:srgbClr val="F5B400"/>
        </a:buClr>
        <a:buFont typeface="FrutigerLight" pitchFamily="2" charset="0"/>
        <a:buChar char="»"/>
        <a:tabLst>
          <a:tab pos="4402138" algn="l"/>
        </a:tabLst>
        <a:defRPr sz="2000">
          <a:solidFill>
            <a:srgbClr val="1A1A1A"/>
          </a:solidFill>
          <a:latin typeface="+mn-lt"/>
        </a:defRPr>
      </a:lvl7pPr>
      <a:lvl8pPr marL="3074988" indent="-176213" algn="l" rtl="0" eaLnBrk="1" fontAlgn="base" hangingPunct="1">
        <a:spcBef>
          <a:spcPct val="10000"/>
        </a:spcBef>
        <a:spcAft>
          <a:spcPct val="0"/>
        </a:spcAft>
        <a:buClr>
          <a:srgbClr val="F5B400"/>
        </a:buClr>
        <a:buFont typeface="FrutigerLight" pitchFamily="2" charset="0"/>
        <a:buChar char="»"/>
        <a:tabLst>
          <a:tab pos="4402138" algn="l"/>
        </a:tabLst>
        <a:defRPr sz="2000">
          <a:solidFill>
            <a:srgbClr val="1A1A1A"/>
          </a:solidFill>
          <a:latin typeface="+mn-lt"/>
        </a:defRPr>
      </a:lvl8pPr>
      <a:lvl9pPr marL="3532188" indent="-176213" algn="l" rtl="0" eaLnBrk="1" fontAlgn="base" hangingPunct="1">
        <a:spcBef>
          <a:spcPct val="10000"/>
        </a:spcBef>
        <a:spcAft>
          <a:spcPct val="0"/>
        </a:spcAft>
        <a:buClr>
          <a:srgbClr val="F5B400"/>
        </a:buClr>
        <a:buFont typeface="FrutigerLight" pitchFamily="2" charset="0"/>
        <a:buChar char="»"/>
        <a:tabLst>
          <a:tab pos="4402138" algn="l"/>
        </a:tabLst>
        <a:defRPr sz="2000">
          <a:solidFill>
            <a:srgbClr val="1A1A1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42" name="Rectangle 30"/>
          <p:cNvSpPr>
            <a:spLocks noGrp="1" noChangeArrowheads="1"/>
          </p:cNvSpPr>
          <p:nvPr>
            <p:ph type="ctrTitle" sz="quarter"/>
          </p:nvPr>
        </p:nvSpPr>
        <p:spPr>
          <a:xfrm>
            <a:off x="342900" y="2255838"/>
            <a:ext cx="7772400" cy="738664"/>
          </a:xfrm>
        </p:spPr>
        <p:txBody>
          <a:bodyPr/>
          <a:lstStyle/>
          <a:p>
            <a:r>
              <a:rPr lang="en-GB" altLang="en-US" dirty="0" smtClean="0"/>
              <a:t>SBM Conference 2017 - Mock Disciplinary (Part 1 and Part 2)</a:t>
            </a:r>
            <a:endParaRPr lang="en-GB" altLang="en-US" dirty="0"/>
          </a:p>
        </p:txBody>
      </p:sp>
      <p:sp>
        <p:nvSpPr>
          <p:cNvPr id="294943" name="Rectangle 31"/>
          <p:cNvSpPr>
            <a:spLocks noGrp="1" noChangeArrowheads="1"/>
          </p:cNvSpPr>
          <p:nvPr>
            <p:ph type="subTitle" sz="quarter" idx="1"/>
          </p:nvPr>
        </p:nvSpPr>
        <p:spPr>
          <a:xfrm>
            <a:off x="342900" y="3052192"/>
            <a:ext cx="7810500" cy="304800"/>
          </a:xfrm>
        </p:spPr>
        <p:txBody>
          <a:bodyPr/>
          <a:lstStyle/>
          <a:p>
            <a:r>
              <a:rPr lang="en-GB" altLang="en-US" dirty="0" smtClean="0"/>
              <a:t>Thursday 22</a:t>
            </a:r>
            <a:r>
              <a:rPr lang="en-GB" altLang="en-US" baseline="30000" dirty="0" smtClean="0"/>
              <a:t>nd</a:t>
            </a:r>
            <a:r>
              <a:rPr lang="en-GB" altLang="en-US" dirty="0" smtClean="0"/>
              <a:t> June 2017</a:t>
            </a:r>
            <a:endParaRPr lang="en-GB"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gvials\AppData\Local\Microsoft\Windows\Temporary Internet Files\Content.IE5\O4FCR4LU\Choose-Yes-or-No[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4594" y="4509120"/>
            <a:ext cx="1627398" cy="162739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smtClean="0"/>
              <a:t>Fair or Unfair  (Heads or Tails) – CASE 1</a:t>
            </a:r>
            <a:endParaRPr lang="en-GB" dirty="0"/>
          </a:p>
        </p:txBody>
      </p:sp>
      <p:sp>
        <p:nvSpPr>
          <p:cNvPr id="3" name="Content Placeholder 2"/>
          <p:cNvSpPr>
            <a:spLocks noGrp="1"/>
          </p:cNvSpPr>
          <p:nvPr>
            <p:ph idx="1"/>
          </p:nvPr>
        </p:nvSpPr>
        <p:spPr/>
        <p:txBody>
          <a:bodyPr/>
          <a:lstStyle/>
          <a:p>
            <a:r>
              <a:rPr lang="en-GB" sz="1800" b="1" i="1" dirty="0" err="1">
                <a:solidFill>
                  <a:srgbClr val="092C74"/>
                </a:solidFill>
              </a:rPr>
              <a:t>Shrestha</a:t>
            </a:r>
            <a:r>
              <a:rPr lang="en-GB" sz="1800" b="1" i="1" dirty="0">
                <a:solidFill>
                  <a:srgbClr val="092C74"/>
                </a:solidFill>
              </a:rPr>
              <a:t> v Genesis Housing Association Ltd [2015] EWCA </a:t>
            </a:r>
            <a:r>
              <a:rPr lang="en-GB" sz="1800" b="1" i="1" dirty="0" err="1">
                <a:solidFill>
                  <a:srgbClr val="092C74"/>
                </a:solidFill>
              </a:rPr>
              <a:t>Civ</a:t>
            </a:r>
            <a:r>
              <a:rPr lang="en-GB" sz="1800" b="1" i="1" dirty="0">
                <a:solidFill>
                  <a:srgbClr val="092C74"/>
                </a:solidFill>
              </a:rPr>
              <a:t> </a:t>
            </a:r>
            <a:r>
              <a:rPr lang="en-GB" sz="1800" b="1" i="1" dirty="0" smtClean="0">
                <a:solidFill>
                  <a:srgbClr val="092C74"/>
                </a:solidFill>
              </a:rPr>
              <a:t>94</a:t>
            </a:r>
          </a:p>
          <a:p>
            <a:pPr lvl="1"/>
            <a:endParaRPr lang="en-GB" sz="1800" b="1" i="1" u="sng" dirty="0"/>
          </a:p>
          <a:p>
            <a:pPr lvl="1"/>
            <a:r>
              <a:rPr lang="en-GB" sz="1800" b="1" dirty="0" smtClean="0">
                <a:solidFill>
                  <a:srgbClr val="092C74"/>
                </a:solidFill>
              </a:rPr>
              <a:t>FAIR – HEADS WINS</a:t>
            </a:r>
          </a:p>
          <a:p>
            <a:pPr lvl="1"/>
            <a:endParaRPr lang="en-GB" sz="1800" b="1" dirty="0"/>
          </a:p>
          <a:p>
            <a:pPr lvl="1"/>
            <a:r>
              <a:rPr lang="en-GB" sz="1800" dirty="0"/>
              <a:t>While an employer should consider any defences advanced by an employee, the extent to which it should investigate each line of defence will depend on the circumstances of the case. In a case such as this, it was misleading to talk in terms of distinct lines of defence. </a:t>
            </a:r>
            <a:endParaRPr lang="en-GB" sz="1800" dirty="0" smtClean="0"/>
          </a:p>
          <a:p>
            <a:pPr lvl="1"/>
            <a:endParaRPr lang="en-GB" sz="1800" dirty="0"/>
          </a:p>
          <a:p>
            <a:pPr lvl="1"/>
            <a:r>
              <a:rPr lang="en-GB" sz="1800" dirty="0" smtClean="0"/>
              <a:t>What </a:t>
            </a:r>
            <a:r>
              <a:rPr lang="en-GB" sz="1800" dirty="0"/>
              <a:t>mattered was the reasonableness of the investigation as a whole</a:t>
            </a:r>
            <a:r>
              <a:rPr lang="en-GB" sz="1800" dirty="0" smtClean="0"/>
              <a:t>.</a:t>
            </a:r>
          </a:p>
          <a:p>
            <a:pPr lvl="1"/>
            <a:endParaRPr lang="en-GB" sz="1800" b="1" dirty="0"/>
          </a:p>
          <a:p>
            <a:pPr lvl="1"/>
            <a:r>
              <a:rPr lang="en-GB" sz="1800" dirty="0" smtClean="0"/>
              <a:t>You do not need a perfect investigation.   You need a reasonable one. </a:t>
            </a:r>
          </a:p>
        </p:txBody>
      </p:sp>
    </p:spTree>
    <p:extLst>
      <p:ext uri="{BB962C8B-B14F-4D97-AF65-F5344CB8AC3E}">
        <p14:creationId xmlns:p14="http://schemas.microsoft.com/office/powerpoint/2010/main" val="394936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Fair or Unfair  (Heads or Tails) – CASE 2</a:t>
            </a:r>
            <a:endParaRPr lang="en-GB" dirty="0"/>
          </a:p>
        </p:txBody>
      </p:sp>
      <p:sp>
        <p:nvSpPr>
          <p:cNvPr id="3" name="Content Placeholder 2"/>
          <p:cNvSpPr>
            <a:spLocks noGrp="1"/>
          </p:cNvSpPr>
          <p:nvPr>
            <p:ph idx="1"/>
          </p:nvPr>
        </p:nvSpPr>
        <p:spPr/>
        <p:txBody>
          <a:bodyPr/>
          <a:lstStyle/>
          <a:p>
            <a:r>
              <a:rPr lang="en-GB" sz="1800" b="1" i="1" dirty="0" smtClean="0">
                <a:solidFill>
                  <a:srgbClr val="092C74"/>
                </a:solidFill>
              </a:rPr>
              <a:t>Pendleton </a:t>
            </a:r>
            <a:r>
              <a:rPr lang="en-GB" sz="1800" b="1" i="1" dirty="0">
                <a:solidFill>
                  <a:srgbClr val="092C74"/>
                </a:solidFill>
              </a:rPr>
              <a:t>v Derbyshire County Council &amp; Anor UKEAT/0238/15/LA</a:t>
            </a:r>
            <a:endParaRPr lang="en-GB" sz="1800" i="1" dirty="0">
              <a:solidFill>
                <a:srgbClr val="092C74"/>
              </a:solidFill>
            </a:endParaRPr>
          </a:p>
          <a:p>
            <a:endParaRPr lang="en-GB" sz="1800" dirty="0"/>
          </a:p>
          <a:p>
            <a:r>
              <a:rPr lang="en-GB" sz="1800" dirty="0"/>
              <a:t>Claimant was a teacher of many years with an exemplary record of service. Dismissed after failing to end her relationship with her husband (a Headmaster of another local school) after he had been convicted of making indecent images of children and voyeurism. </a:t>
            </a:r>
          </a:p>
          <a:p>
            <a:endParaRPr lang="en-GB" sz="1800" dirty="0"/>
          </a:p>
          <a:p>
            <a:r>
              <a:rPr lang="en-GB" sz="1800" dirty="0"/>
              <a:t>Brought a claim for religious </a:t>
            </a:r>
            <a:r>
              <a:rPr lang="en-GB" sz="1800" dirty="0" smtClean="0"/>
              <a:t>discrimination - </a:t>
            </a:r>
            <a:r>
              <a:rPr lang="en-GB" sz="1800" dirty="0"/>
              <a:t>she was Christian and believed in the sanctity of marriage. </a:t>
            </a:r>
            <a:r>
              <a:rPr lang="en-GB" sz="1800" dirty="0" smtClean="0"/>
              <a:t>  She felt it was unfair to dismiss and discriminatory…</a:t>
            </a:r>
            <a:endParaRPr lang="en-GB" sz="1800" dirty="0"/>
          </a:p>
          <a:p>
            <a:endParaRPr lang="en-GB" sz="1800" dirty="0"/>
          </a:p>
          <a:p>
            <a:r>
              <a:rPr lang="en-GB" sz="1800" b="1" dirty="0" smtClean="0">
                <a:solidFill>
                  <a:srgbClr val="092C74"/>
                </a:solidFill>
              </a:rPr>
              <a:t>Fair </a:t>
            </a:r>
            <a:r>
              <a:rPr lang="en-GB" sz="1800" b="1" dirty="0">
                <a:solidFill>
                  <a:srgbClr val="092C74"/>
                </a:solidFill>
              </a:rPr>
              <a:t>or unfair?</a:t>
            </a:r>
            <a:endParaRPr lang="en-GB" sz="1800" b="1" dirty="0" smtClean="0">
              <a:solidFill>
                <a:srgbClr val="092C74"/>
              </a:solidFill>
            </a:endParaRPr>
          </a:p>
        </p:txBody>
      </p:sp>
    </p:spTree>
    <p:extLst>
      <p:ext uri="{BB962C8B-B14F-4D97-AF65-F5344CB8AC3E}">
        <p14:creationId xmlns:p14="http://schemas.microsoft.com/office/powerpoint/2010/main" val="3133778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Fair or Unfair  (Heads or Tails) – CASE 2</a:t>
            </a:r>
            <a:endParaRPr lang="en-GB" dirty="0"/>
          </a:p>
        </p:txBody>
      </p:sp>
      <p:sp>
        <p:nvSpPr>
          <p:cNvPr id="3" name="Content Placeholder 2"/>
          <p:cNvSpPr>
            <a:spLocks noGrp="1"/>
          </p:cNvSpPr>
          <p:nvPr>
            <p:ph idx="1"/>
          </p:nvPr>
        </p:nvSpPr>
        <p:spPr/>
        <p:txBody>
          <a:bodyPr/>
          <a:lstStyle/>
          <a:p>
            <a:r>
              <a:rPr lang="en-GB" sz="1800" b="1" i="1" dirty="0">
                <a:solidFill>
                  <a:srgbClr val="092C74"/>
                </a:solidFill>
              </a:rPr>
              <a:t>Pendleton v Derbyshire County Council &amp; Anor UKEAT/0238/15/LA</a:t>
            </a:r>
            <a:endParaRPr lang="en-GB" sz="1800" i="1" dirty="0">
              <a:solidFill>
                <a:srgbClr val="092C74"/>
              </a:solidFill>
            </a:endParaRPr>
          </a:p>
          <a:p>
            <a:endParaRPr lang="en-GB" sz="1800" b="1" i="1" u="sng" dirty="0" smtClean="0"/>
          </a:p>
          <a:p>
            <a:pPr lvl="1"/>
            <a:r>
              <a:rPr lang="en-GB" sz="1800" b="1" dirty="0" smtClean="0">
                <a:solidFill>
                  <a:srgbClr val="092C74"/>
                </a:solidFill>
              </a:rPr>
              <a:t>UNFAIR </a:t>
            </a:r>
            <a:r>
              <a:rPr lang="en-GB" sz="1800" b="1" dirty="0">
                <a:solidFill>
                  <a:srgbClr val="092C74"/>
                </a:solidFill>
              </a:rPr>
              <a:t>– </a:t>
            </a:r>
            <a:r>
              <a:rPr lang="en-GB" sz="1800" b="1" dirty="0" smtClean="0">
                <a:solidFill>
                  <a:srgbClr val="092C74"/>
                </a:solidFill>
              </a:rPr>
              <a:t>TAILS WINS</a:t>
            </a:r>
            <a:endParaRPr lang="en-GB" sz="1800" b="1" dirty="0">
              <a:solidFill>
                <a:srgbClr val="092C74"/>
              </a:solidFill>
            </a:endParaRPr>
          </a:p>
          <a:p>
            <a:pPr lvl="1"/>
            <a:endParaRPr lang="en-GB" sz="1800" dirty="0" smtClean="0"/>
          </a:p>
          <a:p>
            <a:pPr lvl="1"/>
            <a:r>
              <a:rPr lang="en-GB" sz="1800" dirty="0"/>
              <a:t>The EAT agreed with the Claimant as this practice by the school put those with the belief in the sanctity of marriage vows at a particular disadvantage</a:t>
            </a:r>
            <a:r>
              <a:rPr lang="en-GB" sz="1800" dirty="0" smtClean="0"/>
              <a:t>.</a:t>
            </a:r>
          </a:p>
          <a:p>
            <a:pPr lvl="1"/>
            <a:endParaRPr lang="en-GB" sz="1800" dirty="0"/>
          </a:p>
          <a:p>
            <a:pPr lvl="1"/>
            <a:r>
              <a:rPr lang="en-GB" sz="1800" dirty="0" smtClean="0"/>
              <a:t>The dismissal was held to be unfair and discriminatory.</a:t>
            </a:r>
          </a:p>
          <a:p>
            <a:pPr lvl="1"/>
            <a:endParaRPr lang="en-GB" sz="1800" dirty="0"/>
          </a:p>
          <a:p>
            <a:pPr lvl="1"/>
            <a:r>
              <a:rPr lang="en-GB" sz="1800" dirty="0" smtClean="0"/>
              <a:t>The religious belief and discrimination outweighed the right to dismiss. </a:t>
            </a:r>
          </a:p>
        </p:txBody>
      </p:sp>
      <p:pic>
        <p:nvPicPr>
          <p:cNvPr id="1026" name="Picture 2" descr="C:\Users\gvials\AppData\Local\Microsoft\Windows\Temporary Internet Files\Content.IE5\LPI0K1ZP\18-14-foto-No-positiv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4437112"/>
            <a:ext cx="2919090" cy="1664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70623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Fair or Unfair  (Heads or Tails) – CASE 3</a:t>
            </a:r>
            <a:endParaRPr lang="en-GB" dirty="0"/>
          </a:p>
        </p:txBody>
      </p:sp>
      <p:sp>
        <p:nvSpPr>
          <p:cNvPr id="3" name="Content Placeholder 2"/>
          <p:cNvSpPr>
            <a:spLocks noGrp="1"/>
          </p:cNvSpPr>
          <p:nvPr>
            <p:ph idx="1"/>
          </p:nvPr>
        </p:nvSpPr>
        <p:spPr/>
        <p:txBody>
          <a:bodyPr/>
          <a:lstStyle/>
          <a:p>
            <a:r>
              <a:rPr lang="en-GB" sz="1800" b="1" i="1" dirty="0">
                <a:solidFill>
                  <a:srgbClr val="092C74"/>
                </a:solidFill>
              </a:rPr>
              <a:t>Stratford v Auto Trail VR Ltd UKEAT/0116/16</a:t>
            </a:r>
            <a:r>
              <a:rPr lang="en-GB" sz="1800" b="1" i="1" dirty="0" smtClean="0">
                <a:solidFill>
                  <a:srgbClr val="092C74"/>
                </a:solidFill>
              </a:rPr>
              <a:t> </a:t>
            </a:r>
            <a:endParaRPr lang="en-GB" sz="1800" b="1" dirty="0">
              <a:solidFill>
                <a:srgbClr val="092C74"/>
              </a:solidFill>
            </a:endParaRPr>
          </a:p>
          <a:p>
            <a:endParaRPr lang="en-GB" sz="1800" dirty="0"/>
          </a:p>
          <a:p>
            <a:r>
              <a:rPr lang="en-GB" sz="1800" dirty="0" smtClean="0"/>
              <a:t>Having </a:t>
            </a:r>
            <a:r>
              <a:rPr lang="en-GB" sz="1800" dirty="0"/>
              <a:t>decided that a disciplinary offence merited a final written warning, the employer went on to dismiss the employee after considering his history of expired warnings and its belief that there would be future conduct issues</a:t>
            </a:r>
            <a:r>
              <a:rPr lang="en-GB" sz="1800" dirty="0" smtClean="0"/>
              <a:t>. </a:t>
            </a:r>
          </a:p>
          <a:p>
            <a:r>
              <a:rPr lang="en-GB" sz="1800" dirty="0" smtClean="0"/>
              <a:t>Should the slate have been </a:t>
            </a:r>
            <a:r>
              <a:rPr lang="en-GB" sz="1800" dirty="0"/>
              <a:t>wiped </a:t>
            </a:r>
            <a:r>
              <a:rPr lang="en-GB" sz="1800" dirty="0" smtClean="0"/>
              <a:t>clean?</a:t>
            </a:r>
          </a:p>
          <a:p>
            <a:r>
              <a:rPr lang="en-GB" sz="1800" dirty="0" smtClean="0"/>
              <a:t>Can the employer take into account an expired warning?</a:t>
            </a:r>
            <a:endParaRPr lang="en-GB" sz="1800" dirty="0"/>
          </a:p>
          <a:p>
            <a:endParaRPr lang="en-GB" sz="1800" dirty="0"/>
          </a:p>
          <a:p>
            <a:r>
              <a:rPr lang="en-GB" sz="1800" b="1" dirty="0" smtClean="0">
                <a:solidFill>
                  <a:srgbClr val="092C74"/>
                </a:solidFill>
              </a:rPr>
              <a:t>Fair </a:t>
            </a:r>
            <a:r>
              <a:rPr lang="en-GB" sz="1800" b="1" dirty="0">
                <a:solidFill>
                  <a:srgbClr val="092C74"/>
                </a:solidFill>
              </a:rPr>
              <a:t>or unfair?</a:t>
            </a:r>
            <a:endParaRPr lang="en-GB" sz="1800" b="1" dirty="0" smtClean="0">
              <a:solidFill>
                <a:srgbClr val="092C74"/>
              </a:solidFill>
            </a:endParaRPr>
          </a:p>
        </p:txBody>
      </p:sp>
    </p:spTree>
    <p:extLst>
      <p:ext uri="{BB962C8B-B14F-4D97-AF65-F5344CB8AC3E}">
        <p14:creationId xmlns:p14="http://schemas.microsoft.com/office/powerpoint/2010/main" val="3640584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Fair or Unfair  (Heads or Tails) – CASE 3</a:t>
            </a:r>
            <a:endParaRPr lang="en-GB" dirty="0"/>
          </a:p>
        </p:txBody>
      </p:sp>
      <p:sp>
        <p:nvSpPr>
          <p:cNvPr id="3" name="Content Placeholder 2"/>
          <p:cNvSpPr>
            <a:spLocks noGrp="1"/>
          </p:cNvSpPr>
          <p:nvPr>
            <p:ph idx="1"/>
          </p:nvPr>
        </p:nvSpPr>
        <p:spPr/>
        <p:txBody>
          <a:bodyPr/>
          <a:lstStyle/>
          <a:p>
            <a:r>
              <a:rPr lang="en-GB" sz="1800" b="1" i="1" dirty="0">
                <a:solidFill>
                  <a:srgbClr val="092C74"/>
                </a:solidFill>
              </a:rPr>
              <a:t>Stratford v Auto Trail VR Ltd UKEAT/0116/16 </a:t>
            </a:r>
            <a:endParaRPr lang="en-GB" sz="1800" b="1" dirty="0">
              <a:solidFill>
                <a:srgbClr val="092C74"/>
              </a:solidFill>
            </a:endParaRPr>
          </a:p>
          <a:p>
            <a:endParaRPr lang="en-GB" sz="1800" dirty="0"/>
          </a:p>
          <a:p>
            <a:pPr lvl="1"/>
            <a:r>
              <a:rPr lang="en-GB" sz="1800" b="1" dirty="0" smtClean="0">
                <a:solidFill>
                  <a:srgbClr val="092C74"/>
                </a:solidFill>
              </a:rPr>
              <a:t>FAIR – HEADS WINS</a:t>
            </a:r>
          </a:p>
          <a:p>
            <a:pPr lvl="1"/>
            <a:endParaRPr lang="en-GB" sz="1800" b="1" dirty="0" smtClean="0"/>
          </a:p>
          <a:p>
            <a:pPr lvl="1"/>
            <a:r>
              <a:rPr lang="en-GB" sz="1800" dirty="0" smtClean="0"/>
              <a:t>Open </a:t>
            </a:r>
            <a:r>
              <a:rPr lang="en-GB" sz="1800" dirty="0"/>
              <a:t>to a tribunal to find that a dismissal for misconduct was fair, even though the employer, in its response to the reason for which the employee was dismissed, had taken account of the employee’s previous similar misconduct, which was the subject of an expired final </a:t>
            </a:r>
            <a:r>
              <a:rPr lang="en-GB" sz="1800" dirty="0" smtClean="0"/>
              <a:t>warning.</a:t>
            </a:r>
          </a:p>
          <a:p>
            <a:pPr marL="446088" lvl="1" indent="0">
              <a:buNone/>
            </a:pPr>
            <a:endParaRPr lang="en-GB" sz="1800" dirty="0" smtClean="0"/>
          </a:p>
          <a:p>
            <a:pPr lvl="1"/>
            <a:r>
              <a:rPr lang="en-GB" sz="1800" dirty="0"/>
              <a:t>The employer had been entitled to take into account the employee's previous record and the manager’s prediction as to how the future was going to go when making its </a:t>
            </a:r>
            <a:r>
              <a:rPr lang="en-GB" sz="1800" dirty="0" smtClean="0"/>
              <a:t>decision.</a:t>
            </a:r>
          </a:p>
          <a:p>
            <a:pPr lvl="1"/>
            <a:endParaRPr lang="en-GB" sz="1800" dirty="0"/>
          </a:p>
          <a:p>
            <a:pPr lvl="1"/>
            <a:r>
              <a:rPr lang="en-GB" sz="1800" dirty="0" smtClean="0"/>
              <a:t>Dismissal was fair. </a:t>
            </a:r>
          </a:p>
          <a:p>
            <a:pPr lvl="1"/>
            <a:endParaRPr lang="en-GB" sz="1800" b="1" dirty="0"/>
          </a:p>
        </p:txBody>
      </p:sp>
      <p:pic>
        <p:nvPicPr>
          <p:cNvPr id="6" name="Picture 2" descr="C:\Users\gvials\AppData\Local\Microsoft\Windows\Temporary Internet Files\Content.IE5\O4FCR4LU\Choose-Yes-or-No[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4588854"/>
            <a:ext cx="1547664" cy="1547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102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Fair or Unfair  (Heads or Tails) – CASE 4</a:t>
            </a:r>
            <a:endParaRPr lang="en-GB" dirty="0"/>
          </a:p>
        </p:txBody>
      </p:sp>
      <p:sp>
        <p:nvSpPr>
          <p:cNvPr id="3" name="Content Placeholder 2"/>
          <p:cNvSpPr>
            <a:spLocks noGrp="1"/>
          </p:cNvSpPr>
          <p:nvPr>
            <p:ph idx="1"/>
          </p:nvPr>
        </p:nvSpPr>
        <p:spPr/>
        <p:txBody>
          <a:bodyPr/>
          <a:lstStyle/>
          <a:p>
            <a:r>
              <a:rPr lang="en-GB" b="1" i="1" dirty="0" smtClean="0">
                <a:solidFill>
                  <a:srgbClr val="092C74"/>
                </a:solidFill>
              </a:rPr>
              <a:t>Quick question</a:t>
            </a:r>
          </a:p>
          <a:p>
            <a:pPr lvl="1"/>
            <a:endParaRPr lang="en-GB" dirty="0" smtClean="0"/>
          </a:p>
          <a:p>
            <a:pPr lvl="1"/>
            <a:r>
              <a:rPr lang="en-GB" dirty="0" smtClean="0"/>
              <a:t>Mrs X is alleged to have been drunk at school.</a:t>
            </a:r>
          </a:p>
          <a:p>
            <a:pPr lvl="1"/>
            <a:r>
              <a:rPr lang="en-GB" dirty="0" smtClean="0"/>
              <a:t>This is a disciplinary allegation – which may amount to gross misconduct</a:t>
            </a:r>
          </a:p>
          <a:p>
            <a:pPr lvl="1"/>
            <a:r>
              <a:rPr lang="en-GB" dirty="0" smtClean="0"/>
              <a:t>There is no hard evidence to prove</a:t>
            </a:r>
          </a:p>
          <a:p>
            <a:pPr lvl="1"/>
            <a:r>
              <a:rPr lang="en-GB" dirty="0" smtClean="0"/>
              <a:t>Several staff have come forward to provide witness evidence</a:t>
            </a:r>
          </a:p>
          <a:p>
            <a:pPr lvl="1"/>
            <a:r>
              <a:rPr lang="en-GB" dirty="0" smtClean="0"/>
              <a:t>Do we need to </a:t>
            </a:r>
            <a:r>
              <a:rPr lang="en-GB" u="sng" dirty="0" smtClean="0"/>
              <a:t>prove</a:t>
            </a:r>
            <a:r>
              <a:rPr lang="en-GB" dirty="0" smtClean="0"/>
              <a:t> misconduct?</a:t>
            </a:r>
            <a:endParaRPr lang="en-GB" u="sng" dirty="0" smtClean="0"/>
          </a:p>
          <a:p>
            <a:pPr lvl="1"/>
            <a:endParaRPr lang="en-GB" dirty="0"/>
          </a:p>
          <a:p>
            <a:pPr lvl="1"/>
            <a:r>
              <a:rPr lang="en-GB" b="1" dirty="0" smtClean="0">
                <a:solidFill>
                  <a:srgbClr val="092C74"/>
                </a:solidFill>
              </a:rPr>
              <a:t>Yes or no?</a:t>
            </a:r>
          </a:p>
          <a:p>
            <a:pPr lvl="2"/>
            <a:r>
              <a:rPr lang="en-GB" b="1" dirty="0" smtClean="0">
                <a:solidFill>
                  <a:srgbClr val="092C74"/>
                </a:solidFill>
              </a:rPr>
              <a:t>Heads – Yes</a:t>
            </a:r>
          </a:p>
          <a:p>
            <a:pPr lvl="2"/>
            <a:r>
              <a:rPr lang="en-GB" b="1" dirty="0" smtClean="0">
                <a:solidFill>
                  <a:srgbClr val="092C74"/>
                </a:solidFill>
              </a:rPr>
              <a:t>Tails - No</a:t>
            </a:r>
            <a:endParaRPr lang="en-GB" b="1" dirty="0">
              <a:solidFill>
                <a:srgbClr val="092C74"/>
              </a:solidFill>
            </a:endParaRPr>
          </a:p>
          <a:p>
            <a:pPr lvl="1"/>
            <a:endParaRPr lang="en-GB" dirty="0" smtClean="0"/>
          </a:p>
          <a:p>
            <a:pPr lvl="1"/>
            <a:endParaRPr lang="en-GB" dirty="0" smtClean="0"/>
          </a:p>
        </p:txBody>
      </p:sp>
    </p:spTree>
    <p:extLst>
      <p:ext uri="{BB962C8B-B14F-4D97-AF65-F5344CB8AC3E}">
        <p14:creationId xmlns:p14="http://schemas.microsoft.com/office/powerpoint/2010/main" val="14543399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Fair or Unfair  (Heads or Tails) – CASE 4</a:t>
            </a:r>
            <a:endParaRPr lang="en-GB" dirty="0"/>
          </a:p>
        </p:txBody>
      </p:sp>
      <p:sp>
        <p:nvSpPr>
          <p:cNvPr id="3" name="Content Placeholder 2"/>
          <p:cNvSpPr>
            <a:spLocks noGrp="1"/>
          </p:cNvSpPr>
          <p:nvPr>
            <p:ph idx="1"/>
          </p:nvPr>
        </p:nvSpPr>
        <p:spPr/>
        <p:txBody>
          <a:bodyPr/>
          <a:lstStyle/>
          <a:p>
            <a:r>
              <a:rPr lang="en-GB" sz="1800" b="1" i="1" u="sng" dirty="0" smtClean="0"/>
              <a:t>Quick question – Mrs X</a:t>
            </a:r>
          </a:p>
          <a:p>
            <a:pPr lvl="1"/>
            <a:endParaRPr lang="en-GB" sz="1800" dirty="0"/>
          </a:p>
          <a:p>
            <a:pPr lvl="1"/>
            <a:r>
              <a:rPr lang="en-GB" sz="1800" b="1" dirty="0" smtClean="0">
                <a:solidFill>
                  <a:srgbClr val="092C74"/>
                </a:solidFill>
              </a:rPr>
              <a:t>No – TAILS WIN</a:t>
            </a:r>
          </a:p>
          <a:p>
            <a:pPr lvl="1"/>
            <a:endParaRPr lang="en-GB" sz="1800" b="1" dirty="0"/>
          </a:p>
          <a:p>
            <a:pPr lvl="1"/>
            <a:r>
              <a:rPr lang="en-GB" sz="1800" dirty="0" smtClean="0"/>
              <a:t>An employer must carry out a "reasonable" disciplinary investigation and form a "reasonable" belief based on the facts, on the balance of probabilities.</a:t>
            </a:r>
          </a:p>
          <a:p>
            <a:pPr lvl="1"/>
            <a:endParaRPr lang="en-GB" sz="1800" dirty="0"/>
          </a:p>
          <a:p>
            <a:pPr lvl="1"/>
            <a:r>
              <a:rPr lang="en-GB" sz="1800" dirty="0" smtClean="0"/>
              <a:t>There is no requirement in law for that belief to be true.</a:t>
            </a:r>
          </a:p>
          <a:p>
            <a:pPr lvl="1"/>
            <a:endParaRPr lang="en-GB" sz="1800" dirty="0"/>
          </a:p>
          <a:p>
            <a:pPr lvl="1"/>
            <a:r>
              <a:rPr lang="en-GB" sz="1800" dirty="0" smtClean="0"/>
              <a:t>The employer must hold a reasonable belief – that is all. </a:t>
            </a:r>
          </a:p>
          <a:p>
            <a:pPr lvl="1"/>
            <a:endParaRPr lang="en-GB" sz="1800" b="1" u="sng" dirty="0"/>
          </a:p>
          <a:p>
            <a:pPr lvl="1"/>
            <a:endParaRPr lang="en-GB" dirty="0" smtClean="0"/>
          </a:p>
          <a:p>
            <a:pPr lvl="1"/>
            <a:endParaRPr lang="en-GB" dirty="0" smtClean="0"/>
          </a:p>
        </p:txBody>
      </p:sp>
      <p:pic>
        <p:nvPicPr>
          <p:cNvPr id="4" name="Picture 2" descr="C:\Users\gvials\AppData\Local\Microsoft\Windows\Temporary Internet Files\Content.IE5\LPI0K1ZP\18-14-foto-No-positiv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4293096"/>
            <a:ext cx="3063106" cy="1808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7077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Mock Disciplinary</a:t>
            </a:r>
            <a:endParaRPr lang="en-GB" dirty="0"/>
          </a:p>
        </p:txBody>
      </p:sp>
      <p:pic>
        <p:nvPicPr>
          <p:cNvPr id="2050" name="Picture 2" descr="C:\Users\gvials\AppData\Local\Microsoft\Windows\Temporary Internet Files\Content.IE5\RY5JPEKP\Despid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1196752"/>
            <a:ext cx="3451324" cy="4581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91918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disciplinary allegation and background facts…</a:t>
            </a:r>
            <a:endParaRPr lang="en-GB" dirty="0"/>
          </a:p>
        </p:txBody>
      </p:sp>
      <p:sp>
        <p:nvSpPr>
          <p:cNvPr id="3" name="Content Placeholder 2"/>
          <p:cNvSpPr>
            <a:spLocks noGrp="1"/>
          </p:cNvSpPr>
          <p:nvPr>
            <p:ph idx="1"/>
          </p:nvPr>
        </p:nvSpPr>
        <p:spPr/>
        <p:txBody>
          <a:bodyPr/>
          <a:lstStyle/>
          <a:p>
            <a:pPr marL="0" indent="0">
              <a:buNone/>
            </a:pPr>
            <a:r>
              <a:rPr lang="en-GB" sz="1800" b="1" u="sng" dirty="0" smtClean="0">
                <a:solidFill>
                  <a:srgbClr val="092C74"/>
                </a:solidFill>
              </a:rPr>
              <a:t>Scope </a:t>
            </a:r>
            <a:endParaRPr lang="en-GB" sz="1800" b="1" u="sng" dirty="0">
              <a:solidFill>
                <a:srgbClr val="092C74"/>
              </a:solidFill>
            </a:endParaRPr>
          </a:p>
          <a:p>
            <a:pPr marL="0" indent="0">
              <a:buNone/>
            </a:pPr>
            <a:r>
              <a:rPr lang="en-GB" sz="1800" dirty="0"/>
              <a:t>To investigate how documents identified as the English coursework of Class 11E1 for academic year 2016/2017 came to be at the side of a road, as found by a representative of the Council on 2 March 2017.</a:t>
            </a:r>
          </a:p>
          <a:p>
            <a:pPr marL="0" indent="0">
              <a:buNone/>
            </a:pPr>
            <a:endParaRPr lang="en-GB" sz="1800" dirty="0"/>
          </a:p>
          <a:p>
            <a:pPr marL="0" indent="0">
              <a:buNone/>
            </a:pPr>
            <a:r>
              <a:rPr lang="en-GB" sz="1800" b="1" u="sng" dirty="0">
                <a:solidFill>
                  <a:srgbClr val="092C74"/>
                </a:solidFill>
              </a:rPr>
              <a:t>Roles</a:t>
            </a:r>
          </a:p>
          <a:p>
            <a:r>
              <a:rPr lang="en-GB" sz="1800" dirty="0"/>
              <a:t>Mrs Staple: </a:t>
            </a:r>
            <a:r>
              <a:rPr lang="en-GB" sz="1800" i="1" dirty="0" smtClean="0"/>
              <a:t>Head </a:t>
            </a:r>
            <a:r>
              <a:rPr lang="en-GB" sz="1800" i="1" dirty="0"/>
              <a:t>Teacher</a:t>
            </a:r>
          </a:p>
          <a:p>
            <a:r>
              <a:rPr lang="en-GB" sz="1800" dirty="0"/>
              <a:t>James Wright: </a:t>
            </a:r>
            <a:r>
              <a:rPr lang="en-GB" sz="1800" i="1" dirty="0"/>
              <a:t>Council representative</a:t>
            </a:r>
          </a:p>
          <a:p>
            <a:r>
              <a:rPr lang="en-GB" sz="1800" dirty="0"/>
              <a:t>Mr Wordsworth:  </a:t>
            </a:r>
            <a:r>
              <a:rPr lang="en-GB" sz="1800" i="1" dirty="0"/>
              <a:t>Head of English</a:t>
            </a:r>
          </a:p>
          <a:p>
            <a:r>
              <a:rPr lang="en-GB" sz="1800" dirty="0"/>
              <a:t>Mr Baker:  </a:t>
            </a:r>
            <a:r>
              <a:rPr lang="en-GB" sz="1800" i="1" dirty="0"/>
              <a:t>Former English teacher</a:t>
            </a:r>
          </a:p>
          <a:p>
            <a:r>
              <a:rPr lang="en-GB" sz="1800" dirty="0"/>
              <a:t>X:  </a:t>
            </a:r>
            <a:r>
              <a:rPr lang="en-GB" sz="1800" i="1" dirty="0"/>
              <a:t>Anonymous witness</a:t>
            </a:r>
          </a:p>
          <a:p>
            <a:r>
              <a:rPr lang="en-GB" sz="1800" dirty="0"/>
              <a:t>Mr Snoop: </a:t>
            </a:r>
            <a:r>
              <a:rPr lang="en-GB" sz="1800" i="1" dirty="0"/>
              <a:t>Caretaker and authorised data controller</a:t>
            </a:r>
          </a:p>
          <a:p>
            <a:r>
              <a:rPr lang="en-GB" sz="1800" dirty="0"/>
              <a:t>Jane Knight: </a:t>
            </a:r>
            <a:r>
              <a:rPr lang="en-GB" sz="1800" i="1" dirty="0"/>
              <a:t>HR Support and investigating officer</a:t>
            </a:r>
          </a:p>
          <a:p>
            <a:r>
              <a:rPr lang="en-GB" sz="1800" dirty="0" smtClean="0"/>
              <a:t>Rachel </a:t>
            </a:r>
            <a:r>
              <a:rPr lang="en-GB" sz="1800" dirty="0"/>
              <a:t>Nelson: </a:t>
            </a:r>
            <a:r>
              <a:rPr lang="en-GB" sz="1800" i="1" dirty="0"/>
              <a:t>PE Teacher</a:t>
            </a:r>
          </a:p>
          <a:p>
            <a:r>
              <a:rPr lang="en-GB" sz="1800" dirty="0"/>
              <a:t>Mr Fairman:</a:t>
            </a:r>
            <a:r>
              <a:rPr lang="en-GB" sz="1800" i="1" dirty="0"/>
              <a:t> TU representative</a:t>
            </a:r>
          </a:p>
          <a:p>
            <a:endParaRPr lang="en-GB" sz="1800" dirty="0" smtClean="0"/>
          </a:p>
          <a:p>
            <a:pPr marL="446088" lvl="1" indent="0">
              <a:buNone/>
            </a:pPr>
            <a:endParaRPr lang="en-GB" dirty="0" smtClean="0"/>
          </a:p>
        </p:txBody>
      </p:sp>
      <p:sp>
        <p:nvSpPr>
          <p:cNvPr id="4" name="Right Brace 3"/>
          <p:cNvSpPr/>
          <p:nvPr/>
        </p:nvSpPr>
        <p:spPr>
          <a:xfrm>
            <a:off x="5796136" y="3212976"/>
            <a:ext cx="360040" cy="223224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Right Brace 5"/>
          <p:cNvSpPr/>
          <p:nvPr/>
        </p:nvSpPr>
        <p:spPr>
          <a:xfrm>
            <a:off x="5818244" y="5554760"/>
            <a:ext cx="360040" cy="4817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TextBox 4"/>
          <p:cNvSpPr txBox="1"/>
          <p:nvPr/>
        </p:nvSpPr>
        <p:spPr>
          <a:xfrm>
            <a:off x="6300192" y="4098267"/>
            <a:ext cx="1928861" cy="400110"/>
          </a:xfrm>
          <a:prstGeom prst="rect">
            <a:avLst/>
          </a:prstGeom>
          <a:noFill/>
        </p:spPr>
        <p:txBody>
          <a:bodyPr wrap="none" rtlCol="0">
            <a:spAutoFit/>
          </a:bodyPr>
          <a:lstStyle/>
          <a:p>
            <a:r>
              <a:rPr lang="en-GB" sz="2000" dirty="0" smtClean="0">
                <a:latin typeface="+mn-lt"/>
              </a:rPr>
              <a:t>SCHOOL </a:t>
            </a:r>
            <a:r>
              <a:rPr lang="en-GB" sz="2000" dirty="0">
                <a:latin typeface="+mn-lt"/>
              </a:rPr>
              <a:t>S</a:t>
            </a:r>
            <a:r>
              <a:rPr lang="en-GB" sz="2000" dirty="0" smtClean="0">
                <a:latin typeface="+mn-lt"/>
              </a:rPr>
              <a:t>IDE</a:t>
            </a:r>
            <a:endParaRPr lang="en-GB" sz="2000" dirty="0">
              <a:latin typeface="+mn-lt"/>
            </a:endParaRPr>
          </a:p>
        </p:txBody>
      </p:sp>
      <p:sp>
        <p:nvSpPr>
          <p:cNvPr id="8" name="TextBox 7"/>
          <p:cNvSpPr txBox="1"/>
          <p:nvPr/>
        </p:nvSpPr>
        <p:spPr>
          <a:xfrm>
            <a:off x="6289145" y="5564799"/>
            <a:ext cx="2266967" cy="400110"/>
          </a:xfrm>
          <a:prstGeom prst="rect">
            <a:avLst/>
          </a:prstGeom>
          <a:noFill/>
        </p:spPr>
        <p:txBody>
          <a:bodyPr wrap="none" rtlCol="0">
            <a:spAutoFit/>
          </a:bodyPr>
          <a:lstStyle/>
          <a:p>
            <a:r>
              <a:rPr lang="en-GB" sz="2000" dirty="0" smtClean="0">
                <a:latin typeface="+mn-lt"/>
              </a:rPr>
              <a:t>EMPLOYEE </a:t>
            </a:r>
            <a:r>
              <a:rPr lang="en-GB" sz="2000" dirty="0">
                <a:latin typeface="+mn-lt"/>
              </a:rPr>
              <a:t>S</a:t>
            </a:r>
            <a:r>
              <a:rPr lang="en-GB" sz="2000" dirty="0" smtClean="0">
                <a:latin typeface="+mn-lt"/>
              </a:rPr>
              <a:t>IDE</a:t>
            </a:r>
            <a:endParaRPr lang="en-GB" sz="2000" dirty="0">
              <a:latin typeface="+mn-lt"/>
            </a:endParaRPr>
          </a:p>
        </p:txBody>
      </p:sp>
    </p:spTree>
    <p:extLst>
      <p:ext uri="{BB962C8B-B14F-4D97-AF65-F5344CB8AC3E}">
        <p14:creationId xmlns:p14="http://schemas.microsoft.com/office/powerpoint/2010/main" val="21119781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 </a:t>
            </a:r>
            <a:r>
              <a:rPr lang="en-GB" dirty="0"/>
              <a:t>Q</a:t>
            </a:r>
            <a:r>
              <a:rPr lang="en-GB" dirty="0" smtClean="0"/>
              <a:t>uestions</a:t>
            </a:r>
            <a:endParaRPr lang="en-GB" dirty="0"/>
          </a:p>
        </p:txBody>
      </p:sp>
      <p:sp>
        <p:nvSpPr>
          <p:cNvPr id="3" name="Content Placeholder 2"/>
          <p:cNvSpPr>
            <a:spLocks noGrp="1"/>
          </p:cNvSpPr>
          <p:nvPr>
            <p:ph idx="1"/>
          </p:nvPr>
        </p:nvSpPr>
        <p:spPr/>
        <p:txBody>
          <a:bodyPr/>
          <a:lstStyle/>
          <a:p>
            <a:r>
              <a:rPr lang="en-GB" dirty="0" smtClean="0"/>
              <a:t>Brief summary / overview…</a:t>
            </a:r>
          </a:p>
          <a:p>
            <a:endParaRPr lang="en-GB" dirty="0"/>
          </a:p>
          <a:p>
            <a:r>
              <a:rPr lang="en-GB" dirty="0" smtClean="0"/>
              <a:t>Any questions?</a:t>
            </a:r>
          </a:p>
          <a:p>
            <a:pPr marL="446088" lvl="1" indent="0">
              <a:buNone/>
            </a:pPr>
            <a:endParaRPr lang="en-GB" dirty="0" smtClean="0"/>
          </a:p>
        </p:txBody>
      </p:sp>
      <p:pic>
        <p:nvPicPr>
          <p:cNvPr id="4099" name="Picture 3" descr="C:\Users\gvials\AppData\Local\Microsoft\Windows\Temporary Internet Files\Content.IE5\97HVKN44\quest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1340768"/>
            <a:ext cx="4394200" cy="439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9551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10" name="Rectangle 6"/>
          <p:cNvSpPr>
            <a:spLocks noGrp="1" noChangeArrowheads="1"/>
          </p:cNvSpPr>
          <p:nvPr>
            <p:ph type="title"/>
          </p:nvPr>
        </p:nvSpPr>
        <p:spPr/>
        <p:txBody>
          <a:bodyPr/>
          <a:lstStyle/>
          <a:p>
            <a:r>
              <a:rPr lang="en-US" altLang="en-US" smtClean="0"/>
              <a:t>Agenda</a:t>
            </a:r>
            <a:endParaRPr lang="en-US" altLang="en-US" dirty="0"/>
          </a:p>
        </p:txBody>
      </p:sp>
      <p:sp>
        <p:nvSpPr>
          <p:cNvPr id="303111" name="Rectangle 7"/>
          <p:cNvSpPr>
            <a:spLocks noGrp="1" noChangeArrowheads="1"/>
          </p:cNvSpPr>
          <p:nvPr>
            <p:ph idx="1"/>
          </p:nvPr>
        </p:nvSpPr>
        <p:spPr/>
        <p:txBody>
          <a:bodyPr/>
          <a:lstStyle/>
          <a:p>
            <a:pPr marL="0" indent="0">
              <a:buNone/>
            </a:pPr>
            <a:r>
              <a:rPr lang="en-GB" altLang="en-US" b="1" dirty="0" smtClean="0">
                <a:solidFill>
                  <a:srgbClr val="092C74"/>
                </a:solidFill>
              </a:rPr>
              <a:t>Part One  - 11.15am to 12pm</a:t>
            </a:r>
          </a:p>
          <a:p>
            <a:r>
              <a:rPr lang="en-GB" altLang="en-US" dirty="0" smtClean="0"/>
              <a:t>Disciplinary Overview</a:t>
            </a:r>
          </a:p>
          <a:p>
            <a:endParaRPr lang="en-GB" altLang="en-US" dirty="0" smtClean="0"/>
          </a:p>
          <a:p>
            <a:r>
              <a:rPr lang="en-GB" altLang="en-US" dirty="0" smtClean="0"/>
              <a:t>Recent case law update</a:t>
            </a:r>
          </a:p>
          <a:p>
            <a:endParaRPr lang="en-GB" altLang="en-US" dirty="0" smtClean="0"/>
          </a:p>
          <a:p>
            <a:r>
              <a:rPr lang="en-GB" altLang="en-US" dirty="0" smtClean="0"/>
              <a:t>Background facts and details of the mock disciplinary </a:t>
            </a:r>
          </a:p>
          <a:p>
            <a:endParaRPr lang="en-GB" altLang="en-US" dirty="0" smtClean="0"/>
          </a:p>
          <a:p>
            <a:pPr marL="0" indent="0">
              <a:buNone/>
            </a:pPr>
            <a:r>
              <a:rPr lang="en-GB" altLang="en-US" b="1" dirty="0" smtClean="0">
                <a:solidFill>
                  <a:srgbClr val="092C74"/>
                </a:solidFill>
              </a:rPr>
              <a:t>Part two – 12pm to 12.45pm</a:t>
            </a:r>
            <a:endParaRPr lang="en-GB" altLang="en-US" dirty="0" smtClean="0"/>
          </a:p>
          <a:p>
            <a:r>
              <a:rPr lang="en-GB" altLang="en-US" dirty="0" smtClean="0"/>
              <a:t>Mock disciplinary with role play </a:t>
            </a:r>
          </a:p>
          <a:p>
            <a:endParaRPr lang="en-GB" altLang="en-US" dirty="0" smtClean="0"/>
          </a:p>
          <a:p>
            <a:r>
              <a:rPr lang="en-GB" altLang="en-US" dirty="0" smtClean="0"/>
              <a:t>Any questions or queries</a:t>
            </a:r>
          </a:p>
          <a:p>
            <a:endParaRPr lang="en-GB" altLang="en-US" dirty="0" smtClean="0"/>
          </a:p>
          <a:p>
            <a:endParaRPr lang="en-GB" altLang="en-US" dirty="0" smtClean="0"/>
          </a:p>
          <a:p>
            <a:endParaRPr lang="en-GB" altLang="en-US" dirty="0" smtClean="0"/>
          </a:p>
          <a:p>
            <a:endParaRPr lang="en-GB" altLang="en-US" dirty="0" smtClean="0"/>
          </a:p>
          <a:p>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10" name="Rectangle 6"/>
          <p:cNvSpPr>
            <a:spLocks noGrp="1" noChangeArrowheads="1"/>
          </p:cNvSpPr>
          <p:nvPr>
            <p:ph type="title"/>
          </p:nvPr>
        </p:nvSpPr>
        <p:spPr/>
        <p:txBody>
          <a:bodyPr/>
          <a:lstStyle/>
          <a:p>
            <a:r>
              <a:rPr lang="en-US" altLang="en-US" dirty="0" smtClean="0"/>
              <a:t>Disciplinary – The basics</a:t>
            </a:r>
            <a:endParaRPr lang="en-US" altLang="en-US" dirty="0"/>
          </a:p>
        </p:txBody>
      </p:sp>
      <p:sp>
        <p:nvSpPr>
          <p:cNvPr id="303111" name="Rectangle 7"/>
          <p:cNvSpPr>
            <a:spLocks noGrp="1" noChangeArrowheads="1"/>
          </p:cNvSpPr>
          <p:nvPr>
            <p:ph idx="1"/>
          </p:nvPr>
        </p:nvSpPr>
        <p:spPr/>
        <p:txBody>
          <a:bodyPr/>
          <a:lstStyle/>
          <a:p>
            <a:pPr>
              <a:lnSpc>
                <a:spcPct val="80000"/>
              </a:lnSpc>
            </a:pPr>
            <a:r>
              <a:rPr lang="en-GB" altLang="en-US" sz="1600" dirty="0"/>
              <a:t>Falls within one of the 5 potential fair reasons for dismissal (</a:t>
            </a:r>
            <a:r>
              <a:rPr lang="en-GB" altLang="en-US" sz="1600" u="sng" dirty="0"/>
              <a:t>conduct</a:t>
            </a:r>
            <a:r>
              <a:rPr lang="en-GB" altLang="en-US" sz="1600" dirty="0"/>
              <a:t>, capability, redundancy, illegality, SOSR).</a:t>
            </a:r>
          </a:p>
          <a:p>
            <a:pPr>
              <a:lnSpc>
                <a:spcPct val="80000"/>
              </a:lnSpc>
            </a:pPr>
            <a:endParaRPr lang="en-GB" altLang="en-US" sz="1600" dirty="0"/>
          </a:p>
          <a:p>
            <a:pPr>
              <a:lnSpc>
                <a:spcPct val="80000"/>
              </a:lnSpc>
            </a:pPr>
            <a:r>
              <a:rPr lang="en-GB" altLang="en-US" sz="1600" dirty="0" smtClean="0"/>
              <a:t>Ensure you comply </a:t>
            </a:r>
            <a:r>
              <a:rPr lang="en-GB" altLang="en-US" sz="1600" dirty="0"/>
              <a:t>with your policies and the ACAS code of conduct.</a:t>
            </a:r>
          </a:p>
          <a:p>
            <a:pPr>
              <a:lnSpc>
                <a:spcPct val="80000"/>
              </a:lnSpc>
            </a:pPr>
            <a:endParaRPr lang="en-GB" altLang="en-US" sz="1600" dirty="0"/>
          </a:p>
          <a:p>
            <a:pPr>
              <a:lnSpc>
                <a:spcPct val="80000"/>
              </a:lnSpc>
            </a:pPr>
            <a:r>
              <a:rPr lang="en-GB" altLang="en-US" sz="1600" dirty="0" smtClean="0"/>
              <a:t>Any dismissal needs to be both procedurally and substantively fair.  </a:t>
            </a:r>
            <a:endParaRPr lang="en-GB" altLang="en-US" sz="1600" dirty="0"/>
          </a:p>
          <a:p>
            <a:pPr>
              <a:lnSpc>
                <a:spcPct val="80000"/>
              </a:lnSpc>
            </a:pPr>
            <a:endParaRPr lang="en-GB" altLang="en-US" sz="1600" dirty="0"/>
          </a:p>
          <a:p>
            <a:pPr>
              <a:lnSpc>
                <a:spcPct val="80000"/>
              </a:lnSpc>
            </a:pPr>
            <a:r>
              <a:rPr lang="en-GB" altLang="en-US" sz="1600" dirty="0"/>
              <a:t>The </a:t>
            </a:r>
            <a:r>
              <a:rPr lang="en-GB" altLang="en-US" sz="1600" dirty="0" err="1"/>
              <a:t>Burchell</a:t>
            </a:r>
            <a:r>
              <a:rPr lang="en-GB" altLang="en-US" sz="1600" dirty="0"/>
              <a:t> Test (</a:t>
            </a:r>
            <a:r>
              <a:rPr lang="en-GB" altLang="en-US" sz="1600" i="1" u="sng" dirty="0"/>
              <a:t>BHS v </a:t>
            </a:r>
            <a:r>
              <a:rPr lang="en-GB" altLang="en-US" sz="1600" i="1" u="sng" dirty="0" err="1"/>
              <a:t>Burchell</a:t>
            </a:r>
            <a:r>
              <a:rPr lang="en-GB" altLang="en-US" sz="1600" i="1" u="sng" dirty="0"/>
              <a:t> [1978] IRLR 379</a:t>
            </a:r>
            <a:r>
              <a:rPr lang="en-GB" altLang="en-US" sz="1600" dirty="0"/>
              <a:t>)</a:t>
            </a:r>
          </a:p>
          <a:p>
            <a:pPr lvl="1">
              <a:lnSpc>
                <a:spcPct val="80000"/>
              </a:lnSpc>
            </a:pPr>
            <a:endParaRPr lang="en-GB" altLang="en-US" sz="1600" dirty="0"/>
          </a:p>
          <a:p>
            <a:pPr lvl="1">
              <a:lnSpc>
                <a:spcPct val="80000"/>
              </a:lnSpc>
            </a:pPr>
            <a:r>
              <a:rPr lang="en-GB" altLang="en-US" sz="1600" i="1" dirty="0"/>
              <a:t>The employer believed the employee to be guilty of misconduct. </a:t>
            </a:r>
          </a:p>
          <a:p>
            <a:pPr lvl="1">
              <a:lnSpc>
                <a:spcPct val="80000"/>
              </a:lnSpc>
            </a:pPr>
            <a:endParaRPr lang="en-GB" altLang="en-US" sz="1600" i="1" dirty="0"/>
          </a:p>
          <a:p>
            <a:pPr lvl="1">
              <a:lnSpc>
                <a:spcPct val="80000"/>
              </a:lnSpc>
            </a:pPr>
            <a:r>
              <a:rPr lang="en-GB" altLang="en-US" sz="1600" i="1" dirty="0"/>
              <a:t>The employer had reasonable grounds for believing that the employee was guilty of that misconduct.</a:t>
            </a:r>
          </a:p>
          <a:p>
            <a:pPr lvl="1">
              <a:lnSpc>
                <a:spcPct val="80000"/>
              </a:lnSpc>
            </a:pPr>
            <a:endParaRPr lang="en-GB" altLang="en-US" sz="1600" i="1" dirty="0"/>
          </a:p>
          <a:p>
            <a:pPr lvl="1">
              <a:lnSpc>
                <a:spcPct val="80000"/>
              </a:lnSpc>
            </a:pPr>
            <a:r>
              <a:rPr lang="en-GB" altLang="en-US" sz="1600" i="1" dirty="0"/>
              <a:t>At the time it held that belief, it had carried out as much investigation as was reasonable.</a:t>
            </a:r>
          </a:p>
          <a:p>
            <a:pPr>
              <a:lnSpc>
                <a:spcPct val="80000"/>
              </a:lnSpc>
            </a:pPr>
            <a:endParaRPr lang="en-GB" altLang="en-US" sz="1600" dirty="0"/>
          </a:p>
          <a:p>
            <a:pPr>
              <a:lnSpc>
                <a:spcPct val="80000"/>
              </a:lnSpc>
            </a:pPr>
            <a:r>
              <a:rPr lang="en-GB" altLang="en-US" sz="1600" dirty="0"/>
              <a:t>If so, does </a:t>
            </a:r>
            <a:r>
              <a:rPr lang="en-GB" altLang="en-US" sz="1600" dirty="0" smtClean="0"/>
              <a:t>the dismissal </a:t>
            </a:r>
            <a:r>
              <a:rPr lang="en-GB" altLang="en-US" sz="1600" dirty="0"/>
              <a:t>fall within a band of reasonable responses? (</a:t>
            </a:r>
            <a:r>
              <a:rPr lang="en-GB" altLang="en-US" sz="1600" i="1" u="sng" dirty="0"/>
              <a:t>Iceland Frozen Foods Ltd v Jones [1982] IRLR 439</a:t>
            </a:r>
            <a:r>
              <a:rPr lang="en-GB" altLang="en-US" sz="1600" dirty="0"/>
              <a:t>)</a:t>
            </a:r>
          </a:p>
          <a:p>
            <a:pPr>
              <a:lnSpc>
                <a:spcPct val="80000"/>
              </a:lnSpc>
            </a:pPr>
            <a:endParaRPr lang="en-GB" altLang="en-US" sz="1600" dirty="0"/>
          </a:p>
          <a:p>
            <a:pPr>
              <a:lnSpc>
                <a:spcPct val="80000"/>
              </a:lnSpc>
            </a:pPr>
            <a:r>
              <a:rPr lang="en-GB" altLang="en-US" sz="1600" dirty="0" smtClean="0"/>
              <a:t>The Tribunal </a:t>
            </a:r>
            <a:r>
              <a:rPr lang="en-GB" altLang="en-US" sz="1600" dirty="0"/>
              <a:t>should not substitute their own </a:t>
            </a:r>
            <a:r>
              <a:rPr lang="en-GB" altLang="en-US" sz="1600" dirty="0" smtClean="0"/>
              <a:t>view of what they would have done. </a:t>
            </a:r>
            <a:endParaRPr lang="en-GB" altLang="en-US" sz="1600" dirty="0"/>
          </a:p>
          <a:p>
            <a:endParaRPr lang="en-US" altLang="en-US" dirty="0"/>
          </a:p>
        </p:txBody>
      </p:sp>
    </p:spTree>
    <p:extLst>
      <p:ext uri="{BB962C8B-B14F-4D97-AF65-F5344CB8AC3E}">
        <p14:creationId xmlns:p14="http://schemas.microsoft.com/office/powerpoint/2010/main" val="1752523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10" name="Rectangle 6"/>
          <p:cNvSpPr>
            <a:spLocks noGrp="1" noChangeArrowheads="1"/>
          </p:cNvSpPr>
          <p:nvPr>
            <p:ph type="title"/>
          </p:nvPr>
        </p:nvSpPr>
        <p:spPr/>
        <p:txBody>
          <a:bodyPr/>
          <a:lstStyle/>
          <a:p>
            <a:r>
              <a:rPr lang="en-US" altLang="en-US" dirty="0" smtClean="0"/>
              <a:t>Disciplinary – The basics</a:t>
            </a:r>
            <a:endParaRPr lang="en-US" altLang="en-US" dirty="0"/>
          </a:p>
        </p:txBody>
      </p:sp>
      <p:sp>
        <p:nvSpPr>
          <p:cNvPr id="303111" name="Rectangle 7"/>
          <p:cNvSpPr>
            <a:spLocks noGrp="1" noChangeArrowheads="1"/>
          </p:cNvSpPr>
          <p:nvPr>
            <p:ph idx="1"/>
          </p:nvPr>
        </p:nvSpPr>
        <p:spPr/>
        <p:txBody>
          <a:bodyPr/>
          <a:lstStyle/>
          <a:p>
            <a:r>
              <a:rPr lang="en-GB" altLang="en-US" sz="1800" dirty="0"/>
              <a:t>For there to be a fair procedure in misconduct cases (and to avoid a claim of unfair dismissal):-</a:t>
            </a:r>
          </a:p>
          <a:p>
            <a:endParaRPr lang="en-GB" altLang="en-US" sz="1800" dirty="0"/>
          </a:p>
          <a:p>
            <a:pPr lvl="1"/>
            <a:r>
              <a:rPr lang="en-GB" altLang="en-US" sz="1800" dirty="0"/>
              <a:t>The school must carry out a </a:t>
            </a:r>
            <a:r>
              <a:rPr lang="en-GB" altLang="en-US" sz="1800" u="sng" dirty="0"/>
              <a:t>reasonable</a:t>
            </a:r>
            <a:r>
              <a:rPr lang="en-GB" altLang="en-US" sz="1800" dirty="0"/>
              <a:t> </a:t>
            </a:r>
            <a:r>
              <a:rPr lang="en-GB" altLang="en-US" sz="1800" dirty="0" smtClean="0"/>
              <a:t>investigation (secure the evidence). </a:t>
            </a:r>
            <a:r>
              <a:rPr lang="en-GB" altLang="en-US" sz="1800" i="1" dirty="0"/>
              <a:t>“An ounce of documents is worth a ton of recollection</a:t>
            </a:r>
            <a:r>
              <a:rPr lang="en-GB" altLang="en-US" sz="1800" i="1" dirty="0" smtClean="0"/>
              <a:t>”</a:t>
            </a:r>
            <a:endParaRPr lang="en-GB" altLang="en-US" sz="1800" i="1" dirty="0"/>
          </a:p>
          <a:p>
            <a:pPr lvl="1"/>
            <a:endParaRPr lang="en-GB" altLang="en-US" sz="1800" dirty="0"/>
          </a:p>
          <a:p>
            <a:pPr lvl="1"/>
            <a:r>
              <a:rPr lang="en-GB" altLang="en-US" sz="1800" dirty="0"/>
              <a:t>The employee must be made aware of the </a:t>
            </a:r>
            <a:r>
              <a:rPr lang="en-GB" altLang="en-US" sz="1800" dirty="0" smtClean="0"/>
              <a:t>allegations, the severity and the evidence </a:t>
            </a:r>
            <a:r>
              <a:rPr lang="en-GB" altLang="en-US" sz="1800" dirty="0"/>
              <a:t>against them</a:t>
            </a:r>
            <a:r>
              <a:rPr lang="en-GB" altLang="en-US" sz="1800" dirty="0" smtClean="0"/>
              <a:t>. Ensure the disciplinary invite letter is well drafted. </a:t>
            </a:r>
            <a:endParaRPr lang="en-GB" altLang="en-US" sz="1800" dirty="0"/>
          </a:p>
          <a:p>
            <a:endParaRPr lang="en-GB" altLang="en-US" sz="1800" dirty="0"/>
          </a:p>
          <a:p>
            <a:pPr lvl="1"/>
            <a:r>
              <a:rPr lang="en-GB" altLang="en-US" sz="1800" dirty="0"/>
              <a:t>An employee must </a:t>
            </a:r>
            <a:r>
              <a:rPr lang="en-GB" altLang="en-US" sz="1800" dirty="0" smtClean="0"/>
              <a:t>be given time to prepare for the hearing and given the opportunity </a:t>
            </a:r>
            <a:r>
              <a:rPr lang="en-GB" altLang="en-US" sz="1800" dirty="0"/>
              <a:t>to </a:t>
            </a:r>
            <a:r>
              <a:rPr lang="en-GB" altLang="en-US" sz="1800" dirty="0" smtClean="0"/>
              <a:t>put </a:t>
            </a:r>
            <a:r>
              <a:rPr lang="en-GB" altLang="en-US" sz="1800" dirty="0"/>
              <a:t>forward their version of </a:t>
            </a:r>
            <a:r>
              <a:rPr lang="en-GB" altLang="en-US" sz="1800" dirty="0" smtClean="0"/>
              <a:t>events.</a:t>
            </a:r>
            <a:endParaRPr lang="en-GB" altLang="en-US" sz="1800" dirty="0"/>
          </a:p>
          <a:p>
            <a:endParaRPr lang="en-GB" altLang="en-US" sz="1800" dirty="0"/>
          </a:p>
          <a:p>
            <a:pPr lvl="1"/>
            <a:r>
              <a:rPr lang="en-GB" altLang="en-US" sz="1800" dirty="0"/>
              <a:t>An employee must be afforded the right of appeal by someone </a:t>
            </a:r>
            <a:r>
              <a:rPr lang="en-GB" altLang="en-US" sz="1800" dirty="0" smtClean="0"/>
              <a:t>independent (usually Chair of Governors / Trustees).</a:t>
            </a:r>
            <a:endParaRPr lang="en-GB" altLang="en-US" sz="1800" dirty="0"/>
          </a:p>
          <a:p>
            <a:pPr>
              <a:lnSpc>
                <a:spcPct val="80000"/>
              </a:lnSpc>
            </a:pPr>
            <a:endParaRPr lang="en-GB" altLang="en-US" sz="1600" dirty="0"/>
          </a:p>
          <a:p>
            <a:endParaRPr lang="en-US" altLang="en-US" dirty="0"/>
          </a:p>
        </p:txBody>
      </p:sp>
    </p:spTree>
    <p:extLst>
      <p:ext uri="{BB962C8B-B14F-4D97-AF65-F5344CB8AC3E}">
        <p14:creationId xmlns:p14="http://schemas.microsoft.com/office/powerpoint/2010/main" val="435573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10" name="Rectangle 6"/>
          <p:cNvSpPr>
            <a:spLocks noGrp="1" noChangeArrowheads="1"/>
          </p:cNvSpPr>
          <p:nvPr>
            <p:ph type="title"/>
          </p:nvPr>
        </p:nvSpPr>
        <p:spPr/>
        <p:txBody>
          <a:bodyPr/>
          <a:lstStyle/>
          <a:p>
            <a:r>
              <a:rPr lang="en-US" altLang="en-US" dirty="0" smtClean="0"/>
              <a:t>Disciplinary – The basics</a:t>
            </a:r>
            <a:endParaRPr lang="en-US" altLang="en-US" dirty="0"/>
          </a:p>
        </p:txBody>
      </p:sp>
      <p:sp>
        <p:nvSpPr>
          <p:cNvPr id="303111" name="Rectangle 7"/>
          <p:cNvSpPr>
            <a:spLocks noGrp="1" noChangeArrowheads="1"/>
          </p:cNvSpPr>
          <p:nvPr>
            <p:ph idx="1"/>
          </p:nvPr>
        </p:nvSpPr>
        <p:spPr>
          <a:xfrm>
            <a:off x="323528" y="1268760"/>
            <a:ext cx="8699500" cy="4748213"/>
          </a:xfrm>
        </p:spPr>
        <p:txBody>
          <a:bodyPr/>
          <a:lstStyle/>
          <a:p>
            <a:r>
              <a:rPr lang="en-GB" altLang="en-US" sz="1800" dirty="0"/>
              <a:t>Factors to consider …</a:t>
            </a:r>
          </a:p>
          <a:p>
            <a:pPr lvl="1"/>
            <a:endParaRPr lang="en-GB" altLang="en-US" sz="1800" dirty="0" smtClean="0"/>
          </a:p>
          <a:p>
            <a:pPr lvl="1"/>
            <a:r>
              <a:rPr lang="en-GB" altLang="en-US" sz="1800" dirty="0" smtClean="0"/>
              <a:t>Length </a:t>
            </a:r>
            <a:r>
              <a:rPr lang="en-GB" altLang="en-US" sz="1800" dirty="0"/>
              <a:t>of service </a:t>
            </a:r>
            <a:r>
              <a:rPr lang="en-GB" altLang="en-US" sz="1800" dirty="0" smtClean="0"/>
              <a:t>for an </a:t>
            </a:r>
            <a:r>
              <a:rPr lang="en-GB" altLang="en-US" sz="1800" dirty="0"/>
              <a:t>unfair dismissal claim?  Less than 2 years?</a:t>
            </a:r>
          </a:p>
          <a:p>
            <a:pPr lvl="1"/>
            <a:endParaRPr lang="en-GB" altLang="en-US" sz="1800" dirty="0"/>
          </a:p>
          <a:p>
            <a:pPr lvl="1"/>
            <a:r>
              <a:rPr lang="en-GB" altLang="en-US" sz="1800" dirty="0"/>
              <a:t>Have you followed your policies and procedures?  Are these policies contractual – i.e. are they part of the employee's T&amp;C's?</a:t>
            </a:r>
          </a:p>
          <a:p>
            <a:pPr lvl="1"/>
            <a:endParaRPr lang="en-GB" altLang="en-US" sz="1800" dirty="0"/>
          </a:p>
          <a:p>
            <a:pPr lvl="1"/>
            <a:r>
              <a:rPr lang="en-GB" altLang="en-US" sz="1800" dirty="0"/>
              <a:t>Has there been consistency of treatment with other </a:t>
            </a:r>
            <a:r>
              <a:rPr lang="en-GB" altLang="en-US" sz="1800" dirty="0" smtClean="0"/>
              <a:t>staff?</a:t>
            </a:r>
            <a:endParaRPr lang="en-GB" altLang="en-US" sz="1800" dirty="0"/>
          </a:p>
          <a:p>
            <a:pPr lvl="1"/>
            <a:endParaRPr lang="en-GB" altLang="en-US" sz="1800" dirty="0"/>
          </a:p>
          <a:p>
            <a:pPr lvl="1"/>
            <a:r>
              <a:rPr lang="en-GB" altLang="en-US" sz="1800" dirty="0"/>
              <a:t>Are there any prior </a:t>
            </a:r>
            <a:r>
              <a:rPr lang="en-GB" altLang="en-US" sz="1800" dirty="0" smtClean="0"/>
              <a:t>warnings </a:t>
            </a:r>
            <a:r>
              <a:rPr lang="en-GB" altLang="en-US" sz="1800" dirty="0"/>
              <a:t>or previous disciplinary record?</a:t>
            </a:r>
          </a:p>
          <a:p>
            <a:pPr lvl="1"/>
            <a:endParaRPr lang="en-GB" altLang="en-US" sz="1800" dirty="0"/>
          </a:p>
          <a:p>
            <a:pPr lvl="1"/>
            <a:r>
              <a:rPr lang="en-GB" altLang="en-US" sz="1800" dirty="0"/>
              <a:t>Has the employee shown any remorse</a:t>
            </a:r>
            <a:r>
              <a:rPr lang="en-GB" altLang="en-US" sz="1800" dirty="0" smtClean="0"/>
              <a:t>?   </a:t>
            </a:r>
          </a:p>
          <a:p>
            <a:pPr lvl="1"/>
            <a:endParaRPr lang="en-GB" altLang="en-US" sz="1800" dirty="0"/>
          </a:p>
          <a:p>
            <a:pPr lvl="1"/>
            <a:r>
              <a:rPr lang="en-GB" altLang="en-US" sz="1800" dirty="0"/>
              <a:t>Was the employee provoked or under stress or has the misconduct arose because of the employee's disability?</a:t>
            </a:r>
          </a:p>
          <a:p>
            <a:pPr marL="0" indent="0">
              <a:lnSpc>
                <a:spcPct val="80000"/>
              </a:lnSpc>
              <a:buNone/>
            </a:pPr>
            <a:r>
              <a:rPr lang="en-GB" altLang="en-US" sz="1600" dirty="0" smtClean="0"/>
              <a:t> </a:t>
            </a:r>
          </a:p>
          <a:p>
            <a:endParaRPr lang="en-US" altLang="en-US" dirty="0"/>
          </a:p>
        </p:txBody>
      </p:sp>
    </p:spTree>
    <p:extLst>
      <p:ext uri="{BB962C8B-B14F-4D97-AF65-F5344CB8AC3E}">
        <p14:creationId xmlns:p14="http://schemas.microsoft.com/office/powerpoint/2010/main" val="1124766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10" name="Rectangle 6"/>
          <p:cNvSpPr>
            <a:spLocks noGrp="1" noChangeArrowheads="1"/>
          </p:cNvSpPr>
          <p:nvPr>
            <p:ph type="title"/>
          </p:nvPr>
        </p:nvSpPr>
        <p:spPr/>
        <p:txBody>
          <a:bodyPr/>
          <a:lstStyle/>
          <a:p>
            <a:r>
              <a:rPr lang="en-US" altLang="en-US" dirty="0" smtClean="0"/>
              <a:t>Disciplinary – The basics</a:t>
            </a:r>
            <a:endParaRPr lang="en-US" altLang="en-US" dirty="0"/>
          </a:p>
        </p:txBody>
      </p:sp>
      <p:sp>
        <p:nvSpPr>
          <p:cNvPr id="303111" name="Rectangle 7"/>
          <p:cNvSpPr>
            <a:spLocks noGrp="1" noChangeArrowheads="1"/>
          </p:cNvSpPr>
          <p:nvPr>
            <p:ph idx="1"/>
          </p:nvPr>
        </p:nvSpPr>
        <p:spPr/>
        <p:txBody>
          <a:bodyPr/>
          <a:lstStyle/>
          <a:p>
            <a:r>
              <a:rPr lang="en-GB" altLang="en-US" dirty="0"/>
              <a:t>If the dismissal is unfair? </a:t>
            </a:r>
          </a:p>
          <a:p>
            <a:pPr lvl="1"/>
            <a:endParaRPr lang="en-GB" altLang="en-US" dirty="0"/>
          </a:p>
          <a:p>
            <a:pPr lvl="1"/>
            <a:r>
              <a:rPr lang="en-GB" altLang="en-US" dirty="0"/>
              <a:t>What is the </a:t>
            </a:r>
            <a:r>
              <a:rPr lang="en-GB" altLang="en-US" dirty="0" smtClean="0"/>
              <a:t>potential compensation </a:t>
            </a:r>
            <a:r>
              <a:rPr lang="en-GB" altLang="en-US" dirty="0"/>
              <a:t>at Tribunal</a:t>
            </a:r>
            <a:r>
              <a:rPr lang="en-GB" altLang="en-US" dirty="0" smtClean="0"/>
              <a:t>?   </a:t>
            </a:r>
            <a:endParaRPr lang="en-GB" altLang="en-US" dirty="0"/>
          </a:p>
          <a:p>
            <a:pPr lvl="1"/>
            <a:endParaRPr lang="en-GB" altLang="en-US" dirty="0"/>
          </a:p>
          <a:p>
            <a:pPr lvl="1"/>
            <a:r>
              <a:rPr lang="en-GB" altLang="en-US" dirty="0"/>
              <a:t>Is there also </a:t>
            </a:r>
            <a:r>
              <a:rPr lang="en-GB" altLang="en-US" dirty="0" smtClean="0"/>
              <a:t>a potential </a:t>
            </a:r>
            <a:r>
              <a:rPr lang="en-GB" altLang="en-US" dirty="0"/>
              <a:t>discrimination claim (uncapped damages)</a:t>
            </a:r>
          </a:p>
          <a:p>
            <a:pPr lvl="1"/>
            <a:endParaRPr lang="en-GB" altLang="en-US" dirty="0"/>
          </a:p>
          <a:p>
            <a:pPr lvl="1"/>
            <a:r>
              <a:rPr lang="en-GB" altLang="en-US" dirty="0"/>
              <a:t>Will they find alternative employment</a:t>
            </a:r>
            <a:r>
              <a:rPr lang="en-GB" altLang="en-US" dirty="0" smtClean="0"/>
              <a:t>?  If so when?</a:t>
            </a:r>
            <a:endParaRPr lang="en-GB" altLang="en-US" dirty="0"/>
          </a:p>
          <a:p>
            <a:pPr lvl="1"/>
            <a:endParaRPr lang="en-GB" altLang="en-US" dirty="0"/>
          </a:p>
          <a:p>
            <a:pPr lvl="1"/>
            <a:r>
              <a:rPr lang="en-GB" altLang="en-US" dirty="0" smtClean="0"/>
              <a:t>Will there be an ACAS uplift of 25%?</a:t>
            </a:r>
            <a:endParaRPr lang="en-GB" altLang="en-US" dirty="0"/>
          </a:p>
          <a:p>
            <a:pPr lvl="1"/>
            <a:endParaRPr lang="en-GB" altLang="en-US" dirty="0"/>
          </a:p>
          <a:p>
            <a:pPr lvl="1"/>
            <a:r>
              <a:rPr lang="en-GB" altLang="en-US" dirty="0"/>
              <a:t>Has there been any contributory conduct?</a:t>
            </a:r>
          </a:p>
          <a:p>
            <a:pPr lvl="1"/>
            <a:endParaRPr lang="en-GB" altLang="en-US" dirty="0"/>
          </a:p>
          <a:p>
            <a:pPr lvl="1"/>
            <a:r>
              <a:rPr lang="en-GB" altLang="en-US" dirty="0"/>
              <a:t>Would dismissal have taken place in any event (</a:t>
            </a:r>
            <a:r>
              <a:rPr lang="en-GB" altLang="en-US" dirty="0" err="1"/>
              <a:t>Polkey</a:t>
            </a:r>
            <a:r>
              <a:rPr lang="en-GB" altLang="en-US" dirty="0"/>
              <a:t>)?</a:t>
            </a:r>
            <a:endParaRPr lang="en-US" altLang="en-US" dirty="0"/>
          </a:p>
        </p:txBody>
      </p:sp>
    </p:spTree>
    <p:extLst>
      <p:ext uri="{BB962C8B-B14F-4D97-AF65-F5344CB8AC3E}">
        <p14:creationId xmlns:p14="http://schemas.microsoft.com/office/powerpoint/2010/main" val="1015115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10" name="Rectangle 6"/>
          <p:cNvSpPr>
            <a:spLocks noGrp="1" noChangeArrowheads="1"/>
          </p:cNvSpPr>
          <p:nvPr>
            <p:ph type="title"/>
          </p:nvPr>
        </p:nvSpPr>
        <p:spPr/>
        <p:txBody>
          <a:bodyPr/>
          <a:lstStyle/>
          <a:p>
            <a:r>
              <a:rPr lang="en-US" altLang="en-US" dirty="0" smtClean="0"/>
              <a:t>Disciplinary – The basics</a:t>
            </a:r>
            <a:endParaRPr lang="en-US" altLang="en-US" dirty="0"/>
          </a:p>
        </p:txBody>
      </p:sp>
      <p:sp>
        <p:nvSpPr>
          <p:cNvPr id="303111" name="Rectangle 7"/>
          <p:cNvSpPr>
            <a:spLocks noGrp="1" noChangeArrowheads="1"/>
          </p:cNvSpPr>
          <p:nvPr>
            <p:ph idx="1"/>
          </p:nvPr>
        </p:nvSpPr>
        <p:spPr/>
        <p:txBody>
          <a:bodyPr/>
          <a:lstStyle/>
          <a:p>
            <a:r>
              <a:rPr lang="en-GB" altLang="en-US" dirty="0" smtClean="0"/>
              <a:t>Potential problem areas:-</a:t>
            </a:r>
            <a:endParaRPr lang="en-GB" altLang="en-US" dirty="0"/>
          </a:p>
          <a:p>
            <a:pPr lvl="1"/>
            <a:endParaRPr lang="en-GB" altLang="en-US" dirty="0"/>
          </a:p>
          <a:p>
            <a:pPr lvl="1"/>
            <a:r>
              <a:rPr lang="en-GB" altLang="en-US" dirty="0"/>
              <a:t>The difficulty/non-availability of trade union </a:t>
            </a:r>
            <a:r>
              <a:rPr lang="en-GB" altLang="en-US" dirty="0" smtClean="0"/>
              <a:t>representatives.</a:t>
            </a:r>
            <a:endParaRPr lang="en-GB" altLang="en-US" dirty="0"/>
          </a:p>
          <a:p>
            <a:pPr lvl="2"/>
            <a:endParaRPr lang="en-GB" altLang="en-US" dirty="0"/>
          </a:p>
          <a:p>
            <a:pPr lvl="1"/>
            <a:r>
              <a:rPr lang="en-GB" altLang="en-US" dirty="0"/>
              <a:t>What steps should be taken if the employee </a:t>
            </a:r>
            <a:r>
              <a:rPr lang="en-GB" altLang="en-US" dirty="0" smtClean="0"/>
              <a:t>goes off sick?</a:t>
            </a:r>
          </a:p>
          <a:p>
            <a:pPr lvl="1"/>
            <a:endParaRPr lang="en-GB" altLang="en-US" dirty="0"/>
          </a:p>
          <a:p>
            <a:pPr lvl="1"/>
            <a:r>
              <a:rPr lang="en-GB" altLang="en-US" dirty="0" smtClean="0"/>
              <a:t>Too much delay?  </a:t>
            </a:r>
          </a:p>
          <a:p>
            <a:pPr lvl="2"/>
            <a:r>
              <a:rPr lang="en-GB" altLang="en-US" dirty="0" smtClean="0"/>
              <a:t>Memories fade?  </a:t>
            </a:r>
          </a:p>
          <a:p>
            <a:pPr lvl="2"/>
            <a:r>
              <a:rPr lang="en-GB" altLang="en-US" dirty="0"/>
              <a:t>Summer holiday delay</a:t>
            </a:r>
          </a:p>
          <a:p>
            <a:pPr lvl="2"/>
            <a:r>
              <a:rPr lang="en-GB" altLang="en-US" dirty="0" smtClean="0"/>
              <a:t>Is a fair "trial" still possible?</a:t>
            </a:r>
          </a:p>
          <a:p>
            <a:pPr lvl="2"/>
            <a:r>
              <a:rPr lang="en-GB" altLang="en-US" dirty="0" smtClean="0"/>
              <a:t>Delay can render the dismissal unfair (</a:t>
            </a:r>
            <a:r>
              <a:rPr lang="en-GB" altLang="en-US" i="1" u="sng" dirty="0"/>
              <a:t>Royal Society for the Protection of Cruelty to Animals -v- </a:t>
            </a:r>
            <a:r>
              <a:rPr lang="en-GB" altLang="en-US" i="1" u="sng" dirty="0" err="1"/>
              <a:t>Cruden</a:t>
            </a:r>
            <a:r>
              <a:rPr lang="en-GB" altLang="en-US" i="1" u="sng" dirty="0"/>
              <a:t> 1986 </a:t>
            </a:r>
            <a:r>
              <a:rPr lang="en-GB" altLang="en-US" i="1" u="sng" dirty="0" smtClean="0"/>
              <a:t>ICR205</a:t>
            </a:r>
            <a:r>
              <a:rPr lang="en-GB" altLang="en-US" dirty="0" smtClean="0"/>
              <a:t>)</a:t>
            </a:r>
          </a:p>
          <a:p>
            <a:pPr lvl="2"/>
            <a:endParaRPr lang="en-GB" altLang="en-US" dirty="0"/>
          </a:p>
          <a:p>
            <a:pPr lvl="1"/>
            <a:r>
              <a:rPr lang="en-GB" altLang="en-US" dirty="0" smtClean="0"/>
              <a:t>Settlement agreements?</a:t>
            </a:r>
            <a:endParaRPr lang="en-GB" altLang="en-US" dirty="0"/>
          </a:p>
          <a:p>
            <a:pPr lvl="2"/>
            <a:endParaRPr lang="en-GB" altLang="en-US" dirty="0" smtClean="0"/>
          </a:p>
        </p:txBody>
      </p:sp>
    </p:spTree>
    <p:extLst>
      <p:ext uri="{BB962C8B-B14F-4D97-AF65-F5344CB8AC3E}">
        <p14:creationId xmlns:p14="http://schemas.microsoft.com/office/powerpoint/2010/main" val="3509665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5" y="1857252"/>
            <a:ext cx="7210161" cy="36599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smtClean="0"/>
              <a:t>Recent Case Law Update</a:t>
            </a:r>
            <a:endParaRPr lang="en-GB" dirty="0"/>
          </a:p>
        </p:txBody>
      </p:sp>
      <p:sp>
        <p:nvSpPr>
          <p:cNvPr id="3" name="Content Placeholder 2"/>
          <p:cNvSpPr>
            <a:spLocks noGrp="1"/>
          </p:cNvSpPr>
          <p:nvPr>
            <p:ph idx="1"/>
          </p:nvPr>
        </p:nvSpPr>
        <p:spPr>
          <a:xfrm>
            <a:off x="323528" y="1268760"/>
            <a:ext cx="8699500" cy="4748213"/>
          </a:xfrm>
        </p:spPr>
        <p:txBody>
          <a:bodyPr/>
          <a:lstStyle/>
          <a:p>
            <a:pPr marL="0" indent="0">
              <a:buNone/>
            </a:pPr>
            <a:r>
              <a:rPr lang="en-GB" sz="1800" dirty="0" smtClean="0"/>
              <a:t> </a:t>
            </a:r>
            <a:r>
              <a:rPr lang="en-GB" sz="3200" b="1" dirty="0" smtClean="0"/>
              <a:t>Fair or unfair?</a:t>
            </a:r>
          </a:p>
          <a:p>
            <a:pPr lvl="1"/>
            <a:endParaRPr lang="en-GB" sz="3200" b="1" dirty="0"/>
          </a:p>
          <a:p>
            <a:pPr marL="446088" lvl="1" indent="0">
              <a:buNone/>
            </a:pPr>
            <a:r>
              <a:rPr lang="en-GB" sz="3200" b="1" dirty="0" smtClean="0"/>
              <a:t>Heads or Tails……</a:t>
            </a:r>
            <a:endParaRPr lang="en-GB" sz="3200" b="1" dirty="0"/>
          </a:p>
        </p:txBody>
      </p:sp>
    </p:spTree>
    <p:extLst>
      <p:ext uri="{BB962C8B-B14F-4D97-AF65-F5344CB8AC3E}">
        <p14:creationId xmlns:p14="http://schemas.microsoft.com/office/powerpoint/2010/main" val="1111364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Fair or Unfair  (Heads or Tails) – CASE 1</a:t>
            </a:r>
            <a:endParaRPr lang="en-GB" dirty="0"/>
          </a:p>
        </p:txBody>
      </p:sp>
      <p:sp>
        <p:nvSpPr>
          <p:cNvPr id="3" name="Content Placeholder 2"/>
          <p:cNvSpPr>
            <a:spLocks noGrp="1"/>
          </p:cNvSpPr>
          <p:nvPr>
            <p:ph idx="1"/>
          </p:nvPr>
        </p:nvSpPr>
        <p:spPr>
          <a:xfrm>
            <a:off x="323528" y="1268760"/>
            <a:ext cx="8699500" cy="4748213"/>
          </a:xfrm>
        </p:spPr>
        <p:txBody>
          <a:bodyPr/>
          <a:lstStyle/>
          <a:p>
            <a:r>
              <a:rPr lang="en-GB" sz="1800" b="1" i="1" dirty="0" err="1">
                <a:solidFill>
                  <a:srgbClr val="092C74"/>
                </a:solidFill>
              </a:rPr>
              <a:t>Shrestha</a:t>
            </a:r>
            <a:r>
              <a:rPr lang="en-GB" sz="1800" b="1" i="1" dirty="0">
                <a:solidFill>
                  <a:srgbClr val="092C74"/>
                </a:solidFill>
              </a:rPr>
              <a:t> v Genesis Housing Association Ltd [2015] EWCA </a:t>
            </a:r>
            <a:r>
              <a:rPr lang="en-GB" sz="1800" b="1" i="1" dirty="0" err="1">
                <a:solidFill>
                  <a:srgbClr val="092C74"/>
                </a:solidFill>
              </a:rPr>
              <a:t>Civ</a:t>
            </a:r>
            <a:r>
              <a:rPr lang="en-GB" sz="1800" b="1" i="1" dirty="0">
                <a:solidFill>
                  <a:srgbClr val="092C74"/>
                </a:solidFill>
              </a:rPr>
              <a:t> </a:t>
            </a:r>
            <a:r>
              <a:rPr lang="en-GB" sz="1800" b="1" i="1" dirty="0" smtClean="0">
                <a:solidFill>
                  <a:srgbClr val="092C74"/>
                </a:solidFill>
              </a:rPr>
              <a:t>94</a:t>
            </a:r>
          </a:p>
          <a:p>
            <a:pPr lvl="1"/>
            <a:endParaRPr lang="en-GB" sz="1800" dirty="0" smtClean="0"/>
          </a:p>
          <a:p>
            <a:pPr lvl="1"/>
            <a:r>
              <a:rPr lang="en-GB" sz="1800" dirty="0" smtClean="0"/>
              <a:t>Used </a:t>
            </a:r>
            <a:r>
              <a:rPr lang="en-GB" sz="1800" dirty="0"/>
              <a:t>his own car to travel </a:t>
            </a:r>
            <a:r>
              <a:rPr lang="en-GB" sz="1800" dirty="0" smtClean="0"/>
              <a:t>- claimed </a:t>
            </a:r>
            <a:r>
              <a:rPr lang="en-GB" sz="1800" dirty="0"/>
              <a:t>expenses for the mileage </a:t>
            </a:r>
            <a:r>
              <a:rPr lang="en-GB" sz="1800" dirty="0" smtClean="0"/>
              <a:t>travelled</a:t>
            </a:r>
          </a:p>
          <a:p>
            <a:pPr lvl="1"/>
            <a:r>
              <a:rPr lang="en-GB" sz="1800" dirty="0"/>
              <a:t>An audit of </a:t>
            </a:r>
            <a:r>
              <a:rPr lang="en-GB" sz="1800" dirty="0" smtClean="0"/>
              <a:t>the employees mileage </a:t>
            </a:r>
            <a:r>
              <a:rPr lang="en-GB" sz="1800" dirty="0"/>
              <a:t>claims </a:t>
            </a:r>
            <a:r>
              <a:rPr lang="en-GB" sz="1800" dirty="0" smtClean="0"/>
              <a:t>- unusually </a:t>
            </a:r>
            <a:r>
              <a:rPr lang="en-GB" sz="1800" dirty="0"/>
              <a:t>high </a:t>
            </a:r>
            <a:r>
              <a:rPr lang="en-GB" sz="1800" dirty="0" smtClean="0"/>
              <a:t>mileage (2x)</a:t>
            </a:r>
          </a:p>
          <a:p>
            <a:pPr lvl="1"/>
            <a:r>
              <a:rPr lang="en-GB" sz="1800" dirty="0" smtClean="0"/>
              <a:t>Disciplinary </a:t>
            </a:r>
            <a:r>
              <a:rPr lang="en-GB" sz="1800" dirty="0"/>
              <a:t>procedure against </a:t>
            </a:r>
            <a:r>
              <a:rPr lang="en-GB" sz="1800" dirty="0" smtClean="0"/>
              <a:t>employee alleging </a:t>
            </a:r>
            <a:r>
              <a:rPr lang="en-GB" sz="1800" dirty="0"/>
              <a:t>that he had fraudulently over-claimed mileage </a:t>
            </a:r>
            <a:r>
              <a:rPr lang="en-GB" sz="1800" dirty="0" smtClean="0"/>
              <a:t>expenses.</a:t>
            </a:r>
          </a:p>
          <a:p>
            <a:pPr lvl="1"/>
            <a:r>
              <a:rPr lang="en-GB" sz="1800" dirty="0" smtClean="0"/>
              <a:t>Employee gave several </a:t>
            </a:r>
            <a:r>
              <a:rPr lang="en-GB" sz="1800" dirty="0"/>
              <a:t>explanations for the mileage discrepancies: difficulty in parking, one-way road systems, and road works causing closures or </a:t>
            </a:r>
            <a:r>
              <a:rPr lang="en-GB" sz="1800" dirty="0" smtClean="0"/>
              <a:t>diversions</a:t>
            </a:r>
          </a:p>
          <a:p>
            <a:pPr lvl="1"/>
            <a:r>
              <a:rPr lang="en-GB" sz="1800" dirty="0" smtClean="0"/>
              <a:t>Chair of Disciplinary questioned Employee regarding </a:t>
            </a:r>
            <a:r>
              <a:rPr lang="en-GB" sz="1800" dirty="0"/>
              <a:t>two of the journeys in question. He considered that it was not necessary to go through each and every journey </a:t>
            </a:r>
            <a:r>
              <a:rPr lang="en-GB" sz="1800" dirty="0" smtClean="0"/>
              <a:t>because </a:t>
            </a:r>
            <a:r>
              <a:rPr lang="en-GB" sz="1800" dirty="0"/>
              <a:t>every journey was above the mileage suggested by both the </a:t>
            </a:r>
            <a:r>
              <a:rPr lang="en-GB" sz="1800" dirty="0" smtClean="0"/>
              <a:t>AA and RAC.</a:t>
            </a:r>
          </a:p>
          <a:p>
            <a:pPr lvl="1"/>
            <a:r>
              <a:rPr lang="en-GB" sz="1800" dirty="0" smtClean="0"/>
              <a:t>Summarily </a:t>
            </a:r>
            <a:r>
              <a:rPr lang="en-GB" sz="1800" dirty="0"/>
              <a:t>dismissed for gross </a:t>
            </a:r>
            <a:r>
              <a:rPr lang="en-GB" sz="1800" dirty="0" smtClean="0"/>
              <a:t>misconduct.</a:t>
            </a:r>
          </a:p>
          <a:p>
            <a:pPr lvl="1"/>
            <a:r>
              <a:rPr lang="en-GB" sz="1800" dirty="0" smtClean="0"/>
              <a:t>Argued not a "reasonable investigation".  </a:t>
            </a:r>
          </a:p>
          <a:p>
            <a:pPr lvl="1"/>
            <a:endParaRPr lang="en-GB" sz="1800" b="1" u="sng" dirty="0" smtClean="0"/>
          </a:p>
          <a:p>
            <a:pPr lvl="1"/>
            <a:r>
              <a:rPr lang="en-GB" sz="1800" b="1" dirty="0" smtClean="0">
                <a:solidFill>
                  <a:srgbClr val="092C74"/>
                </a:solidFill>
              </a:rPr>
              <a:t>Fair or unfair?</a:t>
            </a:r>
            <a:endParaRPr lang="en-GB" sz="1800" b="1" dirty="0">
              <a:solidFill>
                <a:srgbClr val="092C74"/>
              </a:solidFill>
            </a:endParaRPr>
          </a:p>
        </p:txBody>
      </p:sp>
    </p:spTree>
    <p:extLst>
      <p:ext uri="{BB962C8B-B14F-4D97-AF65-F5344CB8AC3E}">
        <p14:creationId xmlns:p14="http://schemas.microsoft.com/office/powerpoint/2010/main" val="1018938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WH Test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H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1431</Words>
  <Application>Microsoft Office PowerPoint</Application>
  <PresentationFormat>On-screen Show (4:3)</PresentationFormat>
  <Paragraphs>194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Blank</vt:lpstr>
      <vt:lpstr>SBM Conference 2017 - Mock Disciplinary (Part 1 and Part 2)</vt:lpstr>
      <vt:lpstr>Agenda</vt:lpstr>
      <vt:lpstr>Disciplinary – The basics</vt:lpstr>
      <vt:lpstr>Disciplinary – The basics</vt:lpstr>
      <vt:lpstr>Disciplinary – The basics</vt:lpstr>
      <vt:lpstr>Disciplinary – The basics</vt:lpstr>
      <vt:lpstr>Disciplinary – The basics</vt:lpstr>
      <vt:lpstr>Recent Case Law Update</vt:lpstr>
      <vt:lpstr>Fair or Unfair  (Heads or Tails) – CASE 1</vt:lpstr>
      <vt:lpstr>Fair or Unfair  (Heads or Tails) – CASE 1</vt:lpstr>
      <vt:lpstr>Fair or Unfair  (Heads or Tails) – CASE 2</vt:lpstr>
      <vt:lpstr>Fair or Unfair  (Heads or Tails) – CASE 2</vt:lpstr>
      <vt:lpstr>Fair or Unfair  (Heads or Tails) – CASE 3</vt:lpstr>
      <vt:lpstr>Fair or Unfair  (Heads or Tails) – CASE 3</vt:lpstr>
      <vt:lpstr>Fair or Unfair  (Heads or Tails) – CASE 4</vt:lpstr>
      <vt:lpstr>Fair or Unfair  (Heads or Tails) – CASE 4</vt:lpstr>
      <vt:lpstr>Mock Disciplinary</vt:lpstr>
      <vt:lpstr>The disciplinary allegation and background facts…</vt:lpstr>
      <vt:lpstr>Summary /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SBM Conference 2017 - Mock Disciplinary (Part 1 and Part 2)</dc:title>
  <cp:lastModifiedBy>achisholm</cp:lastModifiedBy>
  <cp:revision>1</cp:revision>
  <dcterms:modified xsi:type="dcterms:W3CDTF">2017-06-21T07:33:57Z</dcterms:modified>
</cp:coreProperties>
</file>

<file path=userCustomization/customUI.xml><?xml version="1.0" encoding="utf-8"?>
<mso:customUI xmlns:mso="http://schemas.microsoft.com/office/2006/01/customui">
  <mso:ribbon>
    <mso:qat>
      <mso:documentControls>
        <mso:control idQ="mso:FontSizeDecrease" visible="true"/>
      </mso:documentControls>
    </mso:qat>
  </mso:ribbon>
</mso:customUI>
</file>