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0"/>
  </p:notesMasterIdLst>
  <p:handoutMasterIdLst>
    <p:handoutMasterId r:id="rId21"/>
  </p:handoutMasterIdLst>
  <p:sldIdLst>
    <p:sldId id="256" r:id="rId2"/>
    <p:sldId id="443" r:id="rId3"/>
    <p:sldId id="444" r:id="rId4"/>
    <p:sldId id="336" r:id="rId5"/>
    <p:sldId id="349" r:id="rId6"/>
    <p:sldId id="361" r:id="rId7"/>
    <p:sldId id="447" r:id="rId8"/>
    <p:sldId id="369" r:id="rId9"/>
    <p:sldId id="370" r:id="rId10"/>
    <p:sldId id="428" r:id="rId11"/>
    <p:sldId id="448" r:id="rId12"/>
    <p:sldId id="433" r:id="rId13"/>
    <p:sldId id="434" r:id="rId14"/>
    <p:sldId id="422" r:id="rId15"/>
    <p:sldId id="421" r:id="rId16"/>
    <p:sldId id="427" r:id="rId17"/>
    <p:sldId id="376" r:id="rId18"/>
    <p:sldId id="379" r:id="rId19"/>
  </p:sldIdLst>
  <p:sldSz cx="9144000" cy="6858000" type="screen4x3"/>
  <p:notesSz cx="6810375" cy="9942513"/>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653"/>
    <a:srgbClr val="042B6A"/>
    <a:srgbClr val="2D8EC2"/>
    <a:srgbClr val="0A2653"/>
    <a:srgbClr val="2CAADD"/>
    <a:srgbClr val="26A9E0"/>
    <a:srgbClr val="505150"/>
    <a:srgbClr val="3C3C3B"/>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20" autoAdjust="0"/>
  </p:normalViewPr>
  <p:slideViewPr>
    <p:cSldViewPr snapToGrid="0" snapToObjects="1">
      <p:cViewPr>
        <p:scale>
          <a:sx n="74" d="100"/>
          <a:sy n="74" d="100"/>
        </p:scale>
        <p:origin x="-8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100" d="100"/>
          <a:sy n="100" d="100"/>
        </p:scale>
        <p:origin x="-1908" y="66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tx>
            <c:strRef>
              <c:f>Sheet2!$D$3</c:f>
              <c:strCache>
                <c:ptCount val="1"/>
                <c:pt idx="0">
                  <c:v>Minimum staff cost</c:v>
                </c:pt>
              </c:strCache>
            </c:strRef>
          </c:tx>
          <c:spPr>
            <a:ln>
              <a:solidFill>
                <a:srgbClr val="FF0000"/>
              </a:solidFill>
            </a:ln>
          </c:spPr>
          <c:marker>
            <c:symbol val="none"/>
          </c:marker>
          <c:xVal>
            <c:numRef>
              <c:f>Sheet2!$C$4:$C$18</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Sheet2!$D$4:$D$18</c:f>
              <c:numCache>
                <c:formatCode>General</c:formatCode>
                <c:ptCount val="15"/>
                <c:pt idx="0">
                  <c:v>0</c:v>
                </c:pt>
                <c:pt idx="1">
                  <c:v>1</c:v>
                </c:pt>
                <c:pt idx="2">
                  <c:v>4</c:v>
                </c:pt>
                <c:pt idx="3">
                  <c:v>9</c:v>
                </c:pt>
                <c:pt idx="4">
                  <c:v>16</c:v>
                </c:pt>
                <c:pt idx="5">
                  <c:v>25</c:v>
                </c:pt>
                <c:pt idx="6">
                  <c:v>36</c:v>
                </c:pt>
                <c:pt idx="7">
                  <c:v>49</c:v>
                </c:pt>
                <c:pt idx="8">
                  <c:v>64</c:v>
                </c:pt>
                <c:pt idx="9">
                  <c:v>81</c:v>
                </c:pt>
                <c:pt idx="10">
                  <c:v>100</c:v>
                </c:pt>
                <c:pt idx="11">
                  <c:v>121</c:v>
                </c:pt>
                <c:pt idx="12">
                  <c:v>144</c:v>
                </c:pt>
                <c:pt idx="13">
                  <c:v>169</c:v>
                </c:pt>
                <c:pt idx="14">
                  <c:v>196</c:v>
                </c:pt>
              </c:numCache>
            </c:numRef>
          </c:yVal>
          <c:smooth val="1"/>
        </c:ser>
        <c:ser>
          <c:idx val="1"/>
          <c:order val="1"/>
          <c:tx>
            <c:strRef>
              <c:f>Sheet2!$E$3</c:f>
              <c:strCache>
                <c:ptCount val="1"/>
                <c:pt idx="0">
                  <c:v>Upper limit of expenditure on staff</c:v>
                </c:pt>
              </c:strCache>
            </c:strRef>
          </c:tx>
          <c:marker>
            <c:symbol val="none"/>
          </c:marker>
          <c:xVal>
            <c:numRef>
              <c:f>Sheet2!$C$4:$C$18</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Sheet2!$E$4:$E$18</c:f>
              <c:numCache>
                <c:formatCode>General</c:formatCode>
                <c:ptCount val="15"/>
                <c:pt idx="0">
                  <c:v>200</c:v>
                </c:pt>
                <c:pt idx="1">
                  <c:v>199</c:v>
                </c:pt>
                <c:pt idx="2">
                  <c:v>196</c:v>
                </c:pt>
                <c:pt idx="3">
                  <c:v>191</c:v>
                </c:pt>
                <c:pt idx="4">
                  <c:v>184</c:v>
                </c:pt>
                <c:pt idx="5">
                  <c:v>175</c:v>
                </c:pt>
                <c:pt idx="6">
                  <c:v>164</c:v>
                </c:pt>
                <c:pt idx="7">
                  <c:v>151</c:v>
                </c:pt>
                <c:pt idx="8">
                  <c:v>136</c:v>
                </c:pt>
                <c:pt idx="9">
                  <c:v>119</c:v>
                </c:pt>
                <c:pt idx="10">
                  <c:v>100</c:v>
                </c:pt>
                <c:pt idx="11">
                  <c:v>79</c:v>
                </c:pt>
                <c:pt idx="12">
                  <c:v>56</c:v>
                </c:pt>
                <c:pt idx="13">
                  <c:v>31</c:v>
                </c:pt>
                <c:pt idx="14">
                  <c:v>4</c:v>
                </c:pt>
              </c:numCache>
            </c:numRef>
          </c:yVal>
          <c:smooth val="1"/>
        </c:ser>
        <c:dLbls>
          <c:showLegendKey val="0"/>
          <c:showVal val="0"/>
          <c:showCatName val="0"/>
          <c:showSerName val="0"/>
          <c:showPercent val="0"/>
          <c:showBubbleSize val="0"/>
        </c:dLbls>
        <c:axId val="96367360"/>
        <c:axId val="96369280"/>
      </c:scatterChart>
      <c:valAx>
        <c:axId val="96367360"/>
        <c:scaling>
          <c:orientation val="minMax"/>
        </c:scaling>
        <c:delete val="0"/>
        <c:axPos val="b"/>
        <c:majorGridlines/>
        <c:minorGridlines/>
        <c:title>
          <c:tx>
            <c:rich>
              <a:bodyPr/>
              <a:lstStyle/>
              <a:p>
                <a:pPr>
                  <a:defRPr/>
                </a:pPr>
                <a:r>
                  <a:rPr lang="en-GB"/>
                  <a:t>Arbitrary</a:t>
                </a:r>
                <a:r>
                  <a:rPr lang="en-GB" baseline="0"/>
                  <a:t> time units</a:t>
                </a:r>
                <a:endParaRPr lang="en-GB"/>
              </a:p>
            </c:rich>
          </c:tx>
          <c:overlay val="0"/>
        </c:title>
        <c:numFmt formatCode="General" sourceLinked="1"/>
        <c:majorTickMark val="out"/>
        <c:minorTickMark val="none"/>
        <c:tickLblPos val="nextTo"/>
        <c:crossAx val="96369280"/>
        <c:crosses val="autoZero"/>
        <c:crossBetween val="midCat"/>
      </c:valAx>
      <c:valAx>
        <c:axId val="96369280"/>
        <c:scaling>
          <c:orientation val="minMax"/>
        </c:scaling>
        <c:delete val="0"/>
        <c:axPos val="l"/>
        <c:majorGridlines/>
        <c:minorGridlines/>
        <c:title>
          <c:tx>
            <c:rich>
              <a:bodyPr/>
              <a:lstStyle/>
              <a:p>
                <a:pPr>
                  <a:defRPr/>
                </a:pPr>
                <a:r>
                  <a:rPr lang="en-GB" dirty="0"/>
                  <a:t>Arbitrary</a:t>
                </a:r>
                <a:r>
                  <a:rPr lang="en-GB" baseline="0" dirty="0"/>
                  <a:t> </a:t>
                </a:r>
                <a:r>
                  <a:rPr lang="en-GB" baseline="0" dirty="0" smtClean="0"/>
                  <a:t>demand units</a:t>
                </a:r>
                <a:endParaRPr lang="en-GB" dirty="0"/>
              </a:p>
            </c:rich>
          </c:tx>
          <c:overlay val="0"/>
        </c:title>
        <c:numFmt formatCode="General" sourceLinked="1"/>
        <c:majorTickMark val="out"/>
        <c:minorTickMark val="none"/>
        <c:tickLblPos val="nextTo"/>
        <c:crossAx val="96367360"/>
        <c:crosses val="autoZero"/>
        <c:crossBetween val="midCat"/>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1B66E-98F6-4D54-9439-60D7AF5894AD}" type="doc">
      <dgm:prSet loTypeId="urn:microsoft.com/office/officeart/2005/8/layout/hProcess9" loCatId="process" qsTypeId="urn:microsoft.com/office/officeart/2005/8/quickstyle/simple1" qsCatId="simple" csTypeId="urn:microsoft.com/office/officeart/2005/8/colors/accent1_2" csCatId="accent1" phldr="1"/>
      <dgm:spPr/>
    </dgm:pt>
    <dgm:pt modelId="{61B6564D-06A5-4C6A-9B9F-E61A8EDF8D99}">
      <dgm:prSet phldrT="[Text]">
        <dgm:style>
          <a:lnRef idx="1">
            <a:schemeClr val="accent2"/>
          </a:lnRef>
          <a:fillRef idx="2">
            <a:schemeClr val="accent2"/>
          </a:fillRef>
          <a:effectRef idx="1">
            <a:schemeClr val="accent2"/>
          </a:effectRef>
          <a:fontRef idx="minor">
            <a:schemeClr val="dk1"/>
          </a:fontRef>
        </dgm:style>
      </dgm:prSet>
      <dgm:spPr/>
      <dgm:t>
        <a:bodyPr/>
        <a:lstStyle/>
        <a:p>
          <a:r>
            <a:rPr lang="en-GB" dirty="0" smtClean="0"/>
            <a:t>Budget reality</a:t>
          </a:r>
          <a:endParaRPr lang="en-GB" dirty="0"/>
        </a:p>
      </dgm:t>
    </dgm:pt>
    <dgm:pt modelId="{98A988D2-FC25-4DEB-9AC3-4A4B06D54B3B}" type="parTrans" cxnId="{FA0B2056-A4F1-4EFC-9F90-7D38658C3A22}">
      <dgm:prSet/>
      <dgm:spPr/>
      <dgm:t>
        <a:bodyPr/>
        <a:lstStyle/>
        <a:p>
          <a:endParaRPr lang="en-GB"/>
        </a:p>
      </dgm:t>
    </dgm:pt>
    <dgm:pt modelId="{9B94CEBD-018E-4774-9494-D9E524FAA030}" type="sibTrans" cxnId="{FA0B2056-A4F1-4EFC-9F90-7D38658C3A22}">
      <dgm:prSet/>
      <dgm:spPr/>
      <dgm:t>
        <a:bodyPr/>
        <a:lstStyle/>
        <a:p>
          <a:endParaRPr lang="en-GB"/>
        </a:p>
      </dgm:t>
    </dgm:pt>
    <dgm:pt modelId="{247BC11F-1383-4792-8577-63BB02BA07A9}">
      <dgm:prSet phldrT="[Text]">
        <dgm:style>
          <a:lnRef idx="1">
            <a:schemeClr val="accent2"/>
          </a:lnRef>
          <a:fillRef idx="3">
            <a:schemeClr val="accent2"/>
          </a:fillRef>
          <a:effectRef idx="2">
            <a:schemeClr val="accent2"/>
          </a:effectRef>
          <a:fontRef idx="minor">
            <a:schemeClr val="lt1"/>
          </a:fontRef>
        </dgm:style>
      </dgm:prSet>
      <dgm:spPr/>
      <dgm:t>
        <a:bodyPr/>
        <a:lstStyle/>
        <a:p>
          <a:r>
            <a:rPr lang="en-GB" dirty="0" smtClean="0"/>
            <a:t>process</a:t>
          </a:r>
          <a:endParaRPr lang="en-GB" dirty="0"/>
        </a:p>
      </dgm:t>
    </dgm:pt>
    <dgm:pt modelId="{E6C3E435-9A15-417C-9AEE-50131682C69E}" type="parTrans" cxnId="{E7DB5486-3536-4652-9C63-7A943C5F3070}">
      <dgm:prSet/>
      <dgm:spPr/>
      <dgm:t>
        <a:bodyPr/>
        <a:lstStyle/>
        <a:p>
          <a:endParaRPr lang="en-GB"/>
        </a:p>
      </dgm:t>
    </dgm:pt>
    <dgm:pt modelId="{54BBA783-F21C-4D7A-9FD7-C866F62699A2}" type="sibTrans" cxnId="{E7DB5486-3536-4652-9C63-7A943C5F3070}">
      <dgm:prSet/>
      <dgm:spPr/>
      <dgm:t>
        <a:bodyPr/>
        <a:lstStyle/>
        <a:p>
          <a:endParaRPr lang="en-GB"/>
        </a:p>
      </dgm:t>
    </dgm:pt>
    <dgm:pt modelId="{994CA227-A403-4613-BE4E-9937070B86D9}">
      <dgm:prSet phldrT="[Text]">
        <dgm:style>
          <a:lnRef idx="1">
            <a:schemeClr val="accent4"/>
          </a:lnRef>
          <a:fillRef idx="3">
            <a:schemeClr val="accent4"/>
          </a:fillRef>
          <a:effectRef idx="2">
            <a:schemeClr val="accent4"/>
          </a:effectRef>
          <a:fontRef idx="minor">
            <a:schemeClr val="lt1"/>
          </a:fontRef>
        </dgm:style>
      </dgm:prSet>
      <dgm:spPr/>
      <dgm:t>
        <a:bodyPr/>
        <a:lstStyle/>
        <a:p>
          <a:r>
            <a:rPr lang="en-GB" dirty="0" smtClean="0"/>
            <a:t>Curriculum compromise</a:t>
          </a:r>
          <a:endParaRPr lang="en-GB" dirty="0"/>
        </a:p>
      </dgm:t>
    </dgm:pt>
    <dgm:pt modelId="{9D5040F3-F106-43C6-BACF-A7F21B624860}" type="parTrans" cxnId="{05E2ED48-E465-49F1-8416-0DD99B93F177}">
      <dgm:prSet/>
      <dgm:spPr/>
      <dgm:t>
        <a:bodyPr/>
        <a:lstStyle/>
        <a:p>
          <a:endParaRPr lang="en-GB"/>
        </a:p>
      </dgm:t>
    </dgm:pt>
    <dgm:pt modelId="{8EEBF61B-B023-42AA-93C7-71A68F662C15}" type="sibTrans" cxnId="{05E2ED48-E465-49F1-8416-0DD99B93F177}">
      <dgm:prSet/>
      <dgm:spPr/>
      <dgm:t>
        <a:bodyPr/>
        <a:lstStyle/>
        <a:p>
          <a:endParaRPr lang="en-GB"/>
        </a:p>
      </dgm:t>
    </dgm:pt>
    <dgm:pt modelId="{DBA0E1D4-AE3B-4768-825B-39A8B01293A1}" type="pres">
      <dgm:prSet presAssocID="{F4E1B66E-98F6-4D54-9439-60D7AF5894AD}" presName="CompostProcess" presStyleCnt="0">
        <dgm:presLayoutVars>
          <dgm:dir/>
          <dgm:resizeHandles val="exact"/>
        </dgm:presLayoutVars>
      </dgm:prSet>
      <dgm:spPr/>
    </dgm:pt>
    <dgm:pt modelId="{B28B5961-2E1D-4F7D-A08E-7FE44C57510C}" type="pres">
      <dgm:prSet presAssocID="{F4E1B66E-98F6-4D54-9439-60D7AF5894AD}" presName="arrow" presStyleLbl="bgShp" presStyleIdx="0" presStyleCnt="1" custLinFactNeighborX="-322">
        <dgm:style>
          <a:lnRef idx="1">
            <a:schemeClr val="accent2"/>
          </a:lnRef>
          <a:fillRef idx="3">
            <a:schemeClr val="accent2"/>
          </a:fillRef>
          <a:effectRef idx="2">
            <a:schemeClr val="accent2"/>
          </a:effectRef>
          <a:fontRef idx="minor">
            <a:schemeClr val="lt1"/>
          </a:fontRef>
        </dgm:style>
      </dgm:prSet>
      <dgm:spPr/>
    </dgm:pt>
    <dgm:pt modelId="{4A6373A5-7F87-4B20-8EF6-5B8A1CEAABDE}" type="pres">
      <dgm:prSet presAssocID="{F4E1B66E-98F6-4D54-9439-60D7AF5894AD}" presName="linearProcess" presStyleCnt="0"/>
      <dgm:spPr/>
    </dgm:pt>
    <dgm:pt modelId="{B0A19002-4683-4524-88E3-4A74136A9905}" type="pres">
      <dgm:prSet presAssocID="{61B6564D-06A5-4C6A-9B9F-E61A8EDF8D99}" presName="textNode" presStyleLbl="node1" presStyleIdx="0" presStyleCnt="3">
        <dgm:presLayoutVars>
          <dgm:bulletEnabled val="1"/>
        </dgm:presLayoutVars>
      </dgm:prSet>
      <dgm:spPr/>
      <dgm:t>
        <a:bodyPr/>
        <a:lstStyle/>
        <a:p>
          <a:endParaRPr lang="en-GB"/>
        </a:p>
      </dgm:t>
    </dgm:pt>
    <dgm:pt modelId="{A4BD4AD4-DAF0-4CAA-B079-8E97C3910D39}" type="pres">
      <dgm:prSet presAssocID="{9B94CEBD-018E-4774-9494-D9E524FAA030}" presName="sibTrans" presStyleCnt="0"/>
      <dgm:spPr/>
    </dgm:pt>
    <dgm:pt modelId="{6BD9583D-6572-4238-821F-3F75C855BEF8}" type="pres">
      <dgm:prSet presAssocID="{247BC11F-1383-4792-8577-63BB02BA07A9}" presName="textNode" presStyleLbl="node1" presStyleIdx="1" presStyleCnt="3">
        <dgm:presLayoutVars>
          <dgm:bulletEnabled val="1"/>
        </dgm:presLayoutVars>
      </dgm:prSet>
      <dgm:spPr/>
      <dgm:t>
        <a:bodyPr/>
        <a:lstStyle/>
        <a:p>
          <a:endParaRPr lang="en-GB"/>
        </a:p>
      </dgm:t>
    </dgm:pt>
    <dgm:pt modelId="{5BD746E9-393A-434C-AD88-5819ADD76B79}" type="pres">
      <dgm:prSet presAssocID="{54BBA783-F21C-4D7A-9FD7-C866F62699A2}" presName="sibTrans" presStyleCnt="0"/>
      <dgm:spPr/>
    </dgm:pt>
    <dgm:pt modelId="{53B604F9-32C7-4D05-B507-C27AFB287683}" type="pres">
      <dgm:prSet presAssocID="{994CA227-A403-4613-BE4E-9937070B86D9}" presName="textNode" presStyleLbl="node1" presStyleIdx="2" presStyleCnt="3">
        <dgm:presLayoutVars>
          <dgm:bulletEnabled val="1"/>
        </dgm:presLayoutVars>
      </dgm:prSet>
      <dgm:spPr/>
      <dgm:t>
        <a:bodyPr/>
        <a:lstStyle/>
        <a:p>
          <a:endParaRPr lang="en-GB"/>
        </a:p>
      </dgm:t>
    </dgm:pt>
  </dgm:ptLst>
  <dgm:cxnLst>
    <dgm:cxn modelId="{BCC89869-72C8-4FF8-97B7-9F1E784A68BA}" type="presOf" srcId="{247BC11F-1383-4792-8577-63BB02BA07A9}" destId="{6BD9583D-6572-4238-821F-3F75C855BEF8}" srcOrd="0" destOrd="0" presId="urn:microsoft.com/office/officeart/2005/8/layout/hProcess9"/>
    <dgm:cxn modelId="{FA0B2056-A4F1-4EFC-9F90-7D38658C3A22}" srcId="{F4E1B66E-98F6-4D54-9439-60D7AF5894AD}" destId="{61B6564D-06A5-4C6A-9B9F-E61A8EDF8D99}" srcOrd="0" destOrd="0" parTransId="{98A988D2-FC25-4DEB-9AC3-4A4B06D54B3B}" sibTransId="{9B94CEBD-018E-4774-9494-D9E524FAA030}"/>
    <dgm:cxn modelId="{F5CDA69B-71AB-49C9-A8AC-3BD1ACF7FD0B}" type="presOf" srcId="{61B6564D-06A5-4C6A-9B9F-E61A8EDF8D99}" destId="{B0A19002-4683-4524-88E3-4A74136A9905}" srcOrd="0" destOrd="0" presId="urn:microsoft.com/office/officeart/2005/8/layout/hProcess9"/>
    <dgm:cxn modelId="{0A598A41-C901-49E7-926A-EDE1AC73D87E}" type="presOf" srcId="{994CA227-A403-4613-BE4E-9937070B86D9}" destId="{53B604F9-32C7-4D05-B507-C27AFB287683}" srcOrd="0" destOrd="0" presId="urn:microsoft.com/office/officeart/2005/8/layout/hProcess9"/>
    <dgm:cxn modelId="{E7DB5486-3536-4652-9C63-7A943C5F3070}" srcId="{F4E1B66E-98F6-4D54-9439-60D7AF5894AD}" destId="{247BC11F-1383-4792-8577-63BB02BA07A9}" srcOrd="1" destOrd="0" parTransId="{E6C3E435-9A15-417C-9AEE-50131682C69E}" sibTransId="{54BBA783-F21C-4D7A-9FD7-C866F62699A2}"/>
    <dgm:cxn modelId="{05E2ED48-E465-49F1-8416-0DD99B93F177}" srcId="{F4E1B66E-98F6-4D54-9439-60D7AF5894AD}" destId="{994CA227-A403-4613-BE4E-9937070B86D9}" srcOrd="2" destOrd="0" parTransId="{9D5040F3-F106-43C6-BACF-A7F21B624860}" sibTransId="{8EEBF61B-B023-42AA-93C7-71A68F662C15}"/>
    <dgm:cxn modelId="{73C3619F-8AA7-4247-85BE-B7D55320F82F}" type="presOf" srcId="{F4E1B66E-98F6-4D54-9439-60D7AF5894AD}" destId="{DBA0E1D4-AE3B-4768-825B-39A8B01293A1}" srcOrd="0" destOrd="0" presId="urn:microsoft.com/office/officeart/2005/8/layout/hProcess9"/>
    <dgm:cxn modelId="{5F2E719F-736C-4A23-A5D7-CDF09E9BA19C}" type="presParOf" srcId="{DBA0E1D4-AE3B-4768-825B-39A8B01293A1}" destId="{B28B5961-2E1D-4F7D-A08E-7FE44C57510C}" srcOrd="0" destOrd="0" presId="urn:microsoft.com/office/officeart/2005/8/layout/hProcess9"/>
    <dgm:cxn modelId="{3B5537AE-1024-45A7-ABF1-DDB8F9E307D6}" type="presParOf" srcId="{DBA0E1D4-AE3B-4768-825B-39A8B01293A1}" destId="{4A6373A5-7F87-4B20-8EF6-5B8A1CEAABDE}" srcOrd="1" destOrd="0" presId="urn:microsoft.com/office/officeart/2005/8/layout/hProcess9"/>
    <dgm:cxn modelId="{AD624CC0-C465-48DE-9B52-439BE07E803B}" type="presParOf" srcId="{4A6373A5-7F87-4B20-8EF6-5B8A1CEAABDE}" destId="{B0A19002-4683-4524-88E3-4A74136A9905}" srcOrd="0" destOrd="0" presId="urn:microsoft.com/office/officeart/2005/8/layout/hProcess9"/>
    <dgm:cxn modelId="{FFC1F0F2-A25D-4020-8261-9D653CC5C46D}" type="presParOf" srcId="{4A6373A5-7F87-4B20-8EF6-5B8A1CEAABDE}" destId="{A4BD4AD4-DAF0-4CAA-B079-8E97C3910D39}" srcOrd="1" destOrd="0" presId="urn:microsoft.com/office/officeart/2005/8/layout/hProcess9"/>
    <dgm:cxn modelId="{EB2167CF-8420-4E0C-8C8F-642BD622808D}" type="presParOf" srcId="{4A6373A5-7F87-4B20-8EF6-5B8A1CEAABDE}" destId="{6BD9583D-6572-4238-821F-3F75C855BEF8}" srcOrd="2" destOrd="0" presId="urn:microsoft.com/office/officeart/2005/8/layout/hProcess9"/>
    <dgm:cxn modelId="{2B858BC3-B42D-4A39-82C9-499B55DC3A33}" type="presParOf" srcId="{4A6373A5-7F87-4B20-8EF6-5B8A1CEAABDE}" destId="{5BD746E9-393A-434C-AD88-5819ADD76B79}" srcOrd="3" destOrd="0" presId="urn:microsoft.com/office/officeart/2005/8/layout/hProcess9"/>
    <dgm:cxn modelId="{F628C987-3FAC-4D60-A3DF-0F7CC174AE45}" type="presParOf" srcId="{4A6373A5-7F87-4B20-8EF6-5B8A1CEAABDE}" destId="{53B604F9-32C7-4D05-B507-C27AFB28768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1B66E-98F6-4D54-9439-60D7AF5894AD}" type="doc">
      <dgm:prSet loTypeId="urn:microsoft.com/office/officeart/2005/8/layout/hProcess9" loCatId="process" qsTypeId="urn:microsoft.com/office/officeart/2005/8/quickstyle/simple1" qsCatId="simple" csTypeId="urn:microsoft.com/office/officeart/2005/8/colors/accent1_2" csCatId="accent1" phldr="1"/>
      <dgm:spPr/>
    </dgm:pt>
    <dgm:pt modelId="{61B6564D-06A5-4C6A-9B9F-E61A8EDF8D99}">
      <dgm:prSet phldrT="[Text]">
        <dgm:style>
          <a:lnRef idx="1">
            <a:schemeClr val="accent4"/>
          </a:lnRef>
          <a:fillRef idx="2">
            <a:schemeClr val="accent4"/>
          </a:fillRef>
          <a:effectRef idx="1">
            <a:schemeClr val="accent4"/>
          </a:effectRef>
          <a:fontRef idx="minor">
            <a:schemeClr val="dk1"/>
          </a:fontRef>
        </dgm:style>
      </dgm:prSet>
      <dgm:spPr/>
      <dgm:t>
        <a:bodyPr/>
        <a:lstStyle/>
        <a:p>
          <a:r>
            <a:rPr lang="en-GB" dirty="0" smtClean="0"/>
            <a:t>Curriculum Vision</a:t>
          </a:r>
          <a:endParaRPr lang="en-GB" dirty="0"/>
        </a:p>
      </dgm:t>
    </dgm:pt>
    <dgm:pt modelId="{98A988D2-FC25-4DEB-9AC3-4A4B06D54B3B}" type="parTrans" cxnId="{FA0B2056-A4F1-4EFC-9F90-7D38658C3A22}">
      <dgm:prSet/>
      <dgm:spPr/>
      <dgm:t>
        <a:bodyPr/>
        <a:lstStyle/>
        <a:p>
          <a:endParaRPr lang="en-GB"/>
        </a:p>
      </dgm:t>
    </dgm:pt>
    <dgm:pt modelId="{9B94CEBD-018E-4774-9494-D9E524FAA030}" type="sibTrans" cxnId="{FA0B2056-A4F1-4EFC-9F90-7D38658C3A22}">
      <dgm:prSet/>
      <dgm:spPr/>
      <dgm:t>
        <a:bodyPr/>
        <a:lstStyle/>
        <a:p>
          <a:endParaRPr lang="en-GB"/>
        </a:p>
      </dgm:t>
    </dgm:pt>
    <dgm:pt modelId="{247BC11F-1383-4792-8577-63BB02BA07A9}">
      <dgm:prSet phldrT="[Text]">
        <dgm:style>
          <a:lnRef idx="1">
            <a:schemeClr val="accent2"/>
          </a:lnRef>
          <a:fillRef idx="3">
            <a:schemeClr val="accent2"/>
          </a:fillRef>
          <a:effectRef idx="2">
            <a:schemeClr val="accent2"/>
          </a:effectRef>
          <a:fontRef idx="minor">
            <a:schemeClr val="lt1"/>
          </a:fontRef>
        </dgm:style>
      </dgm:prSet>
      <dgm:spPr/>
      <dgm:t>
        <a:bodyPr/>
        <a:lstStyle/>
        <a:p>
          <a:r>
            <a:rPr lang="en-GB" dirty="0" smtClean="0"/>
            <a:t>process</a:t>
          </a:r>
          <a:endParaRPr lang="en-GB" dirty="0"/>
        </a:p>
      </dgm:t>
    </dgm:pt>
    <dgm:pt modelId="{E6C3E435-9A15-417C-9AEE-50131682C69E}" type="parTrans" cxnId="{E7DB5486-3536-4652-9C63-7A943C5F3070}">
      <dgm:prSet/>
      <dgm:spPr/>
      <dgm:t>
        <a:bodyPr/>
        <a:lstStyle/>
        <a:p>
          <a:endParaRPr lang="en-GB"/>
        </a:p>
      </dgm:t>
    </dgm:pt>
    <dgm:pt modelId="{54BBA783-F21C-4D7A-9FD7-C866F62699A2}" type="sibTrans" cxnId="{E7DB5486-3536-4652-9C63-7A943C5F3070}">
      <dgm:prSet/>
      <dgm:spPr/>
      <dgm:t>
        <a:bodyPr/>
        <a:lstStyle/>
        <a:p>
          <a:endParaRPr lang="en-GB"/>
        </a:p>
      </dgm:t>
    </dgm:pt>
    <dgm:pt modelId="{994CA227-A403-4613-BE4E-9937070B86D9}">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Budget (compromise?)</a:t>
          </a:r>
          <a:endParaRPr lang="en-GB" dirty="0"/>
        </a:p>
      </dgm:t>
    </dgm:pt>
    <dgm:pt modelId="{9D5040F3-F106-43C6-BACF-A7F21B624860}" type="parTrans" cxnId="{05E2ED48-E465-49F1-8416-0DD99B93F177}">
      <dgm:prSet/>
      <dgm:spPr/>
      <dgm:t>
        <a:bodyPr/>
        <a:lstStyle/>
        <a:p>
          <a:endParaRPr lang="en-GB"/>
        </a:p>
      </dgm:t>
    </dgm:pt>
    <dgm:pt modelId="{8EEBF61B-B023-42AA-93C7-71A68F662C15}" type="sibTrans" cxnId="{05E2ED48-E465-49F1-8416-0DD99B93F177}">
      <dgm:prSet/>
      <dgm:spPr/>
      <dgm:t>
        <a:bodyPr/>
        <a:lstStyle/>
        <a:p>
          <a:endParaRPr lang="en-GB"/>
        </a:p>
      </dgm:t>
    </dgm:pt>
    <dgm:pt modelId="{DBA0E1D4-AE3B-4768-825B-39A8B01293A1}" type="pres">
      <dgm:prSet presAssocID="{F4E1B66E-98F6-4D54-9439-60D7AF5894AD}" presName="CompostProcess" presStyleCnt="0">
        <dgm:presLayoutVars>
          <dgm:dir/>
          <dgm:resizeHandles val="exact"/>
        </dgm:presLayoutVars>
      </dgm:prSet>
      <dgm:spPr/>
    </dgm:pt>
    <dgm:pt modelId="{B28B5961-2E1D-4F7D-A08E-7FE44C57510C}" type="pres">
      <dgm:prSet presAssocID="{F4E1B66E-98F6-4D54-9439-60D7AF5894AD}" presName="arrow" presStyleLbl="bgShp" presStyleIdx="0" presStyleCnt="1">
        <dgm:style>
          <a:lnRef idx="1">
            <a:schemeClr val="accent2"/>
          </a:lnRef>
          <a:fillRef idx="2">
            <a:schemeClr val="accent2"/>
          </a:fillRef>
          <a:effectRef idx="1">
            <a:schemeClr val="accent2"/>
          </a:effectRef>
          <a:fontRef idx="minor">
            <a:schemeClr val="dk1"/>
          </a:fontRef>
        </dgm:style>
      </dgm:prSet>
      <dgm:spPr/>
    </dgm:pt>
    <dgm:pt modelId="{4A6373A5-7F87-4B20-8EF6-5B8A1CEAABDE}" type="pres">
      <dgm:prSet presAssocID="{F4E1B66E-98F6-4D54-9439-60D7AF5894AD}" presName="linearProcess" presStyleCnt="0"/>
      <dgm:spPr/>
    </dgm:pt>
    <dgm:pt modelId="{B0A19002-4683-4524-88E3-4A74136A9905}" type="pres">
      <dgm:prSet presAssocID="{61B6564D-06A5-4C6A-9B9F-E61A8EDF8D99}" presName="textNode" presStyleLbl="node1" presStyleIdx="0" presStyleCnt="3">
        <dgm:presLayoutVars>
          <dgm:bulletEnabled val="1"/>
        </dgm:presLayoutVars>
      </dgm:prSet>
      <dgm:spPr/>
      <dgm:t>
        <a:bodyPr/>
        <a:lstStyle/>
        <a:p>
          <a:endParaRPr lang="en-GB"/>
        </a:p>
      </dgm:t>
    </dgm:pt>
    <dgm:pt modelId="{A4BD4AD4-DAF0-4CAA-B079-8E97C3910D39}" type="pres">
      <dgm:prSet presAssocID="{9B94CEBD-018E-4774-9494-D9E524FAA030}" presName="sibTrans" presStyleCnt="0"/>
      <dgm:spPr/>
    </dgm:pt>
    <dgm:pt modelId="{6BD9583D-6572-4238-821F-3F75C855BEF8}" type="pres">
      <dgm:prSet presAssocID="{247BC11F-1383-4792-8577-63BB02BA07A9}" presName="textNode" presStyleLbl="node1" presStyleIdx="1" presStyleCnt="3">
        <dgm:presLayoutVars>
          <dgm:bulletEnabled val="1"/>
        </dgm:presLayoutVars>
      </dgm:prSet>
      <dgm:spPr/>
      <dgm:t>
        <a:bodyPr/>
        <a:lstStyle/>
        <a:p>
          <a:endParaRPr lang="en-GB"/>
        </a:p>
      </dgm:t>
    </dgm:pt>
    <dgm:pt modelId="{5BD746E9-393A-434C-AD88-5819ADD76B79}" type="pres">
      <dgm:prSet presAssocID="{54BBA783-F21C-4D7A-9FD7-C866F62699A2}" presName="sibTrans" presStyleCnt="0"/>
      <dgm:spPr/>
    </dgm:pt>
    <dgm:pt modelId="{53B604F9-32C7-4D05-B507-C27AFB287683}" type="pres">
      <dgm:prSet presAssocID="{994CA227-A403-4613-BE4E-9937070B86D9}" presName="textNode" presStyleLbl="node1" presStyleIdx="2" presStyleCnt="3">
        <dgm:presLayoutVars>
          <dgm:bulletEnabled val="1"/>
        </dgm:presLayoutVars>
      </dgm:prSet>
      <dgm:spPr/>
      <dgm:t>
        <a:bodyPr/>
        <a:lstStyle/>
        <a:p>
          <a:endParaRPr lang="en-GB"/>
        </a:p>
      </dgm:t>
    </dgm:pt>
  </dgm:ptLst>
  <dgm:cxnLst>
    <dgm:cxn modelId="{FA0B2056-A4F1-4EFC-9F90-7D38658C3A22}" srcId="{F4E1B66E-98F6-4D54-9439-60D7AF5894AD}" destId="{61B6564D-06A5-4C6A-9B9F-E61A8EDF8D99}" srcOrd="0" destOrd="0" parTransId="{98A988D2-FC25-4DEB-9AC3-4A4B06D54B3B}" sibTransId="{9B94CEBD-018E-4774-9494-D9E524FAA030}"/>
    <dgm:cxn modelId="{9373CEE3-F893-4322-AEAB-F903B524A051}" type="presOf" srcId="{247BC11F-1383-4792-8577-63BB02BA07A9}" destId="{6BD9583D-6572-4238-821F-3F75C855BEF8}" srcOrd="0" destOrd="0" presId="urn:microsoft.com/office/officeart/2005/8/layout/hProcess9"/>
    <dgm:cxn modelId="{DC385C08-EE43-4592-9575-4C5948D8AFA8}" type="presOf" srcId="{994CA227-A403-4613-BE4E-9937070B86D9}" destId="{53B604F9-32C7-4D05-B507-C27AFB287683}" srcOrd="0" destOrd="0" presId="urn:microsoft.com/office/officeart/2005/8/layout/hProcess9"/>
    <dgm:cxn modelId="{B814004A-5797-43B6-B981-23EFD6D07CC7}" type="presOf" srcId="{61B6564D-06A5-4C6A-9B9F-E61A8EDF8D99}" destId="{B0A19002-4683-4524-88E3-4A74136A9905}" srcOrd="0" destOrd="0" presId="urn:microsoft.com/office/officeart/2005/8/layout/hProcess9"/>
    <dgm:cxn modelId="{E7DB5486-3536-4652-9C63-7A943C5F3070}" srcId="{F4E1B66E-98F6-4D54-9439-60D7AF5894AD}" destId="{247BC11F-1383-4792-8577-63BB02BA07A9}" srcOrd="1" destOrd="0" parTransId="{E6C3E435-9A15-417C-9AEE-50131682C69E}" sibTransId="{54BBA783-F21C-4D7A-9FD7-C866F62699A2}"/>
    <dgm:cxn modelId="{05E2ED48-E465-49F1-8416-0DD99B93F177}" srcId="{F4E1B66E-98F6-4D54-9439-60D7AF5894AD}" destId="{994CA227-A403-4613-BE4E-9937070B86D9}" srcOrd="2" destOrd="0" parTransId="{9D5040F3-F106-43C6-BACF-A7F21B624860}" sibTransId="{8EEBF61B-B023-42AA-93C7-71A68F662C15}"/>
    <dgm:cxn modelId="{DA6B31FC-9D04-4D95-B84E-7F60ABD46386}" type="presOf" srcId="{F4E1B66E-98F6-4D54-9439-60D7AF5894AD}" destId="{DBA0E1D4-AE3B-4768-825B-39A8B01293A1}" srcOrd="0" destOrd="0" presId="urn:microsoft.com/office/officeart/2005/8/layout/hProcess9"/>
    <dgm:cxn modelId="{926BC7EA-EC46-4CAF-94A3-BBA90E07C0FF}" type="presParOf" srcId="{DBA0E1D4-AE3B-4768-825B-39A8B01293A1}" destId="{B28B5961-2E1D-4F7D-A08E-7FE44C57510C}" srcOrd="0" destOrd="0" presId="urn:microsoft.com/office/officeart/2005/8/layout/hProcess9"/>
    <dgm:cxn modelId="{2C1DF050-CA60-4506-AD26-2C699A16DE83}" type="presParOf" srcId="{DBA0E1D4-AE3B-4768-825B-39A8B01293A1}" destId="{4A6373A5-7F87-4B20-8EF6-5B8A1CEAABDE}" srcOrd="1" destOrd="0" presId="urn:microsoft.com/office/officeart/2005/8/layout/hProcess9"/>
    <dgm:cxn modelId="{525C79D6-8242-4403-99BF-91120468D9A3}" type="presParOf" srcId="{4A6373A5-7F87-4B20-8EF6-5B8A1CEAABDE}" destId="{B0A19002-4683-4524-88E3-4A74136A9905}" srcOrd="0" destOrd="0" presId="urn:microsoft.com/office/officeart/2005/8/layout/hProcess9"/>
    <dgm:cxn modelId="{F4850BFF-C1E9-4055-8385-C152E863F197}" type="presParOf" srcId="{4A6373A5-7F87-4B20-8EF6-5B8A1CEAABDE}" destId="{A4BD4AD4-DAF0-4CAA-B079-8E97C3910D39}" srcOrd="1" destOrd="0" presId="urn:microsoft.com/office/officeart/2005/8/layout/hProcess9"/>
    <dgm:cxn modelId="{83B9C65D-9E62-48D0-86D5-1F0ADDE3DDCA}" type="presParOf" srcId="{4A6373A5-7F87-4B20-8EF6-5B8A1CEAABDE}" destId="{6BD9583D-6572-4238-821F-3F75C855BEF8}" srcOrd="2" destOrd="0" presId="urn:microsoft.com/office/officeart/2005/8/layout/hProcess9"/>
    <dgm:cxn modelId="{9E5343EA-406E-49C3-BEA0-118E00B72B71}" type="presParOf" srcId="{4A6373A5-7F87-4B20-8EF6-5B8A1CEAABDE}" destId="{5BD746E9-393A-434C-AD88-5819ADD76B79}" srcOrd="3" destOrd="0" presId="urn:microsoft.com/office/officeart/2005/8/layout/hProcess9"/>
    <dgm:cxn modelId="{A281A42A-AC13-4230-8D57-72C210263514}" type="presParOf" srcId="{4A6373A5-7F87-4B20-8EF6-5B8A1CEAABDE}" destId="{53B604F9-32C7-4D05-B507-C27AFB287683}"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B5961-2E1D-4F7D-A08E-7FE44C57510C}">
      <dsp:nvSpPr>
        <dsp:cNvPr id="0" name=""/>
        <dsp:cNvSpPr/>
      </dsp:nvSpPr>
      <dsp:spPr>
        <a:xfrm>
          <a:off x="360752" y="0"/>
          <a:ext cx="4243383" cy="1395913"/>
        </a:xfrm>
        <a:prstGeom prst="rightArrow">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sp>
    <dsp:sp modelId="{B0A19002-4683-4524-88E3-4A74136A9905}">
      <dsp:nvSpPr>
        <dsp:cNvPr id="0" name=""/>
        <dsp:cNvSpPr/>
      </dsp:nvSpPr>
      <dsp:spPr>
        <a:xfrm>
          <a:off x="169169" y="418773"/>
          <a:ext cx="1497664" cy="558365"/>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Budget reality</a:t>
          </a:r>
          <a:endParaRPr lang="en-GB" sz="1400" kern="1200" dirty="0"/>
        </a:p>
      </dsp:txBody>
      <dsp:txXfrm>
        <a:off x="196426" y="446030"/>
        <a:ext cx="1443150" cy="503851"/>
      </dsp:txXfrm>
    </dsp:sp>
    <dsp:sp modelId="{6BD9583D-6572-4238-821F-3F75C855BEF8}">
      <dsp:nvSpPr>
        <dsp:cNvPr id="0" name=""/>
        <dsp:cNvSpPr/>
      </dsp:nvSpPr>
      <dsp:spPr>
        <a:xfrm>
          <a:off x="1747275" y="418773"/>
          <a:ext cx="1497664" cy="558365"/>
        </a:xfrm>
        <a:prstGeom prst="roundRect">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process</a:t>
          </a:r>
          <a:endParaRPr lang="en-GB" sz="1400" kern="1200" dirty="0"/>
        </a:p>
      </dsp:txBody>
      <dsp:txXfrm>
        <a:off x="1774532" y="446030"/>
        <a:ext cx="1443150" cy="503851"/>
      </dsp:txXfrm>
    </dsp:sp>
    <dsp:sp modelId="{53B604F9-32C7-4D05-B507-C27AFB287683}">
      <dsp:nvSpPr>
        <dsp:cNvPr id="0" name=""/>
        <dsp:cNvSpPr/>
      </dsp:nvSpPr>
      <dsp:spPr>
        <a:xfrm>
          <a:off x="3325381" y="418773"/>
          <a:ext cx="1497664" cy="558365"/>
        </a:xfrm>
        <a:prstGeom prst="roundRect">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Curriculum compromise</a:t>
          </a:r>
          <a:endParaRPr lang="en-GB" sz="1400" kern="1200" dirty="0"/>
        </a:p>
      </dsp:txBody>
      <dsp:txXfrm>
        <a:off x="3352638" y="446030"/>
        <a:ext cx="1443150" cy="5038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B5961-2E1D-4F7D-A08E-7FE44C57510C}">
      <dsp:nvSpPr>
        <dsp:cNvPr id="0" name=""/>
        <dsp:cNvSpPr/>
      </dsp:nvSpPr>
      <dsp:spPr>
        <a:xfrm>
          <a:off x="385217" y="0"/>
          <a:ext cx="4365797" cy="1293802"/>
        </a:xfrm>
        <a:prstGeom prst="rightArrow">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B0A19002-4683-4524-88E3-4A74136A9905}">
      <dsp:nvSpPr>
        <dsp:cNvPr id="0" name=""/>
        <dsp:cNvSpPr/>
      </dsp:nvSpPr>
      <dsp:spPr>
        <a:xfrm>
          <a:off x="174050" y="388140"/>
          <a:ext cx="1540869" cy="517521"/>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Curriculum Vision</a:t>
          </a:r>
          <a:endParaRPr lang="en-GB" sz="1300" kern="1200" dirty="0"/>
        </a:p>
      </dsp:txBody>
      <dsp:txXfrm>
        <a:off x="199313" y="413403"/>
        <a:ext cx="1490343" cy="466995"/>
      </dsp:txXfrm>
    </dsp:sp>
    <dsp:sp modelId="{6BD9583D-6572-4238-821F-3F75C855BEF8}">
      <dsp:nvSpPr>
        <dsp:cNvPr id="0" name=""/>
        <dsp:cNvSpPr/>
      </dsp:nvSpPr>
      <dsp:spPr>
        <a:xfrm>
          <a:off x="1797681" y="388140"/>
          <a:ext cx="1540869" cy="517521"/>
        </a:xfrm>
        <a:prstGeom prst="roundRect">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process</a:t>
          </a:r>
          <a:endParaRPr lang="en-GB" sz="1300" kern="1200" dirty="0"/>
        </a:p>
      </dsp:txBody>
      <dsp:txXfrm>
        <a:off x="1822944" y="413403"/>
        <a:ext cx="1490343" cy="466995"/>
      </dsp:txXfrm>
    </dsp:sp>
    <dsp:sp modelId="{53B604F9-32C7-4D05-B507-C27AFB287683}">
      <dsp:nvSpPr>
        <dsp:cNvPr id="0" name=""/>
        <dsp:cNvSpPr/>
      </dsp:nvSpPr>
      <dsp:spPr>
        <a:xfrm>
          <a:off x="3421312" y="388140"/>
          <a:ext cx="1540869" cy="517521"/>
        </a:xfrm>
        <a:prstGeom prst="roundRect">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Budget (compromise?)</a:t>
          </a:r>
          <a:endParaRPr lang="en-GB" sz="1300" kern="1200" dirty="0"/>
        </a:p>
      </dsp:txBody>
      <dsp:txXfrm>
        <a:off x="3446575" y="413403"/>
        <a:ext cx="1490343" cy="4669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444038"/>
            <a:ext cx="6332561" cy="496887"/>
          </a:xfrm>
          <a:prstGeom prst="rect">
            <a:avLst/>
          </a:prstGeom>
        </p:spPr>
        <p:txBody>
          <a:bodyPr vert="horz" lIns="91440" tIns="45720" rIns="91440" bIns="45720" rtlCol="0" anchor="b"/>
          <a:lstStyle>
            <a:lvl1pPr algn="l">
              <a:defRPr sz="1200"/>
            </a:lvl1pPr>
          </a:lstStyle>
          <a:p>
            <a:r>
              <a:rPr lang="en-GB" dirty="0" smtClean="0"/>
              <a:t>Conference title, month, year</a:t>
            </a:r>
            <a:endParaRPr lang="en-GB" dirty="0"/>
          </a:p>
        </p:txBody>
      </p:sp>
      <p:sp>
        <p:nvSpPr>
          <p:cNvPr id="5" name="Slide Number Placeholder 4"/>
          <p:cNvSpPr>
            <a:spLocks noGrp="1"/>
          </p:cNvSpPr>
          <p:nvPr>
            <p:ph type="sldNum" sz="quarter" idx="3"/>
          </p:nvPr>
        </p:nvSpPr>
        <p:spPr>
          <a:xfrm>
            <a:off x="6332561" y="9444038"/>
            <a:ext cx="476227" cy="496887"/>
          </a:xfrm>
          <a:prstGeom prst="rect">
            <a:avLst/>
          </a:prstGeom>
        </p:spPr>
        <p:txBody>
          <a:bodyPr vert="horz" lIns="91440" tIns="45720" rIns="91440" bIns="45720" rtlCol="0" anchor="b"/>
          <a:lstStyle>
            <a:lvl1pPr algn="r">
              <a:defRPr sz="1200"/>
            </a:lvl1pPr>
          </a:lstStyle>
          <a:p>
            <a:fld id="{54828E95-17C0-49D9-8C95-338BC68FB155}" type="slidenum">
              <a:rPr lang="en-GB" smtClean="0"/>
              <a:pPr/>
              <a:t>‹#›</a:t>
            </a:fld>
            <a:endParaRPr lang="en-GB"/>
          </a:p>
        </p:txBody>
      </p:sp>
    </p:spTree>
    <p:extLst>
      <p:ext uri="{BB962C8B-B14F-4D97-AF65-F5344CB8AC3E}">
        <p14:creationId xmlns:p14="http://schemas.microsoft.com/office/powerpoint/2010/main" val="216894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D4F6DC07-E083-4383-B6A5-0324992FBE80}" type="datetimeFigureOut">
              <a:rPr lang="en-GB" smtClean="0"/>
              <a:t>30/06/2014</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EF6CFD07-70CA-4B91-A0AC-6FBDB91A2D4B}" type="slidenum">
              <a:rPr lang="en-GB" smtClean="0"/>
              <a:t>‹#›</a:t>
            </a:fld>
            <a:endParaRPr lang="en-GB"/>
          </a:p>
        </p:txBody>
      </p:sp>
    </p:spTree>
    <p:extLst>
      <p:ext uri="{BB962C8B-B14F-4D97-AF65-F5344CB8AC3E}">
        <p14:creationId xmlns:p14="http://schemas.microsoft.com/office/powerpoint/2010/main" val="156283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F6CFD07-70CA-4B91-A0AC-6FBDB91A2D4B}" type="slidenum">
              <a:rPr lang="en-GB" smtClean="0"/>
              <a:t>1</a:t>
            </a:fld>
            <a:endParaRPr lang="en-GB"/>
          </a:p>
        </p:txBody>
      </p:sp>
    </p:spTree>
    <p:extLst>
      <p:ext uri="{BB962C8B-B14F-4D97-AF65-F5344CB8AC3E}">
        <p14:creationId xmlns:p14="http://schemas.microsoft.com/office/powerpoint/2010/main" val="4119802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GB" smtClean="0"/>
              <a:t>Ofsted are highlighting the importance of good governance and leadership. Sir Michael Wilshaw Ofsted’s Chief Inspector has made comments about the need for better trained governors –also more professional governors and paid governors.</a:t>
            </a:r>
          </a:p>
          <a:p>
            <a:endParaRPr lang="en-GB" smtClean="0"/>
          </a:p>
          <a:p>
            <a:r>
              <a:rPr lang="en-GB" smtClean="0"/>
              <a:t>Roles are not yet clear – particularly for LAs. Questions remain – will more converter academies merge into trusts?  How balance data at the trust level against school level? How can EFA oversee thousands of individual schools?</a:t>
            </a:r>
          </a:p>
          <a:p>
            <a:endParaRPr lang="en-GB" smtClean="0"/>
          </a:p>
          <a:p>
            <a:r>
              <a:rPr lang="en-GB" smtClean="0"/>
              <a:t>Freedom to manage has to be balanced with accountability for public money.</a:t>
            </a:r>
          </a:p>
        </p:txBody>
      </p:sp>
      <p:sp>
        <p:nvSpPr>
          <p:cNvPr id="27652"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6516" indent="-287122" eaLnBrk="0" hangingPunct="0">
              <a:defRPr>
                <a:solidFill>
                  <a:schemeClr val="tx1"/>
                </a:solidFill>
                <a:latin typeface="Arial" pitchFamily="34" charset="0"/>
              </a:defRPr>
            </a:lvl2pPr>
            <a:lvl3pPr marL="1148486" indent="-229697" eaLnBrk="0" hangingPunct="0">
              <a:defRPr>
                <a:solidFill>
                  <a:schemeClr val="tx1"/>
                </a:solidFill>
                <a:latin typeface="Arial" pitchFamily="34" charset="0"/>
              </a:defRPr>
            </a:lvl3pPr>
            <a:lvl4pPr marL="1607881" indent="-229697" eaLnBrk="0" hangingPunct="0">
              <a:defRPr>
                <a:solidFill>
                  <a:schemeClr val="tx1"/>
                </a:solidFill>
                <a:latin typeface="Arial" pitchFamily="34" charset="0"/>
              </a:defRPr>
            </a:lvl4pPr>
            <a:lvl5pPr marL="2067276" indent="-229697" eaLnBrk="0" hangingPunct="0">
              <a:defRPr>
                <a:solidFill>
                  <a:schemeClr val="tx1"/>
                </a:solidFill>
                <a:latin typeface="Arial" pitchFamily="34" charset="0"/>
              </a:defRPr>
            </a:lvl5pPr>
            <a:lvl6pPr marL="2526670" indent="-229697" algn="ctr" eaLnBrk="0" fontAlgn="base" hangingPunct="0">
              <a:spcBef>
                <a:spcPct val="0"/>
              </a:spcBef>
              <a:spcAft>
                <a:spcPct val="0"/>
              </a:spcAft>
              <a:defRPr>
                <a:solidFill>
                  <a:schemeClr val="tx1"/>
                </a:solidFill>
                <a:latin typeface="Arial" pitchFamily="34" charset="0"/>
              </a:defRPr>
            </a:lvl6pPr>
            <a:lvl7pPr marL="2986065" indent="-229697" algn="ctr" eaLnBrk="0" fontAlgn="base" hangingPunct="0">
              <a:spcBef>
                <a:spcPct val="0"/>
              </a:spcBef>
              <a:spcAft>
                <a:spcPct val="0"/>
              </a:spcAft>
              <a:defRPr>
                <a:solidFill>
                  <a:schemeClr val="tx1"/>
                </a:solidFill>
                <a:latin typeface="Arial" pitchFamily="34" charset="0"/>
              </a:defRPr>
            </a:lvl7pPr>
            <a:lvl8pPr marL="3445459" indent="-229697" algn="ctr" eaLnBrk="0" fontAlgn="base" hangingPunct="0">
              <a:spcBef>
                <a:spcPct val="0"/>
              </a:spcBef>
              <a:spcAft>
                <a:spcPct val="0"/>
              </a:spcAft>
              <a:defRPr>
                <a:solidFill>
                  <a:schemeClr val="tx1"/>
                </a:solidFill>
                <a:latin typeface="Arial" pitchFamily="34" charset="0"/>
              </a:defRPr>
            </a:lvl8pPr>
            <a:lvl9pPr marL="3904854" indent="-229697" algn="ctr" eaLnBrk="0" fontAlgn="base" hangingPunct="0">
              <a:spcBef>
                <a:spcPct val="0"/>
              </a:spcBef>
              <a:spcAft>
                <a:spcPct val="0"/>
              </a:spcAft>
              <a:defRPr>
                <a:solidFill>
                  <a:schemeClr val="tx1"/>
                </a:solidFill>
                <a:latin typeface="Arial" pitchFamily="34" charset="0"/>
              </a:defRPr>
            </a:lvl9pPr>
          </a:lstStyle>
          <a:p>
            <a:fld id="{1E0EB904-AB53-44B7-9B27-D6A1228E6935}" type="slidenum">
              <a:rPr lang="en-GB" smtClean="0"/>
              <a:pPr/>
              <a:t>11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Is formalised CPD the way forward – what does relevant CPD look like?</a:t>
            </a:r>
            <a:r>
              <a:rPr lang="en-GB" baseline="0" dirty="0" smtClean="0"/>
              <a:t> </a:t>
            </a:r>
          </a:p>
          <a:p>
            <a:endParaRPr lang="en-GB" baseline="0" dirty="0" smtClean="0"/>
          </a:p>
          <a:p>
            <a:r>
              <a:rPr lang="en-GB" baseline="0" dirty="0" smtClean="0"/>
              <a:t>What are your specific needs? Now? And into the future? Horizon scanning – what’s on the horizon and what might be needed next academic</a:t>
            </a:r>
            <a:r>
              <a:rPr lang="en-GB" dirty="0" smtClean="0"/>
              <a:t> year and further forward….have to compile budget forecasts into the future why not anticipate what CPD might be needed too…</a:t>
            </a:r>
            <a:endParaRPr lang="en-GB" baseline="0" dirty="0" smtClean="0"/>
          </a:p>
          <a:p>
            <a:endParaRPr lang="en-GB" baseline="0" dirty="0" smtClean="0"/>
          </a:p>
          <a:p>
            <a:r>
              <a:rPr lang="en-GB" baseline="0" dirty="0" smtClean="0"/>
              <a:t>Modular approach might cover:-</a:t>
            </a:r>
          </a:p>
          <a:p>
            <a:endParaRPr lang="en-GB" dirty="0"/>
          </a:p>
          <a:p>
            <a:pPr marL="171450" indent="-171450">
              <a:buFont typeface="Arial" panose="020B0604020202020204" pitchFamily="34" charset="0"/>
              <a:buChar char="•"/>
            </a:pPr>
            <a:r>
              <a:rPr lang="en-GB" baseline="0" dirty="0" smtClean="0"/>
              <a:t>Procurement and purchasing (EU Directives)</a:t>
            </a:r>
          </a:p>
          <a:p>
            <a:pPr marL="171450" indent="-171450">
              <a:buFont typeface="Arial" panose="020B0604020202020204" pitchFamily="34" charset="0"/>
              <a:buChar char="•"/>
            </a:pPr>
            <a:r>
              <a:rPr lang="en-GB" dirty="0" smtClean="0"/>
              <a:t>Fundraising and income generation</a:t>
            </a:r>
          </a:p>
          <a:p>
            <a:pPr marL="171450" indent="-171450">
              <a:buFont typeface="Arial" panose="020B0604020202020204" pitchFamily="34" charset="0"/>
              <a:buChar char="•"/>
            </a:pPr>
            <a:r>
              <a:rPr lang="en-GB" baseline="0" dirty="0" smtClean="0"/>
              <a:t>Dealing with difficult situations and people</a:t>
            </a:r>
          </a:p>
          <a:p>
            <a:pPr marL="171450" indent="-171450">
              <a:buFont typeface="Arial" panose="020B0604020202020204" pitchFamily="34" charset="0"/>
              <a:buChar char="•"/>
            </a:pPr>
            <a:r>
              <a:rPr lang="en-GB" dirty="0" smtClean="0"/>
              <a:t>Health and safety considerations</a:t>
            </a:r>
          </a:p>
          <a:p>
            <a:pPr marL="171450" indent="-171450">
              <a:buFont typeface="Arial" panose="020B0604020202020204" pitchFamily="34" charset="0"/>
              <a:buChar char="•"/>
            </a:pPr>
            <a:r>
              <a:rPr lang="en-GB" baseline="0" dirty="0" smtClean="0"/>
              <a:t>Legal</a:t>
            </a:r>
            <a:r>
              <a:rPr lang="en-GB" dirty="0" smtClean="0"/>
              <a:t> advice and guidance</a:t>
            </a:r>
          </a:p>
          <a:p>
            <a:pPr marL="171450" indent="-171450">
              <a:buFont typeface="Arial" panose="020B0604020202020204" pitchFamily="34" charset="0"/>
              <a:buChar char="•"/>
            </a:pPr>
            <a:r>
              <a:rPr lang="en-GB" baseline="0" dirty="0" smtClean="0"/>
              <a:t>Risk</a:t>
            </a:r>
            <a:r>
              <a:rPr lang="en-GB" dirty="0" smtClean="0"/>
              <a:t> management</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endParaRPr lang="en-GB" dirty="0" smtClean="0"/>
          </a:p>
          <a:p>
            <a:r>
              <a:rPr lang="en-GB" baseline="0" dirty="0" smtClean="0">
                <a:solidFill>
                  <a:srgbClr val="0A2653"/>
                </a:solidFill>
              </a:rPr>
              <a:t>WHAT DO YOU NEED TO HELP YOU DO YOUR JOB</a:t>
            </a:r>
            <a:r>
              <a:rPr lang="en-GB" dirty="0" smtClean="0">
                <a:solidFill>
                  <a:srgbClr val="0A2653"/>
                </a:solidFill>
              </a:rPr>
              <a:t> MORE EFFECTIVELY??</a:t>
            </a:r>
            <a:endParaRPr lang="en-GB" baseline="0" dirty="0" smtClean="0">
              <a:solidFill>
                <a:srgbClr val="0A2653"/>
              </a:solidFill>
            </a:endParaRP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F6CFD07-70CA-4B91-A0AC-6FBDB91A2D4B}" type="slidenum">
              <a:rPr lang="en-GB" smtClean="0"/>
              <a:t>15</a:t>
            </a:fld>
            <a:endParaRPr lang="en-GB"/>
          </a:p>
        </p:txBody>
      </p:sp>
    </p:spTree>
    <p:extLst>
      <p:ext uri="{BB962C8B-B14F-4D97-AF65-F5344CB8AC3E}">
        <p14:creationId xmlns:p14="http://schemas.microsoft.com/office/powerpoint/2010/main" val="405487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761F7E-24B3-4E0A-8FF8-C9B41A0342DF}" type="slidenum">
              <a:rPr lang="en-GB" smtClean="0"/>
              <a:pPr/>
              <a:t>17</a:t>
            </a:fld>
            <a:endParaRPr lang="en-GB" dirty="0"/>
          </a:p>
        </p:txBody>
      </p:sp>
    </p:spTree>
    <p:extLst>
      <p:ext uri="{BB962C8B-B14F-4D97-AF65-F5344CB8AC3E}">
        <p14:creationId xmlns:p14="http://schemas.microsoft.com/office/powerpoint/2010/main" val="988243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761F7E-24B3-4E0A-8FF8-C9B41A0342DF}" type="slidenum">
              <a:rPr lang="en-GB" smtClean="0"/>
              <a:pPr/>
              <a:t>18</a:t>
            </a:fld>
            <a:endParaRPr lang="en-GB" dirty="0"/>
          </a:p>
        </p:txBody>
      </p:sp>
    </p:spTree>
    <p:extLst>
      <p:ext uri="{BB962C8B-B14F-4D97-AF65-F5344CB8AC3E}">
        <p14:creationId xmlns:p14="http://schemas.microsoft.com/office/powerpoint/2010/main" val="553629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04E8B7-602A-40A1-9DF6-7080D63F9D58}" type="slidenum">
              <a:rPr lang="en-GB" smtClean="0"/>
              <a:t>2</a:t>
            </a:fld>
            <a:endParaRPr lang="en-GB"/>
          </a:p>
        </p:txBody>
      </p:sp>
    </p:spTree>
    <p:extLst>
      <p:ext uri="{BB962C8B-B14F-4D97-AF65-F5344CB8AC3E}">
        <p14:creationId xmlns:p14="http://schemas.microsoft.com/office/powerpoint/2010/main" val="364525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New terminology</a:t>
            </a:r>
          </a:p>
          <a:p>
            <a:r>
              <a:rPr lang="en-GB" dirty="0" smtClean="0"/>
              <a:t>Classic distinction of management versus leadership……..</a:t>
            </a:r>
          </a:p>
          <a:p>
            <a:endParaRPr lang="en-GB" dirty="0" smtClean="0"/>
          </a:p>
          <a:p>
            <a:r>
              <a:rPr lang="en-GB" dirty="0" smtClean="0"/>
              <a:t>Managers manage tasks</a:t>
            </a:r>
          </a:p>
          <a:p>
            <a:endParaRPr lang="en-GB" dirty="0" smtClean="0"/>
          </a:p>
          <a:p>
            <a:r>
              <a:rPr lang="en-GB" dirty="0" smtClean="0"/>
              <a:t>Leaders</a:t>
            </a:r>
            <a:r>
              <a:rPr lang="en-GB" baseline="0" dirty="0" smtClean="0"/>
              <a:t> inspire, innovate and lead people to deliver their vision……</a:t>
            </a:r>
            <a:endParaRPr lang="en-GB" dirty="0"/>
          </a:p>
        </p:txBody>
      </p:sp>
      <p:sp>
        <p:nvSpPr>
          <p:cNvPr id="4" name="Slide Number Placeholder 3"/>
          <p:cNvSpPr>
            <a:spLocks noGrp="1"/>
          </p:cNvSpPr>
          <p:nvPr>
            <p:ph type="sldNum" sz="quarter" idx="10"/>
          </p:nvPr>
        </p:nvSpPr>
        <p:spPr/>
        <p:txBody>
          <a:bodyPr/>
          <a:lstStyle/>
          <a:p>
            <a:fld id="{EF6CFD07-70CA-4B91-A0AC-6FBDB91A2D4B}" type="slidenum">
              <a:rPr lang="en-GB" smtClean="0"/>
              <a:t>3</a:t>
            </a:fld>
            <a:endParaRPr lang="en-GB"/>
          </a:p>
        </p:txBody>
      </p:sp>
    </p:spTree>
    <p:extLst>
      <p:ext uri="{BB962C8B-B14F-4D97-AF65-F5344CB8AC3E}">
        <p14:creationId xmlns:p14="http://schemas.microsoft.com/office/powerpoint/2010/main" val="1450934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usual suspects:-</a:t>
            </a:r>
          </a:p>
          <a:p>
            <a:endParaRPr lang="en-GB" dirty="0"/>
          </a:p>
          <a:p>
            <a:r>
              <a:rPr lang="en-GB" dirty="0" smtClean="0"/>
              <a:t>Funding – education has fared better than most other </a:t>
            </a:r>
            <a:r>
              <a:rPr lang="en-GB" dirty="0" err="1" smtClean="0"/>
              <a:t>govt</a:t>
            </a:r>
            <a:r>
              <a:rPr lang="en-GB" dirty="0" smtClean="0"/>
              <a:t> </a:t>
            </a:r>
            <a:r>
              <a:rPr lang="en-GB" dirty="0" err="1" smtClean="0"/>
              <a:t>depts</a:t>
            </a:r>
            <a:r>
              <a:rPr lang="en-GB" dirty="0" smtClean="0"/>
              <a:t> over the last 2/3 years but austerity measures have impacted on the budgets-this will continue to be a priority focus for many in the BM profession</a:t>
            </a:r>
          </a:p>
          <a:p>
            <a:endParaRPr lang="en-GB" dirty="0"/>
          </a:p>
          <a:p>
            <a:r>
              <a:rPr lang="en-GB" dirty="0" smtClean="0"/>
              <a:t>Ongoing change to curriculum and assessment – debate continues apace – keep an eye on the ASCL website for the most up to date news….</a:t>
            </a:r>
          </a:p>
          <a:p>
            <a:endParaRPr lang="en-GB" dirty="0"/>
          </a:p>
          <a:p>
            <a:r>
              <a:rPr lang="en-GB" dirty="0" smtClean="0"/>
              <a:t>OfSTED – some good news starting to filter out at beg of this term with positivity around outcomes of inspections nationally</a:t>
            </a:r>
          </a:p>
          <a:p>
            <a:endParaRPr lang="en-GB" dirty="0"/>
          </a:p>
          <a:p>
            <a:r>
              <a:rPr lang="en-GB" dirty="0" smtClean="0"/>
              <a:t>Pay / pensions – facing an autumn of unrest with teaching unions determined to force the issue with planned disruption/industrial action. Extra work for many of us in determining how the new pay policies will be implemented and work in practice…</a:t>
            </a:r>
          </a:p>
          <a:p>
            <a:endParaRPr lang="en-GB" dirty="0"/>
          </a:p>
          <a:p>
            <a:r>
              <a:rPr lang="en-GB" dirty="0" smtClean="0"/>
              <a:t>Changing structures – system diversity presents major challenges for organisations like ASCL in ensuring we continue to represent the collective views of members </a:t>
            </a:r>
          </a:p>
          <a:p>
            <a:endParaRPr lang="en-GB" dirty="0"/>
          </a:p>
          <a:p>
            <a:endParaRPr lang="en-GB" dirty="0"/>
          </a:p>
        </p:txBody>
      </p:sp>
      <p:sp>
        <p:nvSpPr>
          <p:cNvPr id="4" name="Slide Number Placeholder 3"/>
          <p:cNvSpPr>
            <a:spLocks noGrp="1"/>
          </p:cNvSpPr>
          <p:nvPr>
            <p:ph type="sldNum" sz="quarter" idx="10"/>
          </p:nvPr>
        </p:nvSpPr>
        <p:spPr/>
        <p:txBody>
          <a:bodyPr/>
          <a:lstStyle/>
          <a:p>
            <a:fld id="{BA761F7E-24B3-4E0A-8FF8-C9B41A0342DF}" type="slidenum">
              <a:rPr lang="en-GB" smtClean="0"/>
              <a:pPr/>
              <a:t>4</a:t>
            </a:fld>
            <a:endParaRPr lang="en-GB" dirty="0"/>
          </a:p>
        </p:txBody>
      </p:sp>
    </p:spTree>
    <p:extLst>
      <p:ext uri="{BB962C8B-B14F-4D97-AF65-F5344CB8AC3E}">
        <p14:creationId xmlns:p14="http://schemas.microsoft.com/office/powerpoint/2010/main" val="2408508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761F7E-24B3-4E0A-8FF8-C9B41A0342DF}" type="slidenum">
              <a:rPr lang="en-GB" smtClean="0"/>
              <a:pPr/>
              <a:t>6</a:t>
            </a:fld>
            <a:endParaRPr lang="en-GB" dirty="0"/>
          </a:p>
        </p:txBody>
      </p:sp>
    </p:spTree>
    <p:extLst>
      <p:ext uri="{BB962C8B-B14F-4D97-AF65-F5344CB8AC3E}">
        <p14:creationId xmlns:p14="http://schemas.microsoft.com/office/powerpoint/2010/main" val="3991112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Our courses unpick the detail of how to achieve this in practice……..</a:t>
            </a:r>
            <a:endParaRPr lang="en-GB" dirty="0"/>
          </a:p>
        </p:txBody>
      </p:sp>
      <p:sp>
        <p:nvSpPr>
          <p:cNvPr id="4" name="Slide Number Placeholder 3"/>
          <p:cNvSpPr>
            <a:spLocks noGrp="1"/>
          </p:cNvSpPr>
          <p:nvPr>
            <p:ph type="sldNum" sz="quarter" idx="10"/>
          </p:nvPr>
        </p:nvSpPr>
        <p:spPr/>
        <p:txBody>
          <a:bodyPr/>
          <a:lstStyle/>
          <a:p>
            <a:fld id="{EF6CFD07-70CA-4B91-A0AC-6FBDB91A2D4B}" type="slidenum">
              <a:rPr lang="en-GB" smtClean="0"/>
              <a:t>7</a:t>
            </a:fld>
            <a:endParaRPr lang="en-GB"/>
          </a:p>
        </p:txBody>
      </p:sp>
    </p:spTree>
    <p:extLst>
      <p:ext uri="{BB962C8B-B14F-4D97-AF65-F5344CB8AC3E}">
        <p14:creationId xmlns:p14="http://schemas.microsoft.com/office/powerpoint/2010/main" val="2385227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761F7E-24B3-4E0A-8FF8-C9B41A0342DF}" type="slidenum">
              <a:rPr lang="en-GB" smtClean="0"/>
              <a:pPr/>
              <a:t>8</a:t>
            </a:fld>
            <a:endParaRPr lang="en-GB" dirty="0"/>
          </a:p>
        </p:txBody>
      </p:sp>
    </p:spTree>
    <p:extLst>
      <p:ext uri="{BB962C8B-B14F-4D97-AF65-F5344CB8AC3E}">
        <p14:creationId xmlns:p14="http://schemas.microsoft.com/office/powerpoint/2010/main" val="2158567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761F7E-24B3-4E0A-8FF8-C9B41A0342DF}" type="slidenum">
              <a:rPr lang="en-GB" smtClean="0"/>
              <a:pPr/>
              <a:t>9</a:t>
            </a:fld>
            <a:endParaRPr lang="en-GB" dirty="0"/>
          </a:p>
        </p:txBody>
      </p:sp>
    </p:spTree>
    <p:extLst>
      <p:ext uri="{BB962C8B-B14F-4D97-AF65-F5344CB8AC3E}">
        <p14:creationId xmlns:p14="http://schemas.microsoft.com/office/powerpoint/2010/main" val="3736655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Analogy of the budget</a:t>
            </a:r>
          </a:p>
          <a:p>
            <a:r>
              <a:rPr lang="en-GB" dirty="0" smtClean="0"/>
              <a:t>Demands on budget can’t exceed capacity</a:t>
            </a:r>
          </a:p>
          <a:p>
            <a:endParaRPr lang="en-GB" dirty="0" smtClean="0"/>
          </a:p>
          <a:p>
            <a:r>
              <a:rPr lang="en-GB" dirty="0" smtClean="0"/>
              <a:t>Analogy of teacher time or your time…. Good to demonstrate the point in</a:t>
            </a:r>
            <a:r>
              <a:rPr lang="en-GB" baseline="0" dirty="0" smtClean="0"/>
              <a:t> a number of situations/guises.</a:t>
            </a:r>
            <a:endParaRPr lang="en-GB" dirty="0"/>
          </a:p>
        </p:txBody>
      </p:sp>
      <p:sp>
        <p:nvSpPr>
          <p:cNvPr id="4" name="Slide Number Placeholder 3"/>
          <p:cNvSpPr>
            <a:spLocks noGrp="1"/>
          </p:cNvSpPr>
          <p:nvPr>
            <p:ph type="sldNum" sz="quarter" idx="10"/>
          </p:nvPr>
        </p:nvSpPr>
        <p:spPr/>
        <p:txBody>
          <a:bodyPr/>
          <a:lstStyle/>
          <a:p>
            <a:fld id="{BA761F7E-24B3-4E0A-8FF8-C9B41A0342DF}" type="slidenum">
              <a:rPr lang="en-GB" smtClean="0"/>
              <a:pPr/>
              <a:t>10</a:t>
            </a:fld>
            <a:endParaRPr lang="en-GB" dirty="0"/>
          </a:p>
        </p:txBody>
      </p:sp>
    </p:spTree>
    <p:extLst>
      <p:ext uri="{BB962C8B-B14F-4D97-AF65-F5344CB8AC3E}">
        <p14:creationId xmlns:p14="http://schemas.microsoft.com/office/powerpoint/2010/main" val="34526112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andygreen/Desktop/Powerpoint%20Templates%20Jon/ASCL_powerpoint%20template-jon-3_conference.pn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ascl.org.uk/offers" TargetMode="External"/><Relationship Id="rId2" Type="http://schemas.openxmlformats.org/officeDocument/2006/relationships/hyperlink" Target="mailto:consultancy@ascl.org.uk" TargetMode="External"/><Relationship Id="rId1" Type="http://schemas.openxmlformats.org/officeDocument/2006/relationships/slideMaster" Target="../slideMasters/slideMaster1.xml"/><Relationship Id="rId4" Type="http://schemas.openxmlformats.org/officeDocument/2006/relationships/hyperlink" Target="mailto:jointheleaders@ascl.org.uk"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1559280"/>
            <a:ext cx="9144000" cy="5298720"/>
          </a:xfrm>
          <a:prstGeom prst="rect">
            <a:avLst/>
          </a:prstGeom>
          <a:solidFill>
            <a:srgbClr val="26A9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12095" y="1797995"/>
            <a:ext cx="9143999" cy="5060005"/>
          </a:xfrm>
          <a:prstGeom prst="rect">
            <a:avLst/>
          </a:prstGeom>
          <a:noFill/>
          <a:ln>
            <a:noFill/>
          </a:ln>
        </p:spPr>
      </p:pic>
      <p:sp>
        <p:nvSpPr>
          <p:cNvPr id="6" name="Title 1"/>
          <p:cNvSpPr>
            <a:spLocks noGrp="1"/>
          </p:cNvSpPr>
          <p:nvPr>
            <p:ph type="ctrTitle" hasCustomPrompt="1"/>
          </p:nvPr>
        </p:nvSpPr>
        <p:spPr>
          <a:xfrm>
            <a:off x="540000" y="2237926"/>
            <a:ext cx="4935171" cy="1752100"/>
          </a:xfrm>
        </p:spPr>
        <p:txBody>
          <a:bodyPr lIns="0" tIns="0" rIns="0" bIns="0" anchor="t" anchorCtr="0">
            <a:noAutofit/>
          </a:bodyPr>
          <a:lstStyle>
            <a:lvl1pPr algn="l">
              <a:lnSpc>
                <a:spcPts val="4500"/>
              </a:lnSpc>
              <a:defRPr sz="4500" b="1" i="0" spc="-300" baseline="0">
                <a:solidFill>
                  <a:schemeClr val="bg1"/>
                </a:solidFill>
                <a:latin typeface="Arial"/>
                <a:cs typeface="Arial"/>
              </a:defRPr>
            </a:lvl1pPr>
          </a:lstStyle>
          <a:p>
            <a:r>
              <a:rPr lang="en-GB" dirty="0" smtClean="0"/>
              <a:t>Meeting the Challenge – professional development</a:t>
            </a:r>
            <a:br>
              <a:rPr lang="en-GB" dirty="0" smtClean="0"/>
            </a:br>
            <a:r>
              <a:rPr lang="en-GB" dirty="0" smtClean="0"/>
              <a:t>Conference title</a:t>
            </a:r>
            <a:endParaRPr lang="en-US" dirty="0"/>
          </a:p>
        </p:txBody>
      </p:sp>
      <p:sp>
        <p:nvSpPr>
          <p:cNvPr id="7" name="Subtitle 2"/>
          <p:cNvSpPr>
            <a:spLocks noGrp="1"/>
          </p:cNvSpPr>
          <p:nvPr>
            <p:ph type="subTitle" idx="1" hasCustomPrompt="1"/>
          </p:nvPr>
        </p:nvSpPr>
        <p:spPr>
          <a:xfrm>
            <a:off x="540000" y="3514503"/>
            <a:ext cx="4935171" cy="475523"/>
          </a:xfrm>
        </p:spPr>
        <p:txBody>
          <a:bodyPr lIns="0" tIns="0" bIns="0">
            <a:noAutofit/>
          </a:bodyPr>
          <a:lstStyle>
            <a:lvl1pPr marL="0" indent="0" algn="l">
              <a:lnSpc>
                <a:spcPts val="2500"/>
              </a:lnSpc>
              <a:buNone/>
              <a:defRPr sz="25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Conference date</a:t>
            </a:r>
            <a:endParaRPr lang="en-US" dirty="0"/>
          </a:p>
        </p:txBody>
      </p:sp>
    </p:spTree>
    <p:extLst>
      <p:ext uri="{BB962C8B-B14F-4D97-AF65-F5344CB8AC3E}">
        <p14:creationId xmlns:p14="http://schemas.microsoft.com/office/powerpoint/2010/main" val="1675214940"/>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836200965"/>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540000" y="1114199"/>
            <a:ext cx="8146800" cy="1272385"/>
          </a:xfrm>
        </p:spPr>
        <p:txBody>
          <a:bodyPr lIns="0" rIns="0"/>
          <a:lstStyle>
            <a:lvl1pPr>
              <a:defRPr spc="-250"/>
            </a:lvl1pPr>
          </a:lstStyle>
          <a:p>
            <a:r>
              <a:rPr lang="en-GB" dirty="0" smtClean="0"/>
              <a:t>Click to edit Master title style</a:t>
            </a:r>
            <a:endParaRPr lang="en-US" dirty="0"/>
          </a:p>
        </p:txBody>
      </p:sp>
      <p:sp>
        <p:nvSpPr>
          <p:cNvPr id="6" name="Content Placeholder 2"/>
          <p:cNvSpPr>
            <a:spLocks noGrp="1"/>
          </p:cNvSpPr>
          <p:nvPr>
            <p:ph idx="1"/>
          </p:nvPr>
        </p:nvSpPr>
        <p:spPr>
          <a:xfrm>
            <a:off x="540000" y="2523744"/>
            <a:ext cx="8146800" cy="3671203"/>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57621518"/>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26A9E0"/>
        </a:solidFill>
        <a:effectLst/>
      </p:bgPr>
    </p:bg>
    <p:spTree>
      <p:nvGrpSpPr>
        <p:cNvPr id="1" name=""/>
        <p:cNvGrpSpPr/>
        <p:nvPr/>
      </p:nvGrpSpPr>
      <p:grpSpPr>
        <a:xfrm>
          <a:off x="0" y="0"/>
          <a:ext cx="0" cy="0"/>
          <a:chOff x="0" y="0"/>
          <a:chExt cx="0" cy="0"/>
        </a:xfrm>
      </p:grpSpPr>
      <p:sp>
        <p:nvSpPr>
          <p:cNvPr id="5" name="Title 3"/>
          <p:cNvSpPr>
            <a:spLocks noGrp="1"/>
          </p:cNvSpPr>
          <p:nvPr>
            <p:ph type="title"/>
          </p:nvPr>
        </p:nvSpPr>
        <p:spPr>
          <a:xfrm>
            <a:off x="540000" y="1425039"/>
            <a:ext cx="8229600" cy="4524498"/>
          </a:xfrm>
        </p:spPr>
        <p:txBody>
          <a:bodyPr/>
          <a:lstStyle>
            <a:lvl1pPr>
              <a:defRPr>
                <a:solidFill>
                  <a:schemeClr val="bg1"/>
                </a:solidFill>
              </a:defRPr>
            </a:lvl1pPr>
          </a:lstStyle>
          <a:p>
            <a:pPr>
              <a:lnSpc>
                <a:spcPct val="150000"/>
              </a:lnSpc>
            </a:pPr>
            <a:r>
              <a:rPr lang="en-GB" sz="1800" spc="0" dirty="0" smtClean="0"/>
              <a:t>For further support: contact ASCL Professional Development for the latest information, including bespoke consultancy or training in your school or college - email </a:t>
            </a:r>
            <a:r>
              <a:rPr lang="en-GB" sz="1800" spc="0" dirty="0" smtClean="0">
                <a:hlinkClick r:id="rId2"/>
              </a:rPr>
              <a:t>consultancy@ascl.org.uk</a:t>
            </a:r>
            <a:r>
              <a:rPr lang="en-GB" sz="1800" spc="0" dirty="0" smtClean="0"/>
              <a:t> </a:t>
            </a:r>
            <a:br>
              <a:rPr lang="en-GB" sz="1800" spc="0" dirty="0" smtClean="0"/>
            </a:br>
            <a:r>
              <a:rPr lang="en-US" sz="1800" spc="0" dirty="0" smtClean="0"/>
              <a:t/>
            </a:r>
            <a:br>
              <a:rPr lang="en-US" sz="1800" spc="0" dirty="0" smtClean="0"/>
            </a:br>
            <a:r>
              <a:rPr lang="en-GB" sz="1800" spc="0" dirty="0" smtClean="0"/>
              <a:t>Interested in joining ASCL? All members of the senior leadership team, including business managers and senior support staff are eligible to join ASCL. Visit </a:t>
            </a:r>
            <a:r>
              <a:rPr lang="en-GB" sz="1800" u="sng" spc="0" dirty="0" smtClean="0">
                <a:hlinkClick r:id="rId3"/>
              </a:rPr>
              <a:t>www.ascl.org.uk/offers</a:t>
            </a:r>
            <a:r>
              <a:rPr lang="en-GB" sz="1800" spc="0" dirty="0" smtClean="0"/>
              <a:t> or email </a:t>
            </a:r>
            <a:r>
              <a:rPr lang="en-GB" sz="1800" u="sng" spc="0" dirty="0" smtClean="0">
                <a:hlinkClick r:id="rId4"/>
              </a:rPr>
              <a:t>jointheleaders@ascl.org.uk</a:t>
            </a:r>
            <a:r>
              <a:rPr lang="en-GB" sz="1800" spc="0" dirty="0" smtClean="0"/>
              <a:t> to find out more about the latest introductory membership offer and further details on joining</a:t>
            </a:r>
            <a:r>
              <a:rPr lang="en-US" sz="1800" spc="0" dirty="0" smtClean="0"/>
              <a:t>.</a:t>
            </a:r>
            <a:endParaRPr lang="en-US" sz="1800" spc="0" dirty="0"/>
          </a:p>
        </p:txBody>
      </p:sp>
    </p:spTree>
    <p:extLst>
      <p:ext uri="{BB962C8B-B14F-4D97-AF65-F5344CB8AC3E}">
        <p14:creationId xmlns:p14="http://schemas.microsoft.com/office/powerpoint/2010/main" val="2498062621"/>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Presenter and 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2404565307"/>
      </p:ext>
    </p:extLst>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file://localhost/Users/andygreen/Desktop/ASCL%20New%20Powerpoint_templates/ASCL_Logo.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flipV="1">
            <a:off x="540000" y="6372000"/>
            <a:ext cx="8064000" cy="36000"/>
          </a:xfrm>
          <a:prstGeom prst="rect">
            <a:avLst/>
          </a:prstGeom>
          <a:solidFill>
            <a:srgbClr val="0A265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6312259" y="6430962"/>
            <a:ext cx="2291741" cy="323165"/>
          </a:xfrm>
          <a:prstGeom prst="rect">
            <a:avLst/>
          </a:prstGeom>
        </p:spPr>
        <p:txBody>
          <a:bodyPr wrap="none" lIns="0" rIns="0" bIns="0">
            <a:noAutofit/>
          </a:bodyPr>
          <a:lstStyle/>
          <a:p>
            <a:pPr algn="r"/>
            <a:r>
              <a:rPr lang="en-US" sz="1700" b="1" i="0" spc="-70" dirty="0" smtClean="0">
                <a:solidFill>
                  <a:srgbClr val="042B6A"/>
                </a:solidFill>
                <a:latin typeface="Arial"/>
                <a:cs typeface="Arial"/>
              </a:rPr>
              <a:t>Schools North East Conference</a:t>
            </a:r>
            <a:r>
              <a:rPr lang="en-US" sz="1700" b="1" i="0" spc="-70" baseline="0" dirty="0" smtClean="0">
                <a:solidFill>
                  <a:srgbClr val="042B6A"/>
                </a:solidFill>
                <a:latin typeface="Arial"/>
                <a:cs typeface="Arial"/>
              </a:rPr>
              <a:t> June 2014</a:t>
            </a:r>
          </a:p>
          <a:p>
            <a:pPr algn="r"/>
            <a:endParaRPr lang="en-US" sz="1700" b="1" i="0" spc="-70" dirty="0" smtClean="0">
              <a:solidFill>
                <a:srgbClr val="042B6A"/>
              </a:solidFill>
              <a:latin typeface="Arial"/>
              <a:cs typeface="Arial"/>
            </a:endParaRPr>
          </a:p>
          <a:p>
            <a:pPr algn="r"/>
            <a:endParaRPr lang="en-US" sz="1700" b="1" i="0" spc="-70" dirty="0" smtClean="0">
              <a:solidFill>
                <a:srgbClr val="042B6A"/>
              </a:solidFill>
              <a:latin typeface="Arial"/>
              <a:cs typeface="Arial"/>
            </a:endParaRPr>
          </a:p>
          <a:p>
            <a:pPr algn="r"/>
            <a:endParaRPr lang="en-US" sz="1700" b="1" i="0" spc="-70" dirty="0" smtClean="0">
              <a:solidFill>
                <a:srgbClr val="042B6A"/>
              </a:solidFill>
              <a:latin typeface="Arial"/>
              <a:cs typeface="Arial"/>
            </a:endParaRPr>
          </a:p>
          <a:p>
            <a:pPr algn="r"/>
            <a:endParaRPr lang="en-US" sz="1700" b="1" i="0" spc="-70" dirty="0">
              <a:solidFill>
                <a:srgbClr val="042B6A"/>
              </a:solidFill>
              <a:latin typeface="Arial"/>
              <a:cs typeface="Arial"/>
            </a:endParaRPr>
          </a:p>
        </p:txBody>
      </p:sp>
      <p:sp>
        <p:nvSpPr>
          <p:cNvPr id="10" name="Rectangle 9"/>
          <p:cNvSpPr/>
          <p:nvPr userDrawn="1"/>
        </p:nvSpPr>
        <p:spPr>
          <a:xfrm>
            <a:off x="540000" y="6430962"/>
            <a:ext cx="2291741" cy="323165"/>
          </a:xfrm>
          <a:prstGeom prst="rect">
            <a:avLst/>
          </a:prstGeom>
        </p:spPr>
        <p:txBody>
          <a:bodyPr wrap="none" lIns="0" rIns="0" bIns="0">
            <a:noAutofit/>
          </a:bodyPr>
          <a:lstStyle/>
          <a:p>
            <a:r>
              <a:rPr lang="en-US" sz="1700" b="1" i="0" spc="-70" dirty="0" smtClean="0">
                <a:solidFill>
                  <a:srgbClr val="2D8EC2"/>
                </a:solidFill>
                <a:latin typeface="Arial"/>
                <a:cs typeface="Arial"/>
              </a:rPr>
              <a:t>val.andrew@ascl.org.uk</a:t>
            </a:r>
            <a:endParaRPr lang="en-US" sz="1700" b="1" i="0" spc="-70" dirty="0">
              <a:solidFill>
                <a:srgbClr val="2D8EC2"/>
              </a:solidFill>
              <a:latin typeface="Arial"/>
              <a:cs typeface="Arial"/>
            </a:endParaRPr>
          </a:p>
        </p:txBody>
      </p:sp>
      <p:sp>
        <p:nvSpPr>
          <p:cNvPr id="8" name="Title Placeholder 1"/>
          <p:cNvSpPr>
            <a:spLocks noGrp="1"/>
          </p:cNvSpPr>
          <p:nvPr>
            <p:ph type="title"/>
          </p:nvPr>
        </p:nvSpPr>
        <p:spPr>
          <a:xfrm>
            <a:off x="457200" y="1097280"/>
            <a:ext cx="8229600" cy="1143000"/>
          </a:xfrm>
          <a:prstGeom prst="rect">
            <a:avLst/>
          </a:prstGeom>
        </p:spPr>
        <p:txBody>
          <a:bodyPr vert="horz" lIns="91440" tIns="0" rIns="91440" bIns="0" rtlCol="0" anchor="t" anchorCtr="0">
            <a:noAutofit/>
          </a:bodyPr>
          <a:lstStyle/>
          <a:p>
            <a:r>
              <a:rPr lang="en-GB" dirty="0" smtClean="0"/>
              <a:t>Click to edit Master title style</a:t>
            </a:r>
            <a:endParaRPr lang="en-US" dirty="0"/>
          </a:p>
        </p:txBody>
      </p:sp>
      <p:sp>
        <p:nvSpPr>
          <p:cNvPr id="11" name="Text Placeholder 2"/>
          <p:cNvSpPr>
            <a:spLocks noGrp="1"/>
          </p:cNvSpPr>
          <p:nvPr>
            <p:ph type="body" idx="1"/>
          </p:nvPr>
        </p:nvSpPr>
        <p:spPr>
          <a:xfrm>
            <a:off x="457200" y="2368296"/>
            <a:ext cx="8229600" cy="3757867"/>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12" name="Picture 11"/>
          <p:cNvPicPr>
            <a:picLocks noChangeAspect="1"/>
          </p:cNvPicPr>
          <p:nvPr userDrawn="1"/>
        </p:nvPicPr>
        <p:blipFill>
          <a:blip r:embed="rId7" r:link="rId8">
            <a:extLst>
              <a:ext uri="{28A0092B-C50C-407E-A947-70E740481C1C}">
                <a14:useLocalDpi xmlns:a14="http://schemas.microsoft.com/office/drawing/2010/main" val="0"/>
              </a:ext>
            </a:extLst>
          </a:blip>
          <a:stretch>
            <a:fillRect/>
          </a:stretch>
        </p:blipFill>
        <p:spPr>
          <a:xfrm>
            <a:off x="457200" y="293215"/>
            <a:ext cx="1965959" cy="653474"/>
          </a:xfrm>
          <a:prstGeom prst="rect">
            <a:avLst/>
          </a:prstGeom>
        </p:spPr>
      </p:pic>
    </p:spTree>
    <p:extLst>
      <p:ext uri="{BB962C8B-B14F-4D97-AF65-F5344CB8AC3E}">
        <p14:creationId xmlns:p14="http://schemas.microsoft.com/office/powerpoint/2010/main" val="81958806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4" r:id="rId4"/>
    <p:sldLayoutId id="2147483657" r:id="rId5"/>
  </p:sldLayoutIdLst>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xStyles>
    <p:titleStyle>
      <a:lvl1pPr algn="l" defTabSz="457200" rtl="0" eaLnBrk="1" latinLnBrk="0" hangingPunct="1">
        <a:lnSpc>
          <a:spcPts val="4500"/>
        </a:lnSpc>
        <a:spcBef>
          <a:spcPct val="0"/>
        </a:spcBef>
        <a:buNone/>
        <a:defRPr sz="4500" b="1" i="0" kern="1200" spc="-200">
          <a:solidFill>
            <a:srgbClr val="2D8EC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2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2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2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30567" y="2087801"/>
            <a:ext cx="7130042" cy="1752100"/>
          </a:xfrm>
        </p:spPr>
        <p:txBody>
          <a:bodyPr/>
          <a:lstStyle/>
          <a:p>
            <a:r>
              <a:rPr lang="en-US" sz="5400" dirty="0" smtClean="0"/>
              <a:t>Business Leadership </a:t>
            </a:r>
            <a:r>
              <a:rPr lang="en-US" sz="4800" dirty="0" smtClean="0"/>
              <a:t>– the challenges ahead</a:t>
            </a:r>
            <a:endParaRPr lang="en-US" sz="4800" dirty="0"/>
          </a:p>
        </p:txBody>
      </p:sp>
      <p:sp>
        <p:nvSpPr>
          <p:cNvPr id="6" name="Subtitle 2"/>
          <p:cNvSpPr>
            <a:spLocks noGrp="1"/>
          </p:cNvSpPr>
          <p:nvPr>
            <p:ph type="subTitle" idx="1"/>
          </p:nvPr>
        </p:nvSpPr>
        <p:spPr>
          <a:xfrm>
            <a:off x="540000" y="4228658"/>
            <a:ext cx="3963761" cy="475523"/>
          </a:xfrm>
        </p:spPr>
        <p:txBody>
          <a:bodyPr/>
          <a:lstStyle/>
          <a:p>
            <a:r>
              <a:rPr lang="en-US" dirty="0" smtClean="0"/>
              <a:t>Val Andrew</a:t>
            </a:r>
          </a:p>
          <a:p>
            <a:r>
              <a:rPr lang="en-US" dirty="0" smtClean="0"/>
              <a:t>ASCL Business Management Specialist</a:t>
            </a:r>
          </a:p>
          <a:p>
            <a:endParaRPr lang="en-US" dirty="0"/>
          </a:p>
          <a:p>
            <a:r>
              <a:rPr lang="en-US" dirty="0" smtClean="0"/>
              <a:t>June 2014</a:t>
            </a:r>
          </a:p>
          <a:p>
            <a:endParaRPr lang="en-US" dirty="0"/>
          </a:p>
        </p:txBody>
      </p:sp>
    </p:spTree>
    <p:custDataLst>
      <p:tags r:id="rId1"/>
    </p:custDataLst>
    <p:extLst>
      <p:ext uri="{BB962C8B-B14F-4D97-AF65-F5344CB8AC3E}">
        <p14:creationId xmlns:p14="http://schemas.microsoft.com/office/powerpoint/2010/main" val="2029212977"/>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GB" sz="4800" dirty="0" smtClean="0">
                <a:latin typeface="Arial" panose="020B0604020202020204" pitchFamily="34" charset="0"/>
                <a:cs typeface="Arial" panose="020B0604020202020204" pitchFamily="34" charset="0"/>
              </a:rPr>
              <a:t>Be careful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8988494"/>
              </p:ext>
            </p:extLst>
          </p:nvPr>
        </p:nvGraphicFramePr>
        <p:xfrm>
          <a:off x="273050" y="2206625"/>
          <a:ext cx="5936681" cy="393486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578221" y="2386584"/>
            <a:ext cx="2108579" cy="3139321"/>
          </a:xfrm>
          <a:prstGeom prst="rect">
            <a:avLst/>
          </a:prstGeom>
          <a:noFill/>
        </p:spPr>
        <p:txBody>
          <a:bodyPr wrap="square" rtlCol="0">
            <a:spAutoFit/>
          </a:bodyPr>
          <a:lstStyle/>
          <a:p>
            <a:endParaRPr lang="en-GB"/>
          </a:p>
          <a:p>
            <a:r>
              <a:rPr lang="en-GB" b="1" smtClean="0">
                <a:solidFill>
                  <a:srgbClr val="FF0000"/>
                </a:solidFill>
              </a:rPr>
              <a:t>PRODUCTION </a:t>
            </a:r>
            <a:r>
              <a:rPr lang="en-GB" b="1" dirty="0" smtClean="0">
                <a:solidFill>
                  <a:srgbClr val="FF0000"/>
                </a:solidFill>
              </a:rPr>
              <a:t>DEMAND </a:t>
            </a:r>
            <a:r>
              <a:rPr lang="en-GB" b="1" dirty="0" smtClean="0"/>
              <a:t>….</a:t>
            </a:r>
            <a:r>
              <a:rPr lang="en-GB" b="1" dirty="0" smtClean="0">
                <a:solidFill>
                  <a:srgbClr val="FF0000"/>
                </a:solidFill>
              </a:rPr>
              <a:t> </a:t>
            </a:r>
          </a:p>
          <a:p>
            <a:r>
              <a:rPr lang="en-GB" b="1"/>
              <a:t>m</a:t>
            </a:r>
            <a:r>
              <a:rPr lang="en-GB" b="1" smtClean="0"/>
              <a:t>ust not</a:t>
            </a:r>
            <a:endParaRPr lang="en-GB" b="1" dirty="0"/>
          </a:p>
          <a:p>
            <a:r>
              <a:rPr lang="en-GB" b="1" smtClean="0"/>
              <a:t>exceed</a:t>
            </a:r>
            <a:endParaRPr lang="en-GB" b="1" dirty="0" smtClean="0"/>
          </a:p>
          <a:p>
            <a:endParaRPr lang="en-GB" b="1" dirty="0">
              <a:solidFill>
                <a:srgbClr val="FF0000"/>
              </a:solidFill>
            </a:endParaRPr>
          </a:p>
          <a:p>
            <a:endParaRPr lang="en-GB" b="1" dirty="0" smtClean="0">
              <a:solidFill>
                <a:srgbClr val="FF0000"/>
              </a:solidFill>
            </a:endParaRPr>
          </a:p>
          <a:p>
            <a:r>
              <a:rPr lang="en-GB" b="1" dirty="0" smtClean="0">
                <a:solidFill>
                  <a:srgbClr val="FF0000"/>
                </a:solidFill>
              </a:rPr>
              <a:t> </a:t>
            </a:r>
            <a:r>
              <a:rPr lang="en-GB" b="1" dirty="0" smtClean="0"/>
              <a:t>the</a:t>
            </a:r>
            <a:r>
              <a:rPr lang="en-GB" b="1" dirty="0" smtClean="0">
                <a:solidFill>
                  <a:srgbClr val="FF0000"/>
                </a:solidFill>
              </a:rPr>
              <a:t> </a:t>
            </a:r>
            <a:r>
              <a:rPr lang="en-GB" b="1" dirty="0" smtClean="0">
                <a:solidFill>
                  <a:srgbClr val="002060"/>
                </a:solidFill>
              </a:rPr>
              <a:t>PRODUCTION CAPACITY</a:t>
            </a:r>
            <a:r>
              <a:rPr lang="en-GB" b="1" dirty="0" smtClean="0"/>
              <a:t>……….</a:t>
            </a:r>
          </a:p>
          <a:p>
            <a:r>
              <a:rPr lang="en-GB" b="1" smtClean="0"/>
              <a:t>OR  </a:t>
            </a:r>
            <a:r>
              <a:rPr lang="en-GB" b="1" dirty="0" smtClean="0"/>
              <a:t>“Houston, we have a problem!”</a:t>
            </a:r>
            <a:endParaRPr lang="en-GB" b="1" dirty="0"/>
          </a:p>
        </p:txBody>
      </p:sp>
      <p:cxnSp>
        <p:nvCxnSpPr>
          <p:cNvPr id="6" name="Straight Arrow Connector 5"/>
          <p:cNvCxnSpPr/>
          <p:nvPr/>
        </p:nvCxnSpPr>
        <p:spPr>
          <a:xfrm flipH="1">
            <a:off x="5186149" y="3111690"/>
            <a:ext cx="1487606" cy="19822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 name="Straight Arrow Connector 2"/>
          <p:cNvCxnSpPr/>
          <p:nvPr/>
        </p:nvCxnSpPr>
        <p:spPr>
          <a:xfrm flipH="1">
            <a:off x="4844955" y="4749421"/>
            <a:ext cx="1828800" cy="222486"/>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4176216" y="3684896"/>
            <a:ext cx="2497539" cy="62619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4615013"/>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13899" y="1114199"/>
            <a:ext cx="8652680" cy="810135"/>
          </a:xfrm>
        </p:spPr>
        <p:txBody>
          <a:bodyPr/>
          <a:lstStyle/>
          <a:p>
            <a:r>
              <a:rPr lang="en-GB" dirty="0" smtClean="0">
                <a:latin typeface="Arial" panose="020B0604020202020204" pitchFamily="34" charset="0"/>
                <a:cs typeface="Arial" panose="020B0604020202020204" pitchFamily="34" charset="0"/>
              </a:rPr>
              <a:t>Accountability -  work in progress?</a:t>
            </a:r>
          </a:p>
        </p:txBody>
      </p:sp>
      <p:sp>
        <p:nvSpPr>
          <p:cNvPr id="15363" name="Content Placeholder 2"/>
          <p:cNvSpPr>
            <a:spLocks noGrp="1"/>
          </p:cNvSpPr>
          <p:nvPr>
            <p:ph idx="1"/>
          </p:nvPr>
        </p:nvSpPr>
        <p:spPr>
          <a:xfrm>
            <a:off x="540000" y="1787858"/>
            <a:ext cx="8146800" cy="4407090"/>
          </a:xfrm>
        </p:spPr>
        <p:txBody>
          <a:bodyPr/>
          <a:lstStyle/>
          <a:p>
            <a:r>
              <a:rPr lang="en-GB" dirty="0" smtClean="0">
                <a:solidFill>
                  <a:srgbClr val="002060"/>
                </a:solidFill>
                <a:latin typeface="Arial" panose="020B0604020202020204" pitchFamily="34" charset="0"/>
                <a:cs typeface="Arial" panose="020B0604020202020204" pitchFamily="34" charset="0"/>
              </a:rPr>
              <a:t>There is pressure to improve quality of governance across all school types</a:t>
            </a:r>
          </a:p>
          <a:p>
            <a:r>
              <a:rPr lang="en-GB" dirty="0" smtClean="0">
                <a:solidFill>
                  <a:srgbClr val="002060"/>
                </a:solidFill>
                <a:latin typeface="Arial" panose="020B0604020202020204" pitchFamily="34" charset="0"/>
                <a:cs typeface="Arial" panose="020B0604020202020204" pitchFamily="34" charset="0"/>
              </a:rPr>
              <a:t>The accountability system for academies is evolving</a:t>
            </a:r>
          </a:p>
          <a:p>
            <a:r>
              <a:rPr lang="en-GB" dirty="0" smtClean="0">
                <a:solidFill>
                  <a:srgbClr val="002060"/>
                </a:solidFill>
                <a:latin typeface="Arial" panose="020B0604020202020204" pitchFamily="34" charset="0"/>
                <a:cs typeface="Arial" panose="020B0604020202020204" pitchFamily="34" charset="0"/>
              </a:rPr>
              <a:t>Tensions in the system</a:t>
            </a:r>
          </a:p>
        </p:txBody>
      </p:sp>
      <p:pic>
        <p:nvPicPr>
          <p:cNvPr id="1026" name="Picture 2" descr="C:\Users\vala\Pictures\tug-war-1255804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666" y="3622038"/>
            <a:ext cx="3605284" cy="2435209"/>
          </a:xfrm>
          <a:prstGeom prst="rect">
            <a:avLst/>
          </a:prstGeom>
          <a:noFill/>
          <a:extLst>
            <a:ext uri="{909E8E84-426E-40DD-AFC4-6F175D3DCCD1}">
              <a14:hiddenFill xmlns:a14="http://schemas.microsoft.com/office/drawing/2010/main">
                <a:solidFill>
                  <a:srgbClr val="FFFFFF"/>
                </a:solidFill>
              </a14:hiddenFill>
            </a:ext>
          </a:extLst>
        </p:spPr>
      </p:pic>
      <p:sp>
        <p:nvSpPr>
          <p:cNvPr id="2" name="Oval Callout 1"/>
          <p:cNvSpPr/>
          <p:nvPr/>
        </p:nvSpPr>
        <p:spPr>
          <a:xfrm>
            <a:off x="6252950" y="3316405"/>
            <a:ext cx="2433850" cy="1530466"/>
          </a:xfrm>
          <a:prstGeom prst="wedgeEllipseCallout">
            <a:avLst>
              <a:gd name="adj1" fmla="val -49876"/>
              <a:gd name="adj2" fmla="val 32955"/>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1400" dirty="0">
                <a:solidFill>
                  <a:schemeClr val="tx1"/>
                </a:solidFill>
              </a:rPr>
              <a:t>We want greater </a:t>
            </a:r>
          </a:p>
          <a:p>
            <a:r>
              <a:rPr lang="en-GB" sz="1400" dirty="0">
                <a:solidFill>
                  <a:schemeClr val="tx1"/>
                </a:solidFill>
              </a:rPr>
              <a:t>accountability &amp; more</a:t>
            </a:r>
          </a:p>
          <a:p>
            <a:r>
              <a:rPr lang="en-GB" sz="1400" dirty="0">
                <a:solidFill>
                  <a:schemeClr val="tx1"/>
                </a:solidFill>
              </a:rPr>
              <a:t>prescriptive advice</a:t>
            </a:r>
          </a:p>
        </p:txBody>
      </p:sp>
      <p:sp>
        <p:nvSpPr>
          <p:cNvPr id="3" name="Oval Callout 2"/>
          <p:cNvSpPr/>
          <p:nvPr/>
        </p:nvSpPr>
        <p:spPr>
          <a:xfrm>
            <a:off x="409433" y="3575713"/>
            <a:ext cx="2238233" cy="1501254"/>
          </a:xfrm>
          <a:prstGeom prst="wedgeEllipseCallout">
            <a:avLst>
              <a:gd name="adj1" fmla="val 56606"/>
              <a:gd name="adj2" fmla="val 2500"/>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1400" dirty="0">
                <a:solidFill>
                  <a:schemeClr val="tx1"/>
                </a:solidFill>
              </a:rPr>
              <a:t>We want reduced </a:t>
            </a:r>
          </a:p>
          <a:p>
            <a:r>
              <a:rPr lang="en-GB" sz="1400" dirty="0">
                <a:solidFill>
                  <a:schemeClr val="tx1"/>
                </a:solidFill>
              </a:rPr>
              <a:t>bureaucracy and </a:t>
            </a:r>
          </a:p>
          <a:p>
            <a:r>
              <a:rPr lang="en-GB" sz="1400" dirty="0">
                <a:solidFill>
                  <a:schemeClr val="tx1"/>
                </a:solidFill>
              </a:rPr>
              <a:t>more autonomy</a:t>
            </a:r>
          </a:p>
        </p:txBody>
      </p:sp>
      <p:sp>
        <p:nvSpPr>
          <p:cNvPr id="6" name="TextBox 5"/>
          <p:cNvSpPr txBox="1"/>
          <p:nvPr/>
        </p:nvSpPr>
        <p:spPr>
          <a:xfrm>
            <a:off x="2306472" y="5745707"/>
            <a:ext cx="4189862" cy="369332"/>
          </a:xfrm>
          <a:prstGeom prst="rect">
            <a:avLst/>
          </a:prstGeom>
          <a:solidFill>
            <a:schemeClr val="bg1"/>
          </a:solidFill>
        </p:spPr>
        <p:txBody>
          <a:bodyPr wrap="square" rtlCol="0">
            <a:spAutoFit/>
          </a:bodyPr>
          <a:lstStyle/>
          <a:p>
            <a:pPr algn="ctr"/>
            <a:endParaRPr lang="en-GB" dirty="0"/>
          </a:p>
        </p:txBody>
      </p:sp>
    </p:spTree>
    <p:extLst>
      <p:ext uri="{BB962C8B-B14F-4D97-AF65-F5344CB8AC3E}">
        <p14:creationId xmlns:p14="http://schemas.microsoft.com/office/powerpoint/2010/main" val="37462971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latin typeface="Arial" panose="020B0604020202020204" pitchFamily="34" charset="0"/>
                <a:cs typeface="Arial" panose="020B0604020202020204" pitchFamily="34" charset="0"/>
              </a:rPr>
              <a:t>Pay and </a:t>
            </a:r>
            <a:r>
              <a:rPr lang="en-GB" sz="4800" dirty="0" smtClean="0">
                <a:latin typeface="Arial" panose="020B0604020202020204" pitchFamily="34" charset="0"/>
                <a:cs typeface="Arial" panose="020B0604020202020204" pitchFamily="34" charset="0"/>
              </a:rPr>
              <a:t>conditions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2224585"/>
            <a:ext cx="8146800" cy="3970362"/>
          </a:xfrm>
        </p:spPr>
        <p:txBody>
          <a:bodyPr>
            <a:normAutofit/>
          </a:bodyPr>
          <a:lstStyle/>
          <a:p>
            <a:r>
              <a:rPr lang="en-GB" sz="2800" dirty="0" smtClean="0">
                <a:solidFill>
                  <a:srgbClr val="092653"/>
                </a:solidFill>
                <a:latin typeface="Arial" panose="020B0604020202020204" pitchFamily="34" charset="0"/>
                <a:cs typeface="Arial" panose="020B0604020202020204" pitchFamily="34" charset="0"/>
              </a:rPr>
              <a:t>Changes to STPCD</a:t>
            </a:r>
          </a:p>
          <a:p>
            <a:r>
              <a:rPr lang="en-GB" sz="2800" dirty="0" smtClean="0">
                <a:solidFill>
                  <a:srgbClr val="092653"/>
                </a:solidFill>
                <a:latin typeface="Arial" panose="020B0604020202020204" pitchFamily="34" charset="0"/>
                <a:cs typeface="Arial" panose="020B0604020202020204" pitchFamily="34" charset="0"/>
              </a:rPr>
              <a:t>Unfunded pay settlements</a:t>
            </a:r>
          </a:p>
          <a:p>
            <a:r>
              <a:rPr lang="en-GB" sz="2800" dirty="0" smtClean="0">
                <a:solidFill>
                  <a:srgbClr val="092653"/>
                </a:solidFill>
                <a:latin typeface="Arial" panose="020B0604020202020204" pitchFamily="34" charset="0"/>
                <a:cs typeface="Arial" panose="020B0604020202020204" pitchFamily="34" charset="0"/>
              </a:rPr>
              <a:t>Increasing on costs (pensions)</a:t>
            </a:r>
          </a:p>
          <a:p>
            <a:r>
              <a:rPr lang="en-GB" sz="2800" dirty="0" smtClean="0">
                <a:solidFill>
                  <a:srgbClr val="092653"/>
                </a:solidFill>
                <a:latin typeface="Arial" panose="020B0604020202020204" pitchFamily="34" charset="0"/>
                <a:cs typeface="Arial" panose="020B0604020202020204" pitchFamily="34" charset="0"/>
              </a:rPr>
              <a:t>Another remit for STRB</a:t>
            </a:r>
          </a:p>
          <a:p>
            <a:r>
              <a:rPr lang="en-GB" sz="2800" dirty="0" smtClean="0">
                <a:solidFill>
                  <a:srgbClr val="092653"/>
                </a:solidFill>
                <a:latin typeface="Arial" panose="020B0604020202020204" pitchFamily="34" charset="0"/>
                <a:cs typeface="Arial" panose="020B0604020202020204" pitchFamily="34" charset="0"/>
              </a:rPr>
              <a:t>Single status issues</a:t>
            </a:r>
          </a:p>
          <a:p>
            <a:r>
              <a:rPr lang="en-GB" sz="2800" dirty="0" smtClean="0">
                <a:solidFill>
                  <a:srgbClr val="092653"/>
                </a:solidFill>
                <a:latin typeface="Arial" panose="020B0604020202020204" pitchFamily="34" charset="0"/>
                <a:cs typeface="Arial" panose="020B0604020202020204" pitchFamily="34" charset="0"/>
              </a:rPr>
              <a:t>Future developments</a:t>
            </a:r>
          </a:p>
          <a:p>
            <a:endParaRPr lang="en-GB" sz="3200" dirty="0">
              <a:solidFill>
                <a:srgbClr val="092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748079"/>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200" dirty="0">
                <a:latin typeface="Arial" panose="020B0604020202020204" pitchFamily="34" charset="0"/>
                <a:cs typeface="Arial" panose="020B0604020202020204" pitchFamily="34" charset="0"/>
              </a:rPr>
              <a:t>Changing structures/responsibilities</a:t>
            </a:r>
            <a:br>
              <a:rPr lang="en-GB" sz="4200" dirty="0">
                <a:latin typeface="Arial" panose="020B0604020202020204" pitchFamily="34" charset="0"/>
                <a:cs typeface="Arial" panose="020B0604020202020204" pitchFamily="34" charset="0"/>
              </a:rPr>
            </a:br>
            <a:endParaRPr lang="en-GB" sz="4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2674961"/>
            <a:ext cx="8146800" cy="3519986"/>
          </a:xfrm>
        </p:spPr>
        <p:txBody>
          <a:bodyPr/>
          <a:lstStyle/>
          <a:p>
            <a:r>
              <a:rPr lang="en-GB" sz="2800" dirty="0">
                <a:solidFill>
                  <a:srgbClr val="042B6A"/>
                </a:solidFill>
                <a:latin typeface="Arial" panose="020B0604020202020204" pitchFamily="34" charset="0"/>
                <a:cs typeface="Arial" panose="020B0604020202020204" pitchFamily="34" charset="0"/>
              </a:rPr>
              <a:t>Academisation</a:t>
            </a:r>
          </a:p>
          <a:p>
            <a:r>
              <a:rPr lang="en-GB" sz="2800" dirty="0">
                <a:solidFill>
                  <a:srgbClr val="042B6A"/>
                </a:solidFill>
                <a:latin typeface="Arial" panose="020B0604020202020204" pitchFamily="34" charset="0"/>
                <a:cs typeface="Arial" panose="020B0604020202020204" pitchFamily="34" charset="0"/>
              </a:rPr>
              <a:t>Multi Academy Trusts</a:t>
            </a:r>
          </a:p>
          <a:p>
            <a:r>
              <a:rPr lang="en-GB" sz="2800" dirty="0">
                <a:solidFill>
                  <a:srgbClr val="042B6A"/>
                </a:solidFill>
                <a:latin typeface="Arial" panose="020B0604020202020204" pitchFamily="34" charset="0"/>
                <a:cs typeface="Arial" panose="020B0604020202020204" pitchFamily="34" charset="0"/>
              </a:rPr>
              <a:t>Free schools/UTC’s +++</a:t>
            </a:r>
          </a:p>
          <a:p>
            <a:r>
              <a:rPr lang="en-GB" sz="2800" dirty="0">
                <a:solidFill>
                  <a:srgbClr val="042B6A"/>
                </a:solidFill>
                <a:latin typeface="Arial" panose="020B0604020202020204" pitchFamily="34" charset="0"/>
                <a:cs typeface="Arial" panose="020B0604020202020204" pitchFamily="34" charset="0"/>
              </a:rPr>
              <a:t>Impact on role of </a:t>
            </a:r>
            <a:r>
              <a:rPr lang="en-GB" sz="2800" dirty="0" smtClean="0">
                <a:solidFill>
                  <a:srgbClr val="042B6A"/>
                </a:solidFill>
                <a:latin typeface="Arial" panose="020B0604020202020204" pitchFamily="34" charset="0"/>
                <a:cs typeface="Arial" panose="020B0604020202020204" pitchFamily="34" charset="0"/>
              </a:rPr>
              <a:t>BM/BL professionals?</a:t>
            </a:r>
          </a:p>
          <a:p>
            <a:r>
              <a:rPr lang="en-GB" sz="2800" dirty="0" smtClean="0">
                <a:solidFill>
                  <a:srgbClr val="042B6A"/>
                </a:solidFill>
                <a:latin typeface="Arial" panose="020B0604020202020204" pitchFamily="34" charset="0"/>
                <a:cs typeface="Arial" panose="020B0604020202020204" pitchFamily="34" charset="0"/>
              </a:rPr>
              <a:t>Who is “minding the business”?</a:t>
            </a:r>
            <a:endParaRPr lang="en-GB" sz="2800" dirty="0">
              <a:solidFill>
                <a:srgbClr val="042B6A"/>
              </a:solidFill>
              <a:latin typeface="Arial" panose="020B0604020202020204" pitchFamily="34" charset="0"/>
              <a:cs typeface="Arial" panose="020B0604020202020204" pitchFamily="34" charset="0"/>
            </a:endParaRPr>
          </a:p>
          <a:p>
            <a:pPr marL="0" indent="0">
              <a:buNone/>
            </a:pPr>
            <a:endParaRPr lang="en-GB" sz="2000" dirty="0">
              <a:latin typeface="+mn-lt"/>
            </a:endParaRPr>
          </a:p>
          <a:p>
            <a:endParaRPr lang="en-GB" dirty="0">
              <a:latin typeface="+mn-lt"/>
            </a:endParaRPr>
          </a:p>
        </p:txBody>
      </p:sp>
    </p:spTree>
    <p:extLst>
      <p:ext uri="{BB962C8B-B14F-4D97-AF65-F5344CB8AC3E}">
        <p14:creationId xmlns:p14="http://schemas.microsoft.com/office/powerpoint/2010/main" val="3993631098"/>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114199"/>
            <a:ext cx="8146800" cy="810135"/>
          </a:xfrm>
        </p:spPr>
        <p:txBody>
          <a:bodyPr/>
          <a:lstStyle/>
          <a:p>
            <a:r>
              <a:rPr lang="en-GB" dirty="0"/>
              <a:t>Accessible and relevant CPD</a:t>
            </a:r>
          </a:p>
        </p:txBody>
      </p:sp>
      <p:sp>
        <p:nvSpPr>
          <p:cNvPr id="3" name="Content Placeholder 2"/>
          <p:cNvSpPr>
            <a:spLocks noGrp="1"/>
          </p:cNvSpPr>
          <p:nvPr>
            <p:ph idx="1"/>
          </p:nvPr>
        </p:nvSpPr>
        <p:spPr>
          <a:xfrm>
            <a:off x="540000" y="1924334"/>
            <a:ext cx="8146800" cy="4270613"/>
          </a:xfrm>
        </p:spPr>
        <p:txBody>
          <a:bodyPr/>
          <a:lstStyle/>
          <a:p>
            <a:pPr marL="0" indent="0">
              <a:buNone/>
            </a:pPr>
            <a:r>
              <a:rPr lang="en-GB" sz="3200" b="1" dirty="0">
                <a:solidFill>
                  <a:srgbClr val="002060"/>
                </a:solidFill>
              </a:rPr>
              <a:t>CONTEXT:</a:t>
            </a:r>
          </a:p>
          <a:p>
            <a:pPr marL="0" indent="0">
              <a:buNone/>
            </a:pPr>
            <a:r>
              <a:rPr lang="en-GB" sz="2800" dirty="0" smtClean="0">
                <a:solidFill>
                  <a:srgbClr val="002060"/>
                </a:solidFill>
              </a:rPr>
              <a:t>How professional development for business management practitioners is changing….</a:t>
            </a:r>
          </a:p>
          <a:p>
            <a:pPr marL="0" indent="0">
              <a:buNone/>
            </a:pPr>
            <a:endParaRPr lang="en-GB" sz="2800" dirty="0">
              <a:solidFill>
                <a:srgbClr val="002060"/>
              </a:solidFill>
            </a:endParaRPr>
          </a:p>
          <a:p>
            <a:pPr lvl="2"/>
            <a:r>
              <a:rPr lang="en-GB" sz="2800" dirty="0" smtClean="0">
                <a:solidFill>
                  <a:srgbClr val="002060"/>
                </a:solidFill>
              </a:rPr>
              <a:t>National College</a:t>
            </a:r>
          </a:p>
          <a:p>
            <a:pPr lvl="2"/>
            <a:r>
              <a:rPr lang="en-GB" sz="2800" dirty="0" smtClean="0">
                <a:solidFill>
                  <a:srgbClr val="002060"/>
                </a:solidFill>
              </a:rPr>
              <a:t>CIPFA/CIMA/CIPD</a:t>
            </a:r>
          </a:p>
          <a:p>
            <a:pPr lvl="2"/>
            <a:r>
              <a:rPr lang="en-GB" sz="2800" dirty="0" smtClean="0">
                <a:solidFill>
                  <a:srgbClr val="002060"/>
                </a:solidFill>
              </a:rPr>
              <a:t>Other options</a:t>
            </a:r>
          </a:p>
          <a:p>
            <a:pPr marL="0" indent="0">
              <a:buNone/>
            </a:pPr>
            <a:endParaRPr lang="en-GB" sz="2800" dirty="0">
              <a:solidFill>
                <a:srgbClr val="002060"/>
              </a:solidFill>
            </a:endParaRPr>
          </a:p>
          <a:p>
            <a:pPr marL="0" indent="0">
              <a:buNone/>
            </a:pPr>
            <a:endParaRPr lang="en-GB" sz="2800" dirty="0"/>
          </a:p>
        </p:txBody>
      </p:sp>
    </p:spTree>
    <p:extLst>
      <p:ext uri="{BB962C8B-B14F-4D97-AF65-F5344CB8AC3E}">
        <p14:creationId xmlns:p14="http://schemas.microsoft.com/office/powerpoint/2010/main" val="198496483"/>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073255"/>
            <a:ext cx="8146800" cy="1272385"/>
          </a:xfrm>
        </p:spPr>
        <p:txBody>
          <a:bodyPr/>
          <a:lstStyle/>
          <a:p>
            <a:r>
              <a:rPr lang="en-GB" dirty="0"/>
              <a:t>Accessible and relevant CPD</a:t>
            </a:r>
          </a:p>
        </p:txBody>
      </p:sp>
      <p:sp>
        <p:nvSpPr>
          <p:cNvPr id="3" name="Content Placeholder 2"/>
          <p:cNvSpPr>
            <a:spLocks noGrp="1"/>
          </p:cNvSpPr>
          <p:nvPr>
            <p:ph idx="1"/>
          </p:nvPr>
        </p:nvSpPr>
        <p:spPr>
          <a:xfrm>
            <a:off x="540000" y="1951630"/>
            <a:ext cx="8146800" cy="4243317"/>
          </a:xfrm>
        </p:spPr>
        <p:txBody>
          <a:bodyPr>
            <a:normAutofit/>
          </a:bodyPr>
          <a:lstStyle/>
          <a:p>
            <a:pPr marL="0" indent="0">
              <a:buNone/>
            </a:pPr>
            <a:r>
              <a:rPr lang="en-GB" sz="2800" dirty="0" smtClean="0">
                <a:solidFill>
                  <a:srgbClr val="002060"/>
                </a:solidFill>
              </a:rPr>
              <a:t>What does relevant CPD look like?</a:t>
            </a:r>
          </a:p>
          <a:p>
            <a:pPr marL="0" indent="0">
              <a:buNone/>
            </a:pPr>
            <a:endParaRPr lang="en-GB" sz="2800" dirty="0">
              <a:solidFill>
                <a:srgbClr val="002060"/>
              </a:solidFill>
            </a:endParaRPr>
          </a:p>
          <a:p>
            <a:pPr lvl="2"/>
            <a:r>
              <a:rPr lang="en-GB" sz="2800" dirty="0" smtClean="0">
                <a:solidFill>
                  <a:srgbClr val="0A2653"/>
                </a:solidFill>
              </a:rPr>
              <a:t>Structured courses</a:t>
            </a:r>
          </a:p>
          <a:p>
            <a:pPr lvl="2"/>
            <a:r>
              <a:rPr lang="en-GB" sz="2800" dirty="0" smtClean="0">
                <a:solidFill>
                  <a:srgbClr val="0A2653"/>
                </a:solidFill>
              </a:rPr>
              <a:t>Modular programmes</a:t>
            </a:r>
          </a:p>
          <a:p>
            <a:pPr lvl="2"/>
            <a:r>
              <a:rPr lang="en-GB" sz="2800" dirty="0" smtClean="0">
                <a:solidFill>
                  <a:srgbClr val="0A2653"/>
                </a:solidFill>
              </a:rPr>
              <a:t>Peer to peer support</a:t>
            </a:r>
          </a:p>
          <a:p>
            <a:pPr lvl="2"/>
            <a:r>
              <a:rPr lang="en-GB" sz="2800" dirty="0" smtClean="0">
                <a:solidFill>
                  <a:srgbClr val="0A2653"/>
                </a:solidFill>
              </a:rPr>
              <a:t>Networking</a:t>
            </a:r>
            <a:endParaRPr lang="en-GB" sz="2800" dirty="0">
              <a:solidFill>
                <a:srgbClr val="0A2653"/>
              </a:solidFill>
            </a:endParaRPr>
          </a:p>
        </p:txBody>
      </p:sp>
    </p:spTree>
    <p:extLst>
      <p:ext uri="{BB962C8B-B14F-4D97-AF65-F5344CB8AC3E}">
        <p14:creationId xmlns:p14="http://schemas.microsoft.com/office/powerpoint/2010/main" val="3156049050"/>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114199"/>
            <a:ext cx="8146800" cy="823783"/>
          </a:xfrm>
        </p:spPr>
        <p:txBody>
          <a:bodyPr/>
          <a:lstStyle/>
          <a:p>
            <a:r>
              <a:rPr lang="en-GB" sz="4800" dirty="0" smtClean="0"/>
              <a:t>Succession Planning</a:t>
            </a:r>
            <a:endParaRPr lang="en-GB" sz="4800" dirty="0"/>
          </a:p>
        </p:txBody>
      </p:sp>
      <p:sp>
        <p:nvSpPr>
          <p:cNvPr id="3" name="Content Placeholder 2"/>
          <p:cNvSpPr>
            <a:spLocks noGrp="1"/>
          </p:cNvSpPr>
          <p:nvPr>
            <p:ph idx="1"/>
          </p:nvPr>
        </p:nvSpPr>
        <p:spPr>
          <a:xfrm>
            <a:off x="540000" y="2442949"/>
            <a:ext cx="8146800" cy="3751998"/>
          </a:xfrm>
        </p:spPr>
        <p:txBody>
          <a:bodyPr>
            <a:normAutofit/>
          </a:bodyPr>
          <a:lstStyle/>
          <a:p>
            <a:r>
              <a:rPr lang="en-GB" sz="2800" dirty="0" smtClean="0">
                <a:solidFill>
                  <a:srgbClr val="0A2653"/>
                </a:solidFill>
              </a:rPr>
              <a:t>Create a culture for growth;</a:t>
            </a:r>
          </a:p>
          <a:p>
            <a:r>
              <a:rPr lang="en-GB" sz="2800" dirty="0" smtClean="0">
                <a:solidFill>
                  <a:srgbClr val="0A2653"/>
                </a:solidFill>
              </a:rPr>
              <a:t>Conduct a skills audit;</a:t>
            </a:r>
          </a:p>
          <a:p>
            <a:r>
              <a:rPr lang="en-GB" sz="2800" dirty="0" smtClean="0">
                <a:solidFill>
                  <a:srgbClr val="0A2653"/>
                </a:solidFill>
              </a:rPr>
              <a:t>Define what you need;</a:t>
            </a:r>
          </a:p>
          <a:p>
            <a:r>
              <a:rPr lang="en-GB" sz="2800" dirty="0" smtClean="0">
                <a:solidFill>
                  <a:srgbClr val="0A2653"/>
                </a:solidFill>
              </a:rPr>
              <a:t>Identify existing talent;</a:t>
            </a:r>
          </a:p>
          <a:p>
            <a:r>
              <a:rPr lang="en-GB" sz="2800" dirty="0" smtClean="0">
                <a:solidFill>
                  <a:srgbClr val="0A2653"/>
                </a:solidFill>
              </a:rPr>
              <a:t>Develop your teams.</a:t>
            </a:r>
            <a:endParaRPr lang="en-GB" sz="2800" dirty="0">
              <a:solidFill>
                <a:srgbClr val="0A2653"/>
              </a:solidFill>
            </a:endParaRPr>
          </a:p>
        </p:txBody>
      </p:sp>
    </p:spTree>
    <p:extLst>
      <p:ext uri="{BB962C8B-B14F-4D97-AF65-F5344CB8AC3E}">
        <p14:creationId xmlns:p14="http://schemas.microsoft.com/office/powerpoint/2010/main" val="839123591"/>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361138" cy="436910"/>
          </a:xfrm>
        </p:spPr>
        <p:txBody>
          <a:bodyPr/>
          <a:lstStyle/>
          <a:p>
            <a:r>
              <a:rPr lang="en-GB" dirty="0" smtClean="0"/>
              <a:t>Above all remember…….</a:t>
            </a:r>
            <a:endParaRPr lang="en-GB" dirty="0"/>
          </a:p>
        </p:txBody>
      </p:sp>
      <p:sp>
        <p:nvSpPr>
          <p:cNvPr id="3" name="Content Placeholder 2"/>
          <p:cNvSpPr>
            <a:spLocks noGrp="1"/>
          </p:cNvSpPr>
          <p:nvPr>
            <p:ph idx="1"/>
          </p:nvPr>
        </p:nvSpPr>
        <p:spPr/>
        <p:txBody>
          <a:bodyPr>
            <a:normAutofit/>
          </a:bodyPr>
          <a:lstStyle/>
          <a:p>
            <a:pPr marL="0" indent="0" algn="ctr">
              <a:buNone/>
            </a:pPr>
            <a:r>
              <a:rPr lang="en-GB" sz="3200" dirty="0" smtClean="0">
                <a:solidFill>
                  <a:srgbClr val="0A2653"/>
                </a:solidFill>
              </a:rPr>
              <a:t>“What you do in a school is to provide an education for the lives of pupils</a:t>
            </a:r>
          </a:p>
          <a:p>
            <a:pPr marL="0" indent="0" algn="ctr">
              <a:buNone/>
            </a:pPr>
            <a:endParaRPr lang="en-GB" sz="3200" dirty="0" smtClean="0">
              <a:solidFill>
                <a:srgbClr val="0A2653"/>
              </a:solidFill>
            </a:endParaRPr>
          </a:p>
          <a:p>
            <a:pPr marL="0" indent="0" algn="ctr">
              <a:buNone/>
            </a:pPr>
            <a:r>
              <a:rPr lang="en-GB" sz="3200" dirty="0" smtClean="0">
                <a:solidFill>
                  <a:srgbClr val="0A2653"/>
                </a:solidFill>
              </a:rPr>
              <a:t>and not just for the period of office </a:t>
            </a:r>
          </a:p>
          <a:p>
            <a:pPr marL="0" indent="0" algn="ctr">
              <a:buNone/>
            </a:pPr>
            <a:r>
              <a:rPr lang="en-GB" sz="3200" dirty="0" smtClean="0">
                <a:solidFill>
                  <a:srgbClr val="0A2653"/>
                </a:solidFill>
              </a:rPr>
              <a:t>of a Secretary of State”</a:t>
            </a:r>
          </a:p>
        </p:txBody>
      </p:sp>
    </p:spTree>
    <p:extLst>
      <p:ext uri="{BB962C8B-B14F-4D97-AF65-F5344CB8AC3E}">
        <p14:creationId xmlns:p14="http://schemas.microsoft.com/office/powerpoint/2010/main" val="2038406160"/>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000" y="1973766"/>
            <a:ext cx="8146800" cy="3671203"/>
          </a:xfrm>
        </p:spPr>
        <p:txBody>
          <a:bodyPr/>
          <a:lstStyle/>
          <a:p>
            <a:pPr marL="0" indent="0">
              <a:lnSpc>
                <a:spcPct val="150000"/>
              </a:lnSpc>
              <a:buNone/>
            </a:pPr>
            <a:r>
              <a:rPr lang="en-GB" dirty="0" smtClean="0"/>
              <a:t>Whilst the information provided at this event was correct to the best of the knowledge of the presenters and organisers, neither ASCL nor Professional Development can accept liability if at a later date this should prove not to be the case. Nor can they be held responsible for any errors or any consequences resulting from its use</a:t>
            </a:r>
            <a:endParaRPr lang="en-GB" dirty="0"/>
          </a:p>
        </p:txBody>
      </p:sp>
    </p:spTree>
    <p:custDataLst>
      <p:tags r:id="rId1"/>
    </p:custDataLst>
    <p:extLst>
      <p:ext uri="{BB962C8B-B14F-4D97-AF65-F5344CB8AC3E}">
        <p14:creationId xmlns:p14="http://schemas.microsoft.com/office/powerpoint/2010/main" val="1548409754"/>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3096343"/>
          </a:xfrm>
        </p:spPr>
        <p:txBody>
          <a:bodyPr/>
          <a:lstStyle/>
          <a:p>
            <a:r>
              <a:rPr lang="en-US" sz="6000" dirty="0" smtClean="0"/>
              <a:t/>
            </a:r>
            <a:br>
              <a:rPr lang="en-US" sz="6000" dirty="0" smtClean="0"/>
            </a:br>
            <a:r>
              <a:rPr lang="en-US" sz="6000" dirty="0" smtClean="0">
                <a:latin typeface="Arial" panose="020B0604020202020204" pitchFamily="34" charset="0"/>
                <a:cs typeface="Arial" panose="020B0604020202020204" pitchFamily="34" charset="0"/>
              </a:rPr>
              <a:t>Business Leadership</a:t>
            </a:r>
            <a:br>
              <a:rPr lang="en-US" sz="6000" dirty="0" smtClean="0">
                <a:latin typeface="Arial" panose="020B0604020202020204" pitchFamily="34" charset="0"/>
                <a:cs typeface="Arial" panose="020B0604020202020204" pitchFamily="34" charset="0"/>
              </a:rPr>
            </a:br>
            <a:r>
              <a:rPr lang="en-US" sz="6000" dirty="0" smtClean="0">
                <a:latin typeface="Arial" panose="020B0604020202020204" pitchFamily="34" charset="0"/>
                <a:cs typeface="Arial" panose="020B0604020202020204" pitchFamily="34" charset="0"/>
              </a:rPr>
              <a:t/>
            </a:r>
            <a:br>
              <a:rPr lang="en-US" sz="6000" dirty="0" smtClean="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The challenges ahead</a:t>
            </a:r>
            <a:br>
              <a:rPr lang="en-US" sz="4400" dirty="0" smtClean="0">
                <a:latin typeface="Arial" panose="020B0604020202020204" pitchFamily="34" charset="0"/>
                <a:cs typeface="Arial" panose="020B0604020202020204" pitchFamily="34" charset="0"/>
              </a:rPr>
            </a:br>
            <a:endParaRPr lang="en-GB" sz="4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653136"/>
            <a:ext cx="6400800" cy="985664"/>
          </a:xfrm>
        </p:spPr>
        <p:txBody>
          <a:bodyPr>
            <a:normAutofit lnSpcReduction="10000"/>
          </a:bodyPr>
          <a:lstStyle/>
          <a:p>
            <a:r>
              <a:rPr lang="en-GB" dirty="0" smtClean="0">
                <a:latin typeface="+mn-lt"/>
              </a:rPr>
              <a:t>Val Andrew</a:t>
            </a:r>
          </a:p>
          <a:p>
            <a:r>
              <a:rPr lang="en-GB" dirty="0" smtClean="0">
                <a:latin typeface="+mn-lt"/>
              </a:rPr>
              <a:t>ASCL Business Management Specialist</a:t>
            </a:r>
            <a:endParaRPr lang="en-GB" dirty="0">
              <a:latin typeface="+mn-lt"/>
            </a:endParaRPr>
          </a:p>
        </p:txBody>
      </p:sp>
    </p:spTree>
    <p:extLst>
      <p:ext uri="{BB962C8B-B14F-4D97-AF65-F5344CB8AC3E}">
        <p14:creationId xmlns:p14="http://schemas.microsoft.com/office/powerpoint/2010/main" val="513663328"/>
      </p:ext>
    </p:extLst>
  </p:cSld>
  <p:clrMapOvr>
    <a:masterClrMapping/>
  </p:clrMapOvr>
  <mc:AlternateContent xmlns:mc="http://schemas.openxmlformats.org/markup-compatibility/2006" xmlns:p14="http://schemas.microsoft.com/office/powerpoint/2010/main">
    <mc:Choice Requires="p14">
      <p:transition spd="slow" p14:dur="25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latin typeface="Arial" panose="020B0604020202020204" pitchFamily="34" charset="0"/>
                <a:cs typeface="Arial" panose="020B0604020202020204" pitchFamily="34" charset="0"/>
              </a:rPr>
              <a:t>From…….</a:t>
            </a:r>
            <a:endParaRPr lang="en-GB" sz="4800" dirty="0">
              <a:latin typeface="Arial" panose="020B0604020202020204" pitchFamily="34" charset="0"/>
              <a:cs typeface="Arial" panose="020B0604020202020204" pitchFamily="34" charset="0"/>
            </a:endParaRPr>
          </a:p>
        </p:txBody>
      </p:sp>
      <p:sp>
        <p:nvSpPr>
          <p:cNvPr id="4" name="TextBox 3"/>
          <p:cNvSpPr txBox="1"/>
          <p:nvPr/>
        </p:nvSpPr>
        <p:spPr>
          <a:xfrm>
            <a:off x="539088" y="2015485"/>
            <a:ext cx="8004412" cy="3754874"/>
          </a:xfrm>
          <a:prstGeom prst="rect">
            <a:avLst/>
          </a:prstGeom>
          <a:noFill/>
        </p:spPr>
        <p:txBody>
          <a:bodyPr wrap="square" rtlCol="0">
            <a:spAutoFit/>
          </a:bodyPr>
          <a:lstStyle/>
          <a:p>
            <a:pPr algn="ctr"/>
            <a:r>
              <a:rPr lang="en-GB" sz="4000" b="1" dirty="0" smtClean="0">
                <a:solidFill>
                  <a:srgbClr val="042B6A"/>
                </a:solidFill>
                <a:latin typeface="Arial" panose="020B0604020202020204" pitchFamily="34" charset="0"/>
                <a:cs typeface="Arial" panose="020B0604020202020204" pitchFamily="34" charset="0"/>
              </a:rPr>
              <a:t>Business Management</a:t>
            </a:r>
          </a:p>
          <a:p>
            <a:pPr algn="ctr"/>
            <a:endParaRPr lang="en-GB" sz="3600" dirty="0">
              <a:solidFill>
                <a:srgbClr val="042B6A"/>
              </a:solidFill>
              <a:latin typeface="Arial" panose="020B0604020202020204" pitchFamily="34" charset="0"/>
              <a:cs typeface="Arial" panose="020B0604020202020204" pitchFamily="34" charset="0"/>
            </a:endParaRPr>
          </a:p>
          <a:p>
            <a:pPr algn="ctr"/>
            <a:endParaRPr lang="en-GB" sz="3600" dirty="0">
              <a:solidFill>
                <a:srgbClr val="042B6A"/>
              </a:solidFill>
              <a:latin typeface="Arial" panose="020B0604020202020204" pitchFamily="34" charset="0"/>
              <a:cs typeface="Arial" panose="020B0604020202020204" pitchFamily="34" charset="0"/>
            </a:endParaRPr>
          </a:p>
          <a:p>
            <a:endParaRPr lang="en-GB" sz="3600" dirty="0" smtClean="0">
              <a:solidFill>
                <a:srgbClr val="042B6A"/>
              </a:solidFill>
              <a:latin typeface="Arial" panose="020B0604020202020204" pitchFamily="34" charset="0"/>
              <a:cs typeface="Arial" panose="020B0604020202020204" pitchFamily="34" charset="0"/>
            </a:endParaRPr>
          </a:p>
          <a:p>
            <a:pPr algn="ctr"/>
            <a:r>
              <a:rPr lang="en-GB" sz="5400" b="1" dirty="0">
                <a:solidFill>
                  <a:srgbClr val="042B6A"/>
                </a:solidFill>
                <a:latin typeface="Arial" panose="020B0604020202020204" pitchFamily="34" charset="0"/>
                <a:cs typeface="Arial" panose="020B0604020202020204" pitchFamily="34" charset="0"/>
              </a:rPr>
              <a:t>Business </a:t>
            </a:r>
            <a:r>
              <a:rPr lang="en-GB" sz="5400" b="1" dirty="0" smtClean="0">
                <a:solidFill>
                  <a:srgbClr val="042B6A"/>
                </a:solidFill>
                <a:latin typeface="Arial" panose="020B0604020202020204" pitchFamily="34" charset="0"/>
                <a:cs typeface="Arial" panose="020B0604020202020204" pitchFamily="34" charset="0"/>
              </a:rPr>
              <a:t>Leadership </a:t>
            </a:r>
            <a:endParaRPr lang="en-GB" sz="5400" b="1" dirty="0">
              <a:solidFill>
                <a:srgbClr val="042B6A"/>
              </a:solidFill>
              <a:latin typeface="Arial" panose="020B0604020202020204" pitchFamily="34" charset="0"/>
              <a:cs typeface="Arial" panose="020B0604020202020204" pitchFamily="34" charset="0"/>
            </a:endParaRPr>
          </a:p>
          <a:p>
            <a:endParaRPr lang="en-GB" sz="3600" dirty="0">
              <a:solidFill>
                <a:srgbClr val="042B6A"/>
              </a:solidFill>
              <a:latin typeface="Arial" panose="020B0604020202020204" pitchFamily="34" charset="0"/>
              <a:cs typeface="Arial" panose="020B0604020202020204" pitchFamily="34" charset="0"/>
            </a:endParaRPr>
          </a:p>
        </p:txBody>
      </p:sp>
      <p:sp>
        <p:nvSpPr>
          <p:cNvPr id="6" name="Down Arrow 5"/>
          <p:cNvSpPr/>
          <p:nvPr/>
        </p:nvSpPr>
        <p:spPr>
          <a:xfrm>
            <a:off x="4176215" y="3070747"/>
            <a:ext cx="791570" cy="122829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3583721"/>
      </p:ext>
    </p:extLst>
  </p:cSld>
  <p:clrMapOvr>
    <a:masterClrMapping/>
  </p:clrMapOvr>
  <mc:AlternateContent xmlns:mc="http://schemas.openxmlformats.org/markup-compatibility/2006" xmlns:p14="http://schemas.microsoft.com/office/powerpoint/2010/main">
    <mc:Choice Requires="p14">
      <p:transition spd="slow" p14:dur="25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153360"/>
            <a:ext cx="8146800" cy="1084873"/>
          </a:xfrm>
        </p:spPr>
        <p:txBody>
          <a:bodyPr/>
          <a:lstStyle/>
          <a:p>
            <a:r>
              <a:rPr lang="en-GB" sz="4800" dirty="0" smtClean="0">
                <a:latin typeface="Arial" panose="020B0604020202020204" pitchFamily="34" charset="0"/>
                <a:cs typeface="Arial" panose="020B0604020202020204" pitchFamily="34" charset="0"/>
              </a:rPr>
              <a:t>What are the challenges ?</a:t>
            </a:r>
            <a:endParaRPr lang="en-GB"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1767016"/>
            <a:ext cx="8146800" cy="4427931"/>
          </a:xfrm>
        </p:spPr>
        <p:txBody>
          <a:bodyPr>
            <a:normAutofit/>
          </a:bodyPr>
          <a:lstStyle/>
          <a:p>
            <a:pPr marL="0" indent="0">
              <a:buNone/>
            </a:pPr>
            <a:endParaRPr lang="en-GB" dirty="0" smtClean="0"/>
          </a:p>
          <a:p>
            <a:r>
              <a:rPr lang="en-GB" sz="2400" dirty="0" smtClean="0">
                <a:solidFill>
                  <a:srgbClr val="042B6A"/>
                </a:solidFill>
                <a:latin typeface="Arial" panose="020B0604020202020204" pitchFamily="34" charset="0"/>
                <a:cs typeface="Arial" panose="020B0604020202020204" pitchFamily="34" charset="0"/>
              </a:rPr>
              <a:t>Funding – viability/the link between the money and the timetable</a:t>
            </a:r>
          </a:p>
          <a:p>
            <a:r>
              <a:rPr lang="en-GB" sz="2400" dirty="0">
                <a:solidFill>
                  <a:srgbClr val="042B6A"/>
                </a:solidFill>
                <a:latin typeface="Arial" panose="020B0604020202020204" pitchFamily="34" charset="0"/>
                <a:cs typeface="Arial" panose="020B0604020202020204" pitchFamily="34" charset="0"/>
              </a:rPr>
              <a:t>Increasing focus on </a:t>
            </a:r>
            <a:r>
              <a:rPr lang="en-GB" sz="2400" dirty="0" smtClean="0">
                <a:solidFill>
                  <a:srgbClr val="042B6A"/>
                </a:solidFill>
                <a:latin typeface="Arial" panose="020B0604020202020204" pitchFamily="34" charset="0"/>
                <a:cs typeface="Arial" panose="020B0604020202020204" pitchFamily="34" charset="0"/>
              </a:rPr>
              <a:t>accountability</a:t>
            </a:r>
          </a:p>
          <a:p>
            <a:r>
              <a:rPr lang="en-GB" sz="2400" dirty="0">
                <a:solidFill>
                  <a:srgbClr val="042B6A"/>
                </a:solidFill>
                <a:latin typeface="Arial" panose="020B0604020202020204" pitchFamily="34" charset="0"/>
                <a:cs typeface="Arial" panose="020B0604020202020204" pitchFamily="34" charset="0"/>
              </a:rPr>
              <a:t>Pay and conditions (and pensions)</a:t>
            </a:r>
          </a:p>
          <a:p>
            <a:r>
              <a:rPr lang="en-GB" sz="2400" dirty="0">
                <a:solidFill>
                  <a:srgbClr val="042B6A"/>
                </a:solidFill>
                <a:latin typeface="Arial" panose="020B0604020202020204" pitchFamily="34" charset="0"/>
                <a:cs typeface="Arial" panose="020B0604020202020204" pitchFamily="34" charset="0"/>
              </a:rPr>
              <a:t>Changing structures/responsibilities</a:t>
            </a:r>
          </a:p>
          <a:p>
            <a:r>
              <a:rPr lang="en-GB" sz="2400" dirty="0" smtClean="0">
                <a:solidFill>
                  <a:srgbClr val="042B6A"/>
                </a:solidFill>
                <a:latin typeface="Arial" panose="020B0604020202020204" pitchFamily="34" charset="0"/>
                <a:cs typeface="Arial" panose="020B0604020202020204" pitchFamily="34" charset="0"/>
              </a:rPr>
              <a:t>Managing </a:t>
            </a:r>
            <a:r>
              <a:rPr lang="en-GB" sz="2400" dirty="0">
                <a:solidFill>
                  <a:srgbClr val="042B6A"/>
                </a:solidFill>
                <a:latin typeface="Arial" panose="020B0604020202020204" pitchFamily="34" charset="0"/>
                <a:cs typeface="Arial" panose="020B0604020202020204" pitchFamily="34" charset="0"/>
              </a:rPr>
              <a:t>premises projects with limited capital funds</a:t>
            </a:r>
          </a:p>
          <a:p>
            <a:r>
              <a:rPr lang="en-GB" sz="2400" dirty="0" smtClean="0">
                <a:solidFill>
                  <a:srgbClr val="042B6A"/>
                </a:solidFill>
                <a:latin typeface="Arial" panose="020B0604020202020204" pitchFamily="34" charset="0"/>
                <a:cs typeface="Arial" panose="020B0604020202020204" pitchFamily="34" charset="0"/>
              </a:rPr>
              <a:t>Accessible and relevant CPD</a:t>
            </a:r>
          </a:p>
          <a:p>
            <a:r>
              <a:rPr lang="en-GB" sz="2400" dirty="0">
                <a:solidFill>
                  <a:srgbClr val="042B6A"/>
                </a:solidFill>
                <a:latin typeface="Arial" panose="020B0604020202020204" pitchFamily="34" charset="0"/>
                <a:cs typeface="Arial" panose="020B0604020202020204" pitchFamily="34" charset="0"/>
              </a:rPr>
              <a:t>Work/life balance</a:t>
            </a:r>
          </a:p>
          <a:p>
            <a:pPr marL="0" indent="0">
              <a:buNone/>
            </a:pPr>
            <a:endParaRPr lang="en-GB" sz="2400" dirty="0" smtClean="0">
              <a:solidFill>
                <a:srgbClr val="042B6A"/>
              </a:solidFill>
            </a:endParaRPr>
          </a:p>
          <a:p>
            <a:endParaRPr lang="en-GB" sz="2000" dirty="0" smtClean="0"/>
          </a:p>
          <a:p>
            <a:endParaRPr lang="en-GB" sz="2000"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275101554"/>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latin typeface="Arial" panose="020B0604020202020204" pitchFamily="34" charset="0"/>
                <a:cs typeface="Arial" panose="020B0604020202020204" pitchFamily="34" charset="0"/>
              </a:rPr>
              <a:t>Reality check</a:t>
            </a:r>
            <a:endParaRPr lang="en-GB"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1" y="2256504"/>
            <a:ext cx="8146800" cy="2696406"/>
          </a:xfrm>
        </p:spPr>
        <p:txBody>
          <a:bodyPr>
            <a:noAutofit/>
          </a:bodyPr>
          <a:lstStyle/>
          <a:p>
            <a:r>
              <a:rPr lang="en-GB" sz="3200" dirty="0" smtClean="0">
                <a:solidFill>
                  <a:srgbClr val="092653"/>
                </a:solidFill>
                <a:latin typeface="Arial" panose="020B0604020202020204" pitchFamily="34" charset="0"/>
                <a:cs typeface="Arial" panose="020B0604020202020204" pitchFamily="34" charset="0"/>
              </a:rPr>
              <a:t>Economic recovery </a:t>
            </a:r>
          </a:p>
          <a:p>
            <a:r>
              <a:rPr lang="en-GB" sz="3200" dirty="0" smtClean="0">
                <a:solidFill>
                  <a:srgbClr val="092653"/>
                </a:solidFill>
                <a:latin typeface="Arial" panose="020B0604020202020204" pitchFamily="34" charset="0"/>
                <a:cs typeface="Arial" panose="020B0604020202020204" pitchFamily="34" charset="0"/>
              </a:rPr>
              <a:t>Managing expectations…</a:t>
            </a:r>
          </a:p>
        </p:txBody>
      </p:sp>
    </p:spTree>
    <p:custDataLst>
      <p:tags r:id="rId1"/>
    </p:custDataLst>
    <p:extLst>
      <p:ext uri="{BB962C8B-B14F-4D97-AF65-F5344CB8AC3E}">
        <p14:creationId xmlns:p14="http://schemas.microsoft.com/office/powerpoint/2010/main" val="3989016318"/>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114199"/>
            <a:ext cx="8146800" cy="714601"/>
          </a:xfrm>
        </p:spPr>
        <p:txBody>
          <a:bodyPr/>
          <a:lstStyle/>
          <a:p>
            <a:r>
              <a:rPr lang="en-GB" sz="4800" dirty="0" smtClean="0">
                <a:latin typeface="Arial" panose="020B0604020202020204" pitchFamily="34" charset="0"/>
                <a:cs typeface="Arial" panose="020B0604020202020204" pitchFamily="34" charset="0"/>
              </a:rPr>
              <a:t>Factors in our control:-</a:t>
            </a:r>
            <a:endParaRPr lang="en-GB"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1828800"/>
            <a:ext cx="8146800" cy="4366147"/>
          </a:xfrm>
        </p:spPr>
        <p:txBody>
          <a:bodyPr>
            <a:normAutofit/>
          </a:bodyPr>
          <a:lstStyle/>
          <a:p>
            <a:pPr marL="0" indent="0">
              <a:buNone/>
            </a:pPr>
            <a:r>
              <a:rPr lang="en-GB" sz="3000" b="1" dirty="0" smtClean="0">
                <a:solidFill>
                  <a:srgbClr val="FF0000"/>
                </a:solidFill>
                <a:latin typeface="Arial" panose="020B0604020202020204" pitchFamily="34" charset="0"/>
                <a:cs typeface="Arial" panose="020B0604020202020204" pitchFamily="34" charset="0"/>
              </a:rPr>
              <a:t>You cannot continue to perpetuate the past </a:t>
            </a:r>
          </a:p>
          <a:p>
            <a:pPr marL="0" indent="0">
              <a:buNone/>
            </a:pPr>
            <a:endParaRPr lang="en-GB" sz="2400" b="1" dirty="0" smtClean="0">
              <a:solidFill>
                <a:srgbClr val="FF0000"/>
              </a:solidFill>
              <a:latin typeface="Arial" panose="020B0604020202020204" pitchFamily="34" charset="0"/>
              <a:cs typeface="Arial" panose="020B0604020202020204" pitchFamily="34" charset="0"/>
            </a:endParaRPr>
          </a:p>
          <a:p>
            <a:r>
              <a:rPr lang="en-GB" sz="2800" dirty="0" smtClean="0">
                <a:solidFill>
                  <a:srgbClr val="0A2653"/>
                </a:solidFill>
                <a:latin typeface="Arial" panose="020B0604020202020204" pitchFamily="34" charset="0"/>
                <a:cs typeface="Arial" panose="020B0604020202020204" pitchFamily="34" charset="0"/>
              </a:rPr>
              <a:t>Which means a step change in management thinking is required</a:t>
            </a:r>
          </a:p>
          <a:p>
            <a:r>
              <a:rPr lang="en-GB" sz="2800" dirty="0" smtClean="0">
                <a:solidFill>
                  <a:srgbClr val="0A2653"/>
                </a:solidFill>
                <a:latin typeface="Arial" panose="020B0604020202020204" pitchFamily="34" charset="0"/>
                <a:cs typeface="Arial" panose="020B0604020202020204" pitchFamily="34" charset="0"/>
              </a:rPr>
              <a:t>Sometimes called:-</a:t>
            </a:r>
          </a:p>
          <a:p>
            <a:endParaRPr lang="en-GB" sz="2400" dirty="0">
              <a:latin typeface="Arial" panose="020B0604020202020204" pitchFamily="34" charset="0"/>
              <a:cs typeface="Arial" panose="020B0604020202020204" pitchFamily="34" charset="0"/>
            </a:endParaRPr>
          </a:p>
          <a:p>
            <a:pPr marL="0" indent="0" algn="ctr">
              <a:buNone/>
            </a:pPr>
            <a:r>
              <a:rPr lang="en-GB" sz="5400" b="1" dirty="0" smtClean="0">
                <a:solidFill>
                  <a:srgbClr val="002060"/>
                </a:solidFill>
                <a:latin typeface="Arial" panose="020B0604020202020204" pitchFamily="34" charset="0"/>
                <a:cs typeface="Arial" panose="020B0604020202020204" pitchFamily="34" charset="0"/>
              </a:rPr>
              <a:t>A paradigm shift</a:t>
            </a:r>
            <a:endParaRPr lang="en-GB" sz="5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270378"/>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3" y="1251359"/>
            <a:ext cx="8611737" cy="1272385"/>
          </a:xfrm>
        </p:spPr>
        <p:txBody>
          <a:bodyPr/>
          <a:lstStyle/>
          <a:p>
            <a:r>
              <a:rPr lang="en-GB" sz="4800" dirty="0" smtClean="0">
                <a:latin typeface="Arial" panose="020B0604020202020204" pitchFamily="34" charset="0"/>
                <a:cs typeface="Arial" panose="020B0604020202020204" pitchFamily="34" charset="0"/>
              </a:rPr>
              <a:t>The paradigm shift – </a:t>
            </a:r>
            <a:br>
              <a:rPr lang="en-GB" sz="4800" dirty="0" smtClean="0">
                <a:latin typeface="Arial" panose="020B0604020202020204" pitchFamily="34" charset="0"/>
                <a:cs typeface="Arial" panose="020B0604020202020204" pitchFamily="34" charset="0"/>
              </a:rPr>
            </a:br>
            <a:r>
              <a:rPr lang="en-GB" sz="3200" dirty="0" smtClean="0">
                <a:latin typeface="Arial" panose="020B0604020202020204" pitchFamily="34" charset="0"/>
                <a:cs typeface="Arial" panose="020B0604020202020204" pitchFamily="34" charset="0"/>
              </a:rPr>
              <a:t>is the link between the curriculum and the money…..</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p>
          <a:p>
            <a:pPr marL="0" indent="0">
              <a:buNone/>
            </a:pPr>
            <a:endParaRPr lang="en-GB" dirty="0"/>
          </a:p>
          <a:p>
            <a:r>
              <a:rPr lang="en-GB" sz="2800" dirty="0" smtClean="0"/>
              <a:t>No!</a:t>
            </a:r>
            <a:r>
              <a:rPr lang="en-GB" dirty="0" smtClean="0"/>
              <a:t>	      </a:t>
            </a:r>
            <a:r>
              <a:rPr lang="en-GB" sz="7200" dirty="0" smtClean="0">
                <a:latin typeface="Wingdings" pitchFamily="2" charset="2"/>
                <a:sym typeface="Wingdings"/>
              </a:rPr>
              <a:t></a:t>
            </a:r>
            <a:endParaRPr lang="en-GB" sz="2800" dirty="0">
              <a:latin typeface="Wingdings" pitchFamily="2" charset="2"/>
              <a:sym typeface="Wingdings"/>
            </a:endParaRPr>
          </a:p>
          <a:p>
            <a:r>
              <a:rPr lang="en-GB" sz="2800" dirty="0" smtClean="0">
                <a:sym typeface="Wingdings"/>
              </a:rPr>
              <a:t>Yes	</a:t>
            </a:r>
            <a:r>
              <a:rPr lang="en-GB" sz="7200" dirty="0" smtClean="0">
                <a:sym typeface="Wingdings"/>
              </a:rPr>
              <a:t></a:t>
            </a:r>
            <a:endParaRPr lang="en-GB" sz="7200" dirty="0">
              <a:sym typeface="Wingdings"/>
            </a:endParaRPr>
          </a:p>
        </p:txBody>
      </p:sp>
      <p:graphicFrame>
        <p:nvGraphicFramePr>
          <p:cNvPr id="5" name="Diagram 4"/>
          <p:cNvGraphicFramePr/>
          <p:nvPr>
            <p:extLst>
              <p:ext uri="{D42A27DB-BD31-4B8C-83A1-F6EECF244321}">
                <p14:modId xmlns:p14="http://schemas.microsoft.com/office/powerpoint/2010/main" val="230964232"/>
              </p:ext>
            </p:extLst>
          </p:nvPr>
        </p:nvGraphicFramePr>
        <p:xfrm>
          <a:off x="3491880" y="4722803"/>
          <a:ext cx="4992216" cy="1395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1558977801"/>
              </p:ext>
            </p:extLst>
          </p:nvPr>
        </p:nvGraphicFramePr>
        <p:xfrm>
          <a:off x="3491880" y="3333466"/>
          <a:ext cx="5136232" cy="12938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591589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So what can you do?</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1772816"/>
            <a:ext cx="8146800" cy="4422132"/>
          </a:xfrm>
        </p:spPr>
        <p:txBody>
          <a:bodyPr>
            <a:normAutofit fontScale="92500" lnSpcReduction="10000"/>
          </a:bodyPr>
          <a:lstStyle/>
          <a:p>
            <a:pPr marL="0" indent="0" algn="ctr">
              <a:buNone/>
            </a:pPr>
            <a:r>
              <a:rPr lang="en-GB" sz="3000" b="1" dirty="0" smtClean="0">
                <a:latin typeface="Arial" panose="020B0604020202020204" pitchFamily="34" charset="0"/>
                <a:cs typeface="Arial" panose="020B0604020202020204" pitchFamily="34" charset="0"/>
              </a:rPr>
              <a:t>THESE ARE </a:t>
            </a:r>
            <a:r>
              <a:rPr lang="en-GB" sz="3000" b="1" dirty="0" smtClean="0">
                <a:solidFill>
                  <a:srgbClr val="00B050"/>
                </a:solidFill>
                <a:latin typeface="Arial" panose="020B0604020202020204" pitchFamily="34" charset="0"/>
                <a:cs typeface="Arial" panose="020B0604020202020204" pitchFamily="34" charset="0"/>
              </a:rPr>
              <a:t>QUESTIONS</a:t>
            </a:r>
            <a:r>
              <a:rPr lang="en-GB" sz="3000" b="1" dirty="0" smtClean="0">
                <a:latin typeface="Arial" panose="020B0604020202020204" pitchFamily="34" charset="0"/>
                <a:cs typeface="Arial" panose="020B0604020202020204" pitchFamily="34" charset="0"/>
              </a:rPr>
              <a:t> NOT </a:t>
            </a:r>
            <a:r>
              <a:rPr lang="en-GB" sz="3000" b="1" dirty="0" smtClean="0">
                <a:solidFill>
                  <a:srgbClr val="FF0000"/>
                </a:solidFill>
                <a:latin typeface="Arial" panose="020B0604020202020204" pitchFamily="34" charset="0"/>
                <a:cs typeface="Arial" panose="020B0604020202020204" pitchFamily="34" charset="0"/>
              </a:rPr>
              <a:t>SUGGESTIONS</a:t>
            </a:r>
            <a:r>
              <a:rPr lang="en-GB" sz="3000" b="1" dirty="0" smtClean="0">
                <a:latin typeface="Arial" panose="020B0604020202020204" pitchFamily="34" charset="0"/>
                <a:cs typeface="Arial" panose="020B0604020202020204" pitchFamily="34" charset="0"/>
              </a:rPr>
              <a:t>!</a:t>
            </a:r>
          </a:p>
          <a:p>
            <a:pPr marL="0" indent="0" algn="ctr">
              <a:buNone/>
            </a:pPr>
            <a:endParaRPr lang="en-GB" dirty="0" smtClean="0">
              <a:latin typeface="Arial" panose="020B0604020202020204" pitchFamily="34" charset="0"/>
              <a:cs typeface="Arial" panose="020B0604020202020204" pitchFamily="34" charset="0"/>
            </a:endParaRPr>
          </a:p>
          <a:p>
            <a:r>
              <a:rPr lang="en-GB" sz="2600" dirty="0" smtClean="0">
                <a:solidFill>
                  <a:srgbClr val="0A2653"/>
                </a:solidFill>
                <a:latin typeface="Arial" panose="020B0604020202020204" pitchFamily="34" charset="0"/>
                <a:cs typeface="Arial" panose="020B0604020202020204" pitchFamily="34" charset="0"/>
              </a:rPr>
              <a:t>Staffing structure/curriculum review - teachers teach (more?) and support staff support?</a:t>
            </a:r>
          </a:p>
          <a:p>
            <a:r>
              <a:rPr lang="en-GB" sz="2600" dirty="0" smtClean="0">
                <a:solidFill>
                  <a:srgbClr val="0A2653"/>
                </a:solidFill>
                <a:latin typeface="Arial" panose="020B0604020202020204" pitchFamily="34" charset="0"/>
                <a:cs typeface="Arial" panose="020B0604020202020204" pitchFamily="34" charset="0"/>
              </a:rPr>
              <a:t>Students have more - supported self study?</a:t>
            </a:r>
          </a:p>
          <a:p>
            <a:r>
              <a:rPr lang="en-GB" sz="2600" dirty="0" smtClean="0">
                <a:solidFill>
                  <a:srgbClr val="0A2653"/>
                </a:solidFill>
                <a:latin typeface="Arial" panose="020B0604020202020204" pitchFamily="34" charset="0"/>
                <a:cs typeface="Arial" panose="020B0604020202020204" pitchFamily="34" charset="0"/>
              </a:rPr>
              <a:t>Different delivery options – lecture style post 16?</a:t>
            </a:r>
          </a:p>
          <a:p>
            <a:r>
              <a:rPr lang="en-GB" sz="2600" dirty="0" smtClean="0">
                <a:solidFill>
                  <a:srgbClr val="0A2653"/>
                </a:solidFill>
                <a:latin typeface="Arial" panose="020B0604020202020204" pitchFamily="34" charset="0"/>
                <a:cs typeface="Arial" panose="020B0604020202020204" pitchFamily="34" charset="0"/>
              </a:rPr>
              <a:t>Collaboration - sharing staff with other schools? (watch the system cost and local politics here!)</a:t>
            </a:r>
          </a:p>
          <a:p>
            <a:r>
              <a:rPr lang="en-GB" sz="2600" b="1" dirty="0" smtClean="0">
                <a:solidFill>
                  <a:srgbClr val="FF0000"/>
                </a:solidFill>
                <a:latin typeface="Arial" panose="020B0604020202020204" pitchFamily="34" charset="0"/>
                <a:cs typeface="Arial" panose="020B0604020202020204" pitchFamily="34" charset="0"/>
              </a:rPr>
              <a:t>Fewer chiefs </a:t>
            </a:r>
            <a:r>
              <a:rPr lang="en-GB" sz="2600" dirty="0" smtClean="0">
                <a:solidFill>
                  <a:srgbClr val="0A2653"/>
                </a:solidFill>
                <a:latin typeface="Arial" panose="020B0604020202020204" pitchFamily="34" charset="0"/>
                <a:cs typeface="Arial" panose="020B0604020202020204" pitchFamily="34" charset="0"/>
              </a:rPr>
              <a:t>and</a:t>
            </a:r>
            <a:r>
              <a:rPr lang="en-GB" sz="2600" dirty="0" smtClean="0">
                <a:latin typeface="Arial" panose="020B0604020202020204" pitchFamily="34" charset="0"/>
                <a:cs typeface="Arial" panose="020B0604020202020204" pitchFamily="34" charset="0"/>
              </a:rPr>
              <a:t> </a:t>
            </a:r>
            <a:r>
              <a:rPr lang="en-GB" sz="2600" b="1" dirty="0" smtClean="0">
                <a:solidFill>
                  <a:srgbClr val="00B050"/>
                </a:solidFill>
                <a:latin typeface="Arial" panose="020B0604020202020204" pitchFamily="34" charset="0"/>
                <a:cs typeface="Arial" panose="020B0604020202020204" pitchFamily="34" charset="0"/>
              </a:rPr>
              <a:t>more </a:t>
            </a:r>
            <a:r>
              <a:rPr lang="en-GB" sz="2600" b="1" dirty="0" err="1" smtClean="0">
                <a:solidFill>
                  <a:srgbClr val="00B050"/>
                </a:solidFill>
                <a:latin typeface="Arial" panose="020B0604020202020204" pitchFamily="34" charset="0"/>
                <a:cs typeface="Arial" panose="020B0604020202020204" pitchFamily="34" charset="0"/>
              </a:rPr>
              <a:t>indians</a:t>
            </a:r>
            <a:r>
              <a:rPr lang="en-GB" sz="2600" dirty="0" smtClean="0">
                <a:latin typeface="Arial" panose="020B0604020202020204" pitchFamily="34" charset="0"/>
                <a:cs typeface="Arial" panose="020B0604020202020204" pitchFamily="34" charset="0"/>
              </a:rPr>
              <a:t>?</a:t>
            </a:r>
          </a:p>
          <a:p>
            <a:r>
              <a:rPr lang="en-GB" sz="2600" dirty="0" smtClean="0">
                <a:solidFill>
                  <a:srgbClr val="0A2653"/>
                </a:solidFill>
                <a:latin typeface="Arial" panose="020B0604020202020204" pitchFamily="34" charset="0"/>
                <a:cs typeface="Arial" panose="020B0604020202020204" pitchFamily="34" charset="0"/>
              </a:rPr>
              <a:t>Cheaper staff – STPCD changes?</a:t>
            </a:r>
          </a:p>
          <a:p>
            <a:r>
              <a:rPr lang="en-GB" sz="2600" dirty="0" smtClean="0">
                <a:solidFill>
                  <a:srgbClr val="0A2653"/>
                </a:solidFill>
                <a:latin typeface="Arial" panose="020B0604020202020204" pitchFamily="34" charset="0"/>
                <a:cs typeface="Arial" panose="020B0604020202020204" pitchFamily="34" charset="0"/>
              </a:rPr>
              <a:t>Buying resources at </a:t>
            </a:r>
            <a:r>
              <a:rPr lang="en-GB" sz="2600" dirty="0" err="1" smtClean="0">
                <a:solidFill>
                  <a:srgbClr val="0A2653"/>
                </a:solidFill>
                <a:latin typeface="Arial" panose="020B0604020202020204" pitchFamily="34" charset="0"/>
                <a:cs typeface="Arial" panose="020B0604020202020204" pitchFamily="34" charset="0"/>
              </a:rPr>
              <a:t>Aldi</a:t>
            </a:r>
            <a:r>
              <a:rPr lang="en-GB" sz="2600" dirty="0" smtClean="0">
                <a:solidFill>
                  <a:srgbClr val="0A2653"/>
                </a:solidFill>
                <a:latin typeface="Arial" panose="020B0604020202020204" pitchFamily="34" charset="0"/>
                <a:cs typeface="Arial" panose="020B0604020202020204" pitchFamily="34" charset="0"/>
              </a:rPr>
              <a:t> prices and not Waitrose</a:t>
            </a:r>
          </a:p>
          <a:p>
            <a:endParaRPr lang="en-GB" sz="2600" dirty="0"/>
          </a:p>
          <a:p>
            <a:pPr marL="0" indent="0">
              <a:buNone/>
            </a:pPr>
            <a:endParaRPr lang="en-GB" dirty="0"/>
          </a:p>
        </p:txBody>
      </p:sp>
    </p:spTree>
    <p:extLst>
      <p:ext uri="{BB962C8B-B14F-4D97-AF65-F5344CB8AC3E}">
        <p14:creationId xmlns:p14="http://schemas.microsoft.com/office/powerpoint/2010/main" val="499071240"/>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1114200"/>
            <a:ext cx="8146800" cy="924666"/>
          </a:xfrm>
        </p:spPr>
        <p:txBody>
          <a:bodyPr/>
          <a:lstStyle/>
          <a:p>
            <a:pPr algn="ctr"/>
            <a:r>
              <a:rPr lang="en-GB" sz="4800" dirty="0" smtClean="0">
                <a:latin typeface="Arial" panose="020B0604020202020204" pitchFamily="34" charset="0"/>
                <a:cs typeface="Arial" panose="020B0604020202020204" pitchFamily="34" charset="0"/>
              </a:rPr>
              <a:t>What else can you do?</a:t>
            </a:r>
            <a:endParaRPr lang="en-GB"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000" y="1902942"/>
            <a:ext cx="8146800" cy="4292006"/>
          </a:xfrm>
        </p:spPr>
        <p:txBody>
          <a:bodyPr>
            <a:normAutofit fontScale="92500"/>
          </a:bodyPr>
          <a:lstStyle/>
          <a:p>
            <a:pPr marL="0" indent="0" algn="ctr">
              <a:buNone/>
            </a:pPr>
            <a:r>
              <a:rPr lang="en-GB" sz="3200" b="1" dirty="0" smtClean="0">
                <a:latin typeface="Arial" panose="020B0604020202020204" pitchFamily="34" charset="0"/>
                <a:cs typeface="Arial" panose="020B0604020202020204" pitchFamily="34" charset="0"/>
              </a:rPr>
              <a:t>MORE </a:t>
            </a:r>
            <a:r>
              <a:rPr lang="en-GB" sz="3200" b="1" dirty="0" smtClean="0">
                <a:solidFill>
                  <a:srgbClr val="00B050"/>
                </a:solidFill>
                <a:latin typeface="Arial" panose="020B0604020202020204" pitchFamily="34" charset="0"/>
                <a:cs typeface="Arial" panose="020B0604020202020204" pitchFamily="34" charset="0"/>
              </a:rPr>
              <a:t>QUESTIONS</a:t>
            </a:r>
            <a:r>
              <a:rPr lang="en-GB" sz="3200" b="1" dirty="0" smtClean="0">
                <a:latin typeface="Arial" panose="020B0604020202020204" pitchFamily="34" charset="0"/>
                <a:cs typeface="Arial" panose="020B0604020202020204" pitchFamily="34" charset="0"/>
              </a:rPr>
              <a:t> NOT </a:t>
            </a:r>
            <a:r>
              <a:rPr lang="en-GB" sz="3200" b="1" dirty="0" smtClean="0">
                <a:solidFill>
                  <a:srgbClr val="FF0000"/>
                </a:solidFill>
                <a:latin typeface="Arial" panose="020B0604020202020204" pitchFamily="34" charset="0"/>
                <a:cs typeface="Arial" panose="020B0604020202020204" pitchFamily="34" charset="0"/>
              </a:rPr>
              <a:t>ANSWERS</a:t>
            </a:r>
          </a:p>
          <a:p>
            <a:pPr marL="0" indent="0" algn="ctr">
              <a:buNone/>
            </a:pPr>
            <a:endParaRPr lang="en-GB" b="1" dirty="0" smtClean="0">
              <a:solidFill>
                <a:srgbClr val="FF0000"/>
              </a:solidFill>
            </a:endParaRPr>
          </a:p>
          <a:p>
            <a:r>
              <a:rPr lang="en-GB" sz="2800" dirty="0" smtClean="0">
                <a:solidFill>
                  <a:srgbClr val="0A2653"/>
                </a:solidFill>
                <a:latin typeface="Arial" panose="020B0604020202020204" pitchFamily="34" charset="0"/>
                <a:cs typeface="Arial" panose="020B0604020202020204" pitchFamily="34" charset="0"/>
              </a:rPr>
              <a:t>Only buy “necessary” resources / group purchasing</a:t>
            </a:r>
          </a:p>
          <a:p>
            <a:r>
              <a:rPr lang="en-GB" sz="2800" dirty="0" smtClean="0">
                <a:solidFill>
                  <a:srgbClr val="0A2653"/>
                </a:solidFill>
                <a:latin typeface="Arial" panose="020B0604020202020204" pitchFamily="34" charset="0"/>
                <a:cs typeface="Arial" panose="020B0604020202020204" pitchFamily="34" charset="0"/>
              </a:rPr>
              <a:t>Energy saving </a:t>
            </a:r>
          </a:p>
          <a:p>
            <a:r>
              <a:rPr lang="en-GB" sz="2800" dirty="0" smtClean="0">
                <a:solidFill>
                  <a:srgbClr val="0A2653"/>
                </a:solidFill>
                <a:latin typeface="Arial" panose="020B0604020202020204" pitchFamily="34" charset="0"/>
                <a:cs typeface="Arial" panose="020B0604020202020204" pitchFamily="34" charset="0"/>
              </a:rPr>
              <a:t>Water saving</a:t>
            </a:r>
          </a:p>
          <a:p>
            <a:r>
              <a:rPr lang="en-GB" sz="2800" dirty="0" smtClean="0">
                <a:solidFill>
                  <a:srgbClr val="0A2653"/>
                </a:solidFill>
                <a:latin typeface="Arial" panose="020B0604020202020204" pitchFamily="34" charset="0"/>
                <a:cs typeface="Arial" panose="020B0604020202020204" pitchFamily="34" charset="0"/>
              </a:rPr>
              <a:t>SBM (integral member of SLT) </a:t>
            </a:r>
          </a:p>
          <a:p>
            <a:r>
              <a:rPr lang="en-GB" sz="2800" dirty="0" smtClean="0">
                <a:solidFill>
                  <a:srgbClr val="0A2653"/>
                </a:solidFill>
                <a:latin typeface="Arial" panose="020B0604020202020204" pitchFamily="34" charset="0"/>
                <a:cs typeface="Arial" panose="020B0604020202020204" pitchFamily="34" charset="0"/>
              </a:rPr>
              <a:t>Common language/understanding of financial targets within SLT</a:t>
            </a:r>
          </a:p>
          <a:p>
            <a:r>
              <a:rPr lang="en-GB" sz="2800" dirty="0" smtClean="0">
                <a:solidFill>
                  <a:srgbClr val="0A2653"/>
                </a:solidFill>
                <a:latin typeface="Arial" panose="020B0604020202020204" pitchFamily="34" charset="0"/>
                <a:cs typeface="Arial" panose="020B0604020202020204" pitchFamily="34" charset="0"/>
              </a:rPr>
              <a:t>Benchmarking - show and tell</a:t>
            </a:r>
            <a:endParaRPr lang="en-GB" sz="2800" dirty="0">
              <a:solidFill>
                <a:srgbClr val="0A2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946935"/>
      </p:ext>
    </p:extLst>
  </p:cSld>
  <p:clrMapOvr>
    <a:masterClrMapping/>
  </p:clrMapOvr>
  <mc:AlternateContent xmlns:mc="http://schemas.openxmlformats.org/markup-compatibility/2006" xmlns:p14="http://schemas.microsoft.com/office/powerpoint/2010/main">
    <mc:Choice Requires="p14">
      <p:transition p14:dur="10">
        <p14:switch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GRIDFONTSIZE" val="12"/>
  <p:tag name="STDCHART" val="1"/>
  <p:tag name="RESPTABLESTYLE" val="-1"/>
  <p:tag name="CUSTOMCELLBACKCOLOR1" val="-657956"/>
  <p:tag name="PRRESPONSE4" val="7"/>
  <p:tag name="ADVANCEDSETTINGSVIEW" val="False"/>
  <p:tag name="DELIMITERS" val="3.1"/>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2664"/>
      </a:hlink>
      <a:folHlink>
        <a:srgbClr val="00266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PS gener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PS gener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956</Words>
  <Application>Microsoft Office PowerPoint</Application>
  <PresentationFormat>On-screen Show (4:3)</PresentationFormat>
  <Paragraphs>183</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Business Leadership – the challenges ahead</vt:lpstr>
      <vt:lpstr> Business Leadership  The challenges ahead </vt:lpstr>
      <vt:lpstr>From…….</vt:lpstr>
      <vt:lpstr>What are the challenges ?</vt:lpstr>
      <vt:lpstr>Reality check</vt:lpstr>
      <vt:lpstr>Factors in our control:-</vt:lpstr>
      <vt:lpstr>The paradigm shift –  is the link between the curriculum and the money…..</vt:lpstr>
      <vt:lpstr>So what can you do?</vt:lpstr>
      <vt:lpstr>What else can you do?</vt:lpstr>
      <vt:lpstr>Be careful ……</vt:lpstr>
      <vt:lpstr>Accountability -  work in progress?</vt:lpstr>
      <vt:lpstr>Pay and conditions</vt:lpstr>
      <vt:lpstr>Changing structures/responsibilities </vt:lpstr>
      <vt:lpstr>Accessible and relevant CPD</vt:lpstr>
      <vt:lpstr>Accessible and relevant CPD</vt:lpstr>
      <vt:lpstr>Succession Planning</vt:lpstr>
      <vt:lpstr>Above all remember…….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2013-06-15T12:56:21Z</dcterms:created>
  <dcterms:modified xsi:type="dcterms:W3CDTF">2014-06-30T10:46:31Z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