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93" r:id="rId6"/>
    <p:sldId id="262" r:id="rId7"/>
    <p:sldId id="261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  <p:sldId id="285" r:id="rId30"/>
    <p:sldId id="288" r:id="rId31"/>
    <p:sldId id="286" r:id="rId32"/>
    <p:sldId id="292" r:id="rId33"/>
    <p:sldId id="294" r:id="rId34"/>
    <p:sldId id="291" r:id="rId35"/>
    <p:sldId id="290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71" autoAdjust="0"/>
  </p:normalViewPr>
  <p:slideViewPr>
    <p:cSldViewPr>
      <p:cViewPr varScale="1">
        <p:scale>
          <a:sx n="90" d="100"/>
          <a:sy n="90" d="100"/>
        </p:scale>
        <p:origin x="-22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D5E01C6-89A7-42F7-A71F-DA5E46C1AD17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89A9C11-5D1A-44C5-AEAC-EF5854FD6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90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1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73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24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83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10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58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3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57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81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49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25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70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854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902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977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746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412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244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514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627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7886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51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508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971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2448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356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282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188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33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13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6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4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417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58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9C11-5D1A-44C5-AEAC-EF5854FD61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5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5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8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4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4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8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3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44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7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49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A1A7E-24D2-4D06-9E2A-957B9882E276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97B9-32F5-4EDA-99C4-B233E3C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SCHOOLS </a:t>
            </a:r>
            <a:r>
              <a:rPr lang="en-US" dirty="0" err="1"/>
              <a:t>NorthEast</a:t>
            </a:r>
            <a:r>
              <a:rPr lang="en-US" dirty="0"/>
              <a:t> School Business Management Conference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National Funding Formula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23 June </a:t>
            </a:r>
            <a:r>
              <a:rPr lang="en-GB" dirty="0" smtClean="0">
                <a:solidFill>
                  <a:schemeClr val="tx1"/>
                </a:solidFill>
              </a:rPr>
              <a:t>2016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David Shirer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Durham </a:t>
            </a:r>
            <a:r>
              <a:rPr lang="en-GB" smtClean="0">
                <a:solidFill>
                  <a:schemeClr val="tx1"/>
                </a:solidFill>
              </a:rPr>
              <a:t>County Council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3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 NFF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 details yet, but March consultation identified proposed factors</a:t>
            </a:r>
          </a:p>
          <a:p>
            <a:r>
              <a:rPr lang="en-GB" dirty="0" smtClean="0"/>
              <a:t>Based on factors allowed in current formulas</a:t>
            </a:r>
          </a:p>
          <a:p>
            <a:r>
              <a:rPr lang="en-GB" dirty="0" smtClean="0"/>
              <a:t>Opportunity for schools, forums and authorities to influence the formula – relative weightings</a:t>
            </a:r>
          </a:p>
          <a:p>
            <a:pPr lvl="1"/>
            <a:r>
              <a:rPr lang="en-GB" dirty="0" smtClean="0"/>
              <a:t>Primary : secondary</a:t>
            </a:r>
          </a:p>
          <a:p>
            <a:pPr lvl="1"/>
            <a:r>
              <a:rPr lang="en-GB" dirty="0" smtClean="0"/>
              <a:t>AWPU : deprivation/prior attainment/EAL</a:t>
            </a:r>
          </a:p>
          <a:p>
            <a:pPr lvl="1"/>
            <a:r>
              <a:rPr lang="en-GB" dirty="0" smtClean="0"/>
              <a:t>Pupil-led : lump sum/sparsity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 NFF factor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included, factors should be:</a:t>
            </a:r>
          </a:p>
          <a:p>
            <a:pPr lvl="1"/>
            <a:r>
              <a:rPr lang="en-US" dirty="0" smtClean="0"/>
              <a:t>Linked </a:t>
            </a:r>
            <a:r>
              <a:rPr lang="en-US" dirty="0"/>
              <a:t>to significant costs in </a:t>
            </a:r>
            <a:r>
              <a:rPr lang="en-US" dirty="0" smtClean="0"/>
              <a:t>schools</a:t>
            </a:r>
            <a:endParaRPr lang="en-US" dirty="0"/>
          </a:p>
          <a:p>
            <a:pPr lvl="1"/>
            <a:r>
              <a:rPr lang="en-US" dirty="0" smtClean="0"/>
              <a:t>Make </a:t>
            </a:r>
            <a:r>
              <a:rPr lang="en-US" dirty="0"/>
              <a:t>a significant difference to the distribution of funding between schools</a:t>
            </a:r>
          </a:p>
          <a:p>
            <a:pPr lvl="1"/>
            <a:r>
              <a:rPr lang="en-US" dirty="0" smtClean="0"/>
              <a:t>Use accurate, quality-assured data, avoiding perverse incentives to for schools to increase funding</a:t>
            </a:r>
            <a:endParaRPr lang="en-US" dirty="0"/>
          </a:p>
          <a:p>
            <a:pPr lvl="1"/>
            <a:r>
              <a:rPr lang="en-US" dirty="0" smtClean="0"/>
              <a:t>Link </a:t>
            </a:r>
            <a:r>
              <a:rPr lang="en-US" dirty="0"/>
              <a:t>to pupil </a:t>
            </a:r>
            <a:r>
              <a:rPr lang="en-US" dirty="0" smtClean="0"/>
              <a:t>characteristics where </a:t>
            </a:r>
            <a:r>
              <a:rPr lang="en-US" dirty="0"/>
              <a:t>possible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3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per-pupil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AWPU</a:t>
            </a:r>
          </a:p>
          <a:p>
            <a:pPr lvl="1"/>
            <a:r>
              <a:rPr lang="en-GB" dirty="0" smtClean="0"/>
              <a:t>Primary</a:t>
            </a:r>
          </a:p>
          <a:p>
            <a:pPr lvl="1"/>
            <a:r>
              <a:rPr lang="en-GB" dirty="0" smtClean="0"/>
              <a:t>KS3</a:t>
            </a:r>
          </a:p>
          <a:p>
            <a:pPr lvl="1"/>
            <a:r>
              <a:rPr lang="en-GB" dirty="0" smtClean="0"/>
              <a:t>KS4</a:t>
            </a:r>
          </a:p>
          <a:p>
            <a:r>
              <a:rPr lang="en-GB" dirty="0" smtClean="0"/>
              <a:t>No differentiation for KS1 and KS2</a:t>
            </a:r>
          </a:p>
          <a:p>
            <a:r>
              <a:rPr lang="en-GB" dirty="0" smtClean="0"/>
              <a:t>More funding for KS4</a:t>
            </a:r>
          </a:p>
        </p:txBody>
      </p:sp>
    </p:spTree>
    <p:extLst>
      <p:ext uri="{BB962C8B-B14F-4D97-AF65-F5344CB8AC3E}">
        <p14:creationId xmlns:p14="http://schemas.microsoft.com/office/powerpoint/2010/main" val="406741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Socio-economic deprivation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Current Free School Meals entitlement</a:t>
            </a:r>
          </a:p>
          <a:p>
            <a:r>
              <a:rPr lang="en-GB" dirty="0"/>
              <a:t>History of FSM entitlement (Ever6)</a:t>
            </a:r>
          </a:p>
          <a:p>
            <a:pPr lvl="1"/>
            <a:r>
              <a:rPr lang="en-GB" dirty="0" smtClean="0"/>
              <a:t>EFA </a:t>
            </a:r>
            <a:r>
              <a:rPr lang="en-GB" dirty="0"/>
              <a:t>looking at Universal Credit – </a:t>
            </a:r>
            <a:r>
              <a:rPr lang="en-GB" dirty="0" smtClean="0"/>
              <a:t>income which will trigger </a:t>
            </a:r>
            <a:r>
              <a:rPr lang="en-GB" dirty="0"/>
              <a:t>FSM </a:t>
            </a:r>
            <a:r>
              <a:rPr lang="en-GB" dirty="0" smtClean="0"/>
              <a:t>entitlement</a:t>
            </a:r>
            <a:endParaRPr lang="en-GB" dirty="0"/>
          </a:p>
          <a:p>
            <a:pPr lvl="1"/>
            <a:r>
              <a:rPr lang="en-GB" dirty="0"/>
              <a:t>Auto-enrolment?</a:t>
            </a:r>
          </a:p>
          <a:p>
            <a:r>
              <a:rPr lang="en-GB" dirty="0" smtClean="0"/>
              <a:t>IDACI</a:t>
            </a:r>
          </a:p>
          <a:p>
            <a:pPr lvl="1"/>
            <a:r>
              <a:rPr lang="en-GB" dirty="0" smtClean="0"/>
              <a:t>EFA aware of impact of change in dataset – implications for bands?</a:t>
            </a:r>
          </a:p>
          <a:p>
            <a:r>
              <a:rPr lang="en-GB" dirty="0" smtClean="0"/>
              <a:t>Balance of funding – between FSM and IDACI?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97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Pupil Premium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plans to incorporate into formula during this parliament</a:t>
            </a:r>
          </a:p>
          <a:p>
            <a:r>
              <a:rPr lang="en-GB" dirty="0" smtClean="0"/>
              <a:t>No plans to change methodology</a:t>
            </a:r>
          </a:p>
          <a:p>
            <a:r>
              <a:rPr lang="en-GB" dirty="0" smtClean="0"/>
              <a:t>Different to deprivation funding</a:t>
            </a:r>
          </a:p>
          <a:p>
            <a:pPr lvl="1"/>
            <a:r>
              <a:rPr lang="en-GB" dirty="0" smtClean="0"/>
              <a:t>PP is targeted to raising the attainment of eligible pupils</a:t>
            </a:r>
          </a:p>
          <a:p>
            <a:pPr lvl="1"/>
            <a:r>
              <a:rPr lang="en-GB" dirty="0" smtClean="0"/>
              <a:t>Deprivation funding is a broader measure of the need for additional resources at school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31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prior attainment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Criteria</a:t>
            </a:r>
          </a:p>
          <a:p>
            <a:pPr lvl="1"/>
            <a:r>
              <a:rPr lang="en-GB" dirty="0" smtClean="0"/>
              <a:t>Primary – alternative to EYFSP?</a:t>
            </a:r>
          </a:p>
          <a:p>
            <a:pPr lvl="1"/>
            <a:r>
              <a:rPr lang="en-GB" dirty="0" smtClean="0"/>
              <a:t>Secondary – expected standard at KS2 – revised standard Summer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21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as an Additional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Proposing to use EAL 3 (pupils recorded on the census as EAL in past three years)</a:t>
            </a:r>
          </a:p>
          <a:p>
            <a:r>
              <a:rPr lang="en-GB" dirty="0" smtClean="0"/>
              <a:t>Looking at whether to introduce a new measure </a:t>
            </a:r>
            <a:r>
              <a:rPr lang="en-GB" dirty="0"/>
              <a:t>of English language proficiency</a:t>
            </a:r>
          </a:p>
        </p:txBody>
      </p:sp>
    </p:spTree>
    <p:extLst>
      <p:ext uri="{BB962C8B-B14F-4D97-AF65-F5344CB8AC3E}">
        <p14:creationId xmlns:p14="http://schemas.microsoft.com/office/powerpoint/2010/main" val="2433220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Lump sum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schools to have a lump sum?</a:t>
            </a:r>
          </a:p>
          <a:p>
            <a:r>
              <a:rPr lang="en-GB" dirty="0" smtClean="0"/>
              <a:t>To benefit small schools</a:t>
            </a:r>
          </a:p>
          <a:p>
            <a:r>
              <a:rPr lang="en-GB" dirty="0" smtClean="0"/>
              <a:t>Recognises fixed costs that are a greater % of spending by small schools</a:t>
            </a:r>
          </a:p>
          <a:p>
            <a:r>
              <a:rPr lang="en-GB" dirty="0" smtClean="0"/>
              <a:t>No clear pattern in local formulas – seeking views</a:t>
            </a:r>
          </a:p>
          <a:p>
            <a:r>
              <a:rPr lang="en-GB" dirty="0" smtClean="0"/>
              <a:t>Vary </a:t>
            </a:r>
            <a:r>
              <a:rPr lang="en-GB" i="1" dirty="0" smtClean="0"/>
              <a:t>within</a:t>
            </a:r>
            <a:r>
              <a:rPr lang="en-GB" dirty="0" smtClean="0"/>
              <a:t> phases:</a:t>
            </a:r>
          </a:p>
          <a:p>
            <a:pPr lvl="1"/>
            <a:r>
              <a:rPr lang="en-GB" dirty="0" smtClean="0"/>
              <a:t>Size</a:t>
            </a:r>
            <a:r>
              <a:rPr lang="en-GB" dirty="0"/>
              <a:t>, </a:t>
            </a:r>
            <a:r>
              <a:rPr lang="en-GB" dirty="0" smtClean="0"/>
              <a:t>rurality, deprivation?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75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Sparsity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small rural schools</a:t>
            </a:r>
          </a:p>
          <a:p>
            <a:r>
              <a:rPr lang="en-GB" dirty="0" smtClean="0"/>
              <a:t>Distance to second nearest school</a:t>
            </a:r>
          </a:p>
          <a:p>
            <a:r>
              <a:rPr lang="en-GB" dirty="0" smtClean="0"/>
              <a:t>As the crow flies</a:t>
            </a:r>
          </a:p>
          <a:p>
            <a:r>
              <a:rPr lang="en-GB" dirty="0" smtClean="0"/>
              <a:t>Pupils’ nearest school (i.e. not necessarily the one that they attend)</a:t>
            </a:r>
          </a:p>
          <a:p>
            <a:r>
              <a:rPr lang="en-GB" dirty="0" smtClean="0"/>
              <a:t>Maximum of £100,000 per school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249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Sparsity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 current arrangements</a:t>
            </a:r>
          </a:p>
          <a:p>
            <a:r>
              <a:rPr lang="en-GB" dirty="0" smtClean="0"/>
              <a:t>Use taper option</a:t>
            </a:r>
          </a:p>
          <a:p>
            <a:r>
              <a:rPr lang="en-GB" dirty="0" smtClean="0"/>
              <a:t>Allow applications to increase the maximum lump sum</a:t>
            </a:r>
          </a:p>
          <a:p>
            <a:r>
              <a:rPr lang="en-GB" dirty="0" smtClean="0"/>
              <a:t>Seeking feedback on how this works in practice</a:t>
            </a:r>
          </a:p>
        </p:txBody>
      </p:sp>
    </p:spTree>
    <p:extLst>
      <p:ext uri="{BB962C8B-B14F-4D97-AF65-F5344CB8AC3E}">
        <p14:creationId xmlns:p14="http://schemas.microsoft.com/office/powerpoint/2010/main" val="79245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stage of consultation:</a:t>
            </a:r>
          </a:p>
          <a:p>
            <a:pPr lvl="1"/>
            <a:r>
              <a:rPr lang="en-GB" dirty="0" smtClean="0"/>
              <a:t>General principles</a:t>
            </a:r>
          </a:p>
          <a:p>
            <a:pPr lvl="1"/>
            <a:r>
              <a:rPr lang="en-GB" dirty="0" smtClean="0"/>
              <a:t>Started March 2016</a:t>
            </a:r>
          </a:p>
          <a:p>
            <a:pPr lvl="1"/>
            <a:r>
              <a:rPr lang="en-GB" dirty="0" smtClean="0"/>
              <a:t>Ended April 2016</a:t>
            </a:r>
          </a:p>
          <a:p>
            <a:r>
              <a:rPr lang="en-GB" dirty="0" smtClean="0"/>
              <a:t>Second stage:</a:t>
            </a:r>
          </a:p>
          <a:p>
            <a:pPr lvl="1"/>
            <a:r>
              <a:rPr lang="en-GB" dirty="0" smtClean="0"/>
              <a:t>More detail about the formulas</a:t>
            </a:r>
          </a:p>
          <a:p>
            <a:pPr lvl="1"/>
            <a:r>
              <a:rPr lang="en-GB" dirty="0" smtClean="0"/>
              <a:t>Not yet started</a:t>
            </a:r>
          </a:p>
          <a:p>
            <a:pPr lvl="1"/>
            <a:r>
              <a:rPr lang="en-GB" dirty="0" smtClean="0"/>
              <a:t>Opportunity for </a:t>
            </a:r>
            <a:r>
              <a:rPr lang="en-GB" i="1" dirty="0" smtClean="0"/>
              <a:t>individual</a:t>
            </a:r>
            <a:r>
              <a:rPr lang="en-GB" dirty="0" smtClean="0"/>
              <a:t> feedback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8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Sparsity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Concerns:</a:t>
            </a:r>
          </a:p>
          <a:p>
            <a:pPr lvl="1"/>
            <a:r>
              <a:rPr lang="en-GB" dirty="0"/>
              <a:t>Clarity over </a:t>
            </a:r>
            <a:r>
              <a:rPr lang="en-GB" dirty="0" smtClean="0"/>
              <a:t>criteria</a:t>
            </a:r>
            <a:endParaRPr lang="en-GB" dirty="0"/>
          </a:p>
          <a:p>
            <a:pPr lvl="1"/>
            <a:r>
              <a:rPr lang="en-GB" dirty="0"/>
              <a:t>Distance as the crow </a:t>
            </a:r>
            <a:r>
              <a:rPr lang="en-GB" dirty="0" smtClean="0"/>
              <a:t>flies</a:t>
            </a:r>
          </a:p>
          <a:p>
            <a:r>
              <a:rPr lang="en-GB" dirty="0" smtClean="0"/>
              <a:t>Improvements – take account of:</a:t>
            </a:r>
            <a:endParaRPr lang="en-GB" dirty="0"/>
          </a:p>
          <a:p>
            <a:pPr lvl="1"/>
            <a:r>
              <a:rPr lang="en-GB" dirty="0" smtClean="0"/>
              <a:t>D</a:t>
            </a:r>
            <a:r>
              <a:rPr lang="en-US" dirty="0" err="1" smtClean="0"/>
              <a:t>istance</a:t>
            </a:r>
            <a:r>
              <a:rPr lang="en-US" dirty="0" smtClean="0"/>
              <a:t> </a:t>
            </a:r>
            <a:r>
              <a:rPr lang="en-US" dirty="0"/>
              <a:t>by road to the nearest alternative </a:t>
            </a:r>
            <a:r>
              <a:rPr lang="en-US" dirty="0" smtClean="0"/>
              <a:t>school?</a:t>
            </a:r>
          </a:p>
          <a:p>
            <a:pPr lvl="1"/>
            <a:r>
              <a:rPr lang="en-US" dirty="0" smtClean="0"/>
              <a:t>Deprivation</a:t>
            </a:r>
          </a:p>
          <a:p>
            <a:pPr lvl="1"/>
            <a:r>
              <a:rPr lang="en-US" dirty="0" smtClean="0"/>
              <a:t>Cost of </a:t>
            </a:r>
            <a:r>
              <a:rPr lang="en-US" dirty="0"/>
              <a:t>funding home to school </a:t>
            </a:r>
            <a:r>
              <a:rPr lang="en-US" dirty="0" smtClean="0"/>
              <a:t>transport to alternative schools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28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Rates</a:t>
            </a:r>
          </a:p>
          <a:p>
            <a:pPr lvl="1"/>
            <a:r>
              <a:rPr lang="en-GB" dirty="0" smtClean="0"/>
              <a:t>Split-sites</a:t>
            </a:r>
          </a:p>
          <a:p>
            <a:pPr lvl="1"/>
            <a:r>
              <a:rPr lang="en-GB" dirty="0" smtClean="0"/>
              <a:t>PFI</a:t>
            </a:r>
          </a:p>
          <a:p>
            <a:pPr lvl="1"/>
            <a:r>
              <a:rPr lang="en-GB" dirty="0" smtClean="0"/>
              <a:t>Exceptional premises</a:t>
            </a:r>
          </a:p>
          <a:p>
            <a:r>
              <a:rPr lang="en-GB" dirty="0" smtClean="0"/>
              <a:t>Proposal is to use historic information in NFF</a:t>
            </a:r>
          </a:p>
          <a:p>
            <a:r>
              <a:rPr lang="en-GB" dirty="0" smtClean="0"/>
              <a:t>Alternative using actual figures?</a:t>
            </a:r>
          </a:p>
          <a:p>
            <a:r>
              <a:rPr lang="en-GB" dirty="0" smtClean="0"/>
              <a:t>Exempt schools/academies from rates?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900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 NFF allocations based on historic spend in 2017-18 and 2018-19?</a:t>
            </a:r>
          </a:p>
          <a:p>
            <a:r>
              <a:rPr lang="en-GB" dirty="0" smtClean="0"/>
              <a:t>Measure of actual need would work better?</a:t>
            </a:r>
          </a:p>
          <a:p>
            <a:r>
              <a:rPr lang="en-GB" dirty="0" smtClean="0"/>
              <a:t>To be included  in hard NFF from 2019-20, but EFA seeking views about how this should work</a:t>
            </a:r>
          </a:p>
          <a:p>
            <a:r>
              <a:rPr lang="en-GB" dirty="0" smtClean="0"/>
              <a:t>Incorporates falling rolls fund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586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cost adjustment (ACA)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on:</a:t>
            </a:r>
          </a:p>
          <a:p>
            <a:pPr lvl="1"/>
            <a:r>
              <a:rPr lang="en-GB" dirty="0" smtClean="0"/>
              <a:t>General Labour Market data; or</a:t>
            </a:r>
          </a:p>
          <a:p>
            <a:pPr lvl="1"/>
            <a:r>
              <a:rPr lang="en-GB" dirty="0" smtClean="0"/>
              <a:t>A combination of GLM and teachers’ salaries</a:t>
            </a:r>
          </a:p>
          <a:p>
            <a:r>
              <a:rPr lang="en-GB" dirty="0" smtClean="0"/>
              <a:t>Proposal is for this to be a multiplier to formula funding</a:t>
            </a:r>
            <a:endParaRPr lang="en-GB" dirty="0"/>
          </a:p>
          <a:p>
            <a:r>
              <a:rPr lang="en-GB" dirty="0" smtClean="0"/>
              <a:t>Multiplier for schools in the North East likely to be zero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407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 negative adjustment to formula funding, but . . .</a:t>
            </a:r>
          </a:p>
          <a:p>
            <a:pPr marL="400050" lvl="1" indent="0">
              <a:buNone/>
            </a:pPr>
            <a:r>
              <a:rPr lang="en-GB" sz="3200" dirty="0" smtClean="0"/>
              <a:t>. . . will come out of the total funding available, so other formula funding likely to be lower</a:t>
            </a:r>
          </a:p>
          <a:p>
            <a:r>
              <a:rPr lang="en-GB" dirty="0" smtClean="0"/>
              <a:t>Doesn’t take account of difficulty of recruiting high quality teaching staff:</a:t>
            </a:r>
          </a:p>
          <a:p>
            <a:pPr lvl="1"/>
            <a:r>
              <a:rPr lang="en-GB" dirty="0" smtClean="0"/>
              <a:t>Rural areas</a:t>
            </a:r>
          </a:p>
          <a:p>
            <a:pPr lvl="1"/>
            <a:r>
              <a:rPr lang="en-GB" dirty="0" smtClean="0"/>
              <a:t>Areas suffering significant deprivation</a:t>
            </a:r>
          </a:p>
        </p:txBody>
      </p:sp>
    </p:spTree>
    <p:extLst>
      <p:ext uri="{BB962C8B-B14F-4D97-AF65-F5344CB8AC3E}">
        <p14:creationId xmlns:p14="http://schemas.microsoft.com/office/powerpoint/2010/main" val="3307855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Excluded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proposing to include:</a:t>
            </a:r>
          </a:p>
          <a:p>
            <a:pPr lvl="1"/>
            <a:r>
              <a:rPr lang="en-GB" dirty="0" smtClean="0"/>
              <a:t>Looked after children &amp; post LAC children – continue with LAC Pupil Premium</a:t>
            </a:r>
          </a:p>
          <a:p>
            <a:pPr lvl="1"/>
            <a:r>
              <a:rPr lang="en-GB" dirty="0" smtClean="0"/>
              <a:t>Mobility – concerns about quality of data</a:t>
            </a:r>
          </a:p>
          <a:p>
            <a:pPr lvl="1"/>
            <a:r>
              <a:rPr lang="en-GB" dirty="0" smtClean="0"/>
              <a:t>Historic post-16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044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Minimum Funding Guarantee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stage consultation refers to a national MFG</a:t>
            </a:r>
          </a:p>
          <a:p>
            <a:r>
              <a:rPr lang="en-GB" dirty="0" smtClean="0"/>
              <a:t>Proposals as part of second stage consultation</a:t>
            </a:r>
          </a:p>
          <a:p>
            <a:r>
              <a:rPr lang="en-GB" dirty="0" smtClean="0"/>
              <a:t>No indication that protection will reduce . . . </a:t>
            </a:r>
          </a:p>
          <a:p>
            <a:pPr marL="400050" lvl="1" indent="0">
              <a:buNone/>
            </a:pPr>
            <a:r>
              <a:rPr lang="en-GB" sz="3200" dirty="0"/>
              <a:t>. . . </a:t>
            </a:r>
            <a:r>
              <a:rPr lang="en-GB" sz="3200" dirty="0" smtClean="0"/>
              <a:t>but, </a:t>
            </a:r>
            <a:r>
              <a:rPr lang="en-GB" sz="3200" dirty="0"/>
              <a:t>emphasis is on </a:t>
            </a:r>
            <a:r>
              <a:rPr lang="en-GB" sz="3200" dirty="0" smtClean="0"/>
              <a:t>under-funded schools </a:t>
            </a:r>
            <a:r>
              <a:rPr lang="en-GB" sz="3200" dirty="0"/>
              <a:t>gaining through the national formula as quickly as possible</a:t>
            </a:r>
          </a:p>
        </p:txBody>
      </p:sp>
    </p:spTree>
    <p:extLst>
      <p:ext uri="{BB962C8B-B14F-4D97-AF65-F5344CB8AC3E}">
        <p14:creationId xmlns:p14="http://schemas.microsoft.com/office/powerpoint/2010/main" val="884341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 on gains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Gains will have to equal MFG protection</a:t>
            </a:r>
          </a:p>
          <a:p>
            <a:r>
              <a:rPr lang="en-GB" dirty="0" smtClean="0"/>
              <a:t>Simple cap – maximum percentage increase</a:t>
            </a:r>
          </a:p>
          <a:p>
            <a:r>
              <a:rPr lang="en-GB" dirty="0" smtClean="0"/>
              <a:t>Combination:</a:t>
            </a:r>
          </a:p>
          <a:p>
            <a:pPr lvl="1"/>
            <a:r>
              <a:rPr lang="en-GB" dirty="0" smtClean="0"/>
              <a:t>Lower cap</a:t>
            </a:r>
          </a:p>
          <a:p>
            <a:pPr lvl="1"/>
            <a:r>
              <a:rPr lang="en-GB" dirty="0" smtClean="0"/>
              <a:t>Greater increases for most under-funded schools</a:t>
            </a:r>
          </a:p>
          <a:p>
            <a:r>
              <a:rPr lang="en-GB" dirty="0" smtClean="0"/>
              <a:t>Preference is for the simple cap</a:t>
            </a:r>
          </a:p>
          <a:p>
            <a:r>
              <a:rPr lang="en-GB" dirty="0" smtClean="0"/>
              <a:t>Neither option has an implication for the amount of MFG protection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73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De-delegation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end after 2018-19</a:t>
            </a:r>
          </a:p>
          <a:p>
            <a:r>
              <a:rPr lang="en-GB" dirty="0" smtClean="0"/>
              <a:t>Replacement with SLAs?</a:t>
            </a:r>
          </a:p>
          <a:p>
            <a:pPr lvl="1"/>
            <a:r>
              <a:rPr lang="en-US" dirty="0" smtClean="0"/>
              <a:t>Contingencies</a:t>
            </a:r>
            <a:endParaRPr lang="en-US" dirty="0"/>
          </a:p>
          <a:p>
            <a:pPr lvl="1"/>
            <a:r>
              <a:rPr lang="en-US" dirty="0" smtClean="0"/>
              <a:t>Behaviour </a:t>
            </a:r>
            <a:r>
              <a:rPr lang="en-US" dirty="0"/>
              <a:t>support services</a:t>
            </a:r>
          </a:p>
          <a:p>
            <a:pPr lvl="1"/>
            <a:r>
              <a:rPr lang="en-US" dirty="0" smtClean="0"/>
              <a:t>Underperforming </a:t>
            </a:r>
            <a:r>
              <a:rPr lang="en-US" dirty="0"/>
              <a:t>ethnic groups </a:t>
            </a:r>
            <a:r>
              <a:rPr lang="en-US" dirty="0" smtClean="0"/>
              <a:t>/ </a:t>
            </a:r>
            <a:r>
              <a:rPr lang="en-US" dirty="0"/>
              <a:t>bilingual learners</a:t>
            </a:r>
          </a:p>
          <a:p>
            <a:pPr lvl="1"/>
            <a:r>
              <a:rPr lang="en-US" dirty="0" smtClean="0"/>
              <a:t>Free </a:t>
            </a:r>
            <a:r>
              <a:rPr lang="en-US" dirty="0"/>
              <a:t>school meals eligibility</a:t>
            </a:r>
          </a:p>
          <a:p>
            <a:pPr lvl="1"/>
            <a:r>
              <a:rPr lang="en-US" dirty="0" smtClean="0"/>
              <a:t>Insurance</a:t>
            </a:r>
            <a:endParaRPr lang="en-US" dirty="0"/>
          </a:p>
          <a:p>
            <a:pPr lvl="1"/>
            <a:r>
              <a:rPr lang="en-US" dirty="0" smtClean="0"/>
              <a:t>Museum </a:t>
            </a:r>
            <a:r>
              <a:rPr lang="en-US" dirty="0"/>
              <a:t>and library services</a:t>
            </a:r>
          </a:p>
          <a:p>
            <a:pPr lvl="1"/>
            <a:r>
              <a:rPr lang="en-US" dirty="0" err="1" smtClean="0"/>
              <a:t>Licences</a:t>
            </a:r>
            <a:r>
              <a:rPr lang="en-US" dirty="0" smtClean="0"/>
              <a:t>/subscriptions</a:t>
            </a:r>
            <a:endParaRPr lang="en-US" dirty="0"/>
          </a:p>
          <a:p>
            <a:pPr lvl="1"/>
            <a:r>
              <a:rPr lang="en-US" dirty="0" smtClean="0"/>
              <a:t>Staff </a:t>
            </a:r>
            <a:r>
              <a:rPr lang="en-US" dirty="0"/>
              <a:t>costs supply cover (e.g. </a:t>
            </a:r>
            <a:r>
              <a:rPr lang="en-US" dirty="0" smtClean="0"/>
              <a:t>trade </a:t>
            </a:r>
            <a:r>
              <a:rPr lang="en-US" dirty="0"/>
              <a:t>union </a:t>
            </a:r>
            <a:r>
              <a:rPr lang="en-US" dirty="0" smtClean="0"/>
              <a:t>facility time)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693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authority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Currently funded by retention from Schools Block / </a:t>
            </a:r>
            <a:r>
              <a:rPr lang="en-GB" dirty="0"/>
              <a:t>E</a:t>
            </a:r>
            <a:r>
              <a:rPr lang="en-GB" dirty="0" smtClean="0"/>
              <a:t>ducation </a:t>
            </a:r>
            <a:r>
              <a:rPr lang="en-GB" dirty="0"/>
              <a:t>Services Grant (ESG)</a:t>
            </a:r>
            <a:endParaRPr lang="en-GB" dirty="0" smtClean="0"/>
          </a:p>
          <a:p>
            <a:r>
              <a:rPr lang="en-GB" dirty="0" smtClean="0"/>
              <a:t>New Central Services Block from 2017-18</a:t>
            </a:r>
          </a:p>
          <a:p>
            <a:r>
              <a:rPr lang="en-GB" dirty="0" smtClean="0"/>
              <a:t>Planned savings of £600m = significant reduction in funding</a:t>
            </a:r>
          </a:p>
          <a:p>
            <a:r>
              <a:rPr lang="en-GB" dirty="0" smtClean="0"/>
              <a:t>Possible </a:t>
            </a:r>
            <a:r>
              <a:rPr lang="en-GB" dirty="0"/>
              <a:t>retention of some maintained schools DSG</a:t>
            </a:r>
            <a:r>
              <a:rPr lang="en-GB" dirty="0" smtClean="0"/>
              <a:t>?</a:t>
            </a:r>
          </a:p>
          <a:p>
            <a:r>
              <a:rPr lang="en-GB" dirty="0" smtClean="0"/>
              <a:t>Functions that will/may cease in the future?</a:t>
            </a:r>
          </a:p>
          <a:p>
            <a:r>
              <a:rPr lang="en-GB" dirty="0" smtClean="0"/>
              <a:t>Implications for schools and academies?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928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Funding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Funding of mainstream primary and secondary schools</a:t>
            </a:r>
          </a:p>
          <a:p>
            <a:r>
              <a:rPr lang="en-GB" dirty="0" smtClean="0"/>
              <a:t>Will replace local formulas</a:t>
            </a:r>
          </a:p>
          <a:p>
            <a:r>
              <a:rPr lang="en-GB" dirty="0" smtClean="0"/>
              <a:t>Will directly affect funding for individual schools from 2019-20 (hard NFF)</a:t>
            </a:r>
          </a:p>
          <a:p>
            <a:r>
              <a:rPr lang="en-GB" dirty="0" smtClean="0"/>
              <a:t>Will directly affect funding for local authorities from 2017-18 (soft NFF)</a:t>
            </a:r>
          </a:p>
          <a:p>
            <a:r>
              <a:rPr lang="en-GB" dirty="0" smtClean="0"/>
              <a:t>May cause changes to local formulas in 2017-18 and 2018-19</a:t>
            </a:r>
          </a:p>
          <a:p>
            <a:r>
              <a:rPr lang="en-GB" dirty="0" smtClean="0"/>
              <a:t>Wider changes to the role of local authorities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0654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Changes to local authority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Consulting on changes to local authority functions</a:t>
            </a:r>
          </a:p>
          <a:p>
            <a:r>
              <a:rPr lang="en-US" dirty="0" smtClean="0"/>
              <a:t>Role </a:t>
            </a:r>
            <a:r>
              <a:rPr lang="en-US" dirty="0"/>
              <a:t>in school improvement to cease from September 2017</a:t>
            </a:r>
          </a:p>
          <a:p>
            <a:r>
              <a:rPr lang="en-US" dirty="0" smtClean="0"/>
              <a:t>Other services, for which ESG funding will cease after 2016-17:</a:t>
            </a:r>
          </a:p>
          <a:p>
            <a:pPr lvl="1"/>
            <a:r>
              <a:rPr lang="en-US" dirty="0" smtClean="0"/>
              <a:t>Music services</a:t>
            </a:r>
          </a:p>
          <a:p>
            <a:pPr lvl="1"/>
            <a:r>
              <a:rPr lang="en-US" dirty="0" smtClean="0"/>
              <a:t>Visual and performing arts, </a:t>
            </a:r>
          </a:p>
          <a:p>
            <a:pPr lvl="1"/>
            <a:r>
              <a:rPr lang="en-US" dirty="0" smtClean="0"/>
              <a:t>Pupil support</a:t>
            </a:r>
          </a:p>
          <a:p>
            <a:pPr lvl="1"/>
            <a:r>
              <a:rPr lang="en-US" dirty="0" smtClean="0"/>
              <a:t>Outdoor education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724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local authority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admissions </a:t>
            </a:r>
            <a:endParaRPr lang="en-US" dirty="0" smtClean="0"/>
          </a:p>
          <a:p>
            <a:r>
              <a:rPr lang="en-US" dirty="0" smtClean="0"/>
              <a:t>Servicing </a:t>
            </a:r>
            <a:r>
              <a:rPr lang="en-US" dirty="0"/>
              <a:t>of schools forums </a:t>
            </a:r>
            <a:endParaRPr lang="en-US" dirty="0" smtClean="0"/>
          </a:p>
          <a:p>
            <a:r>
              <a:rPr lang="en-US" dirty="0" smtClean="0"/>
              <a:t>Fees </a:t>
            </a:r>
            <a:r>
              <a:rPr lang="en-US" dirty="0"/>
              <a:t>to independent schools for pupils without SEN</a:t>
            </a:r>
          </a:p>
          <a:p>
            <a:r>
              <a:rPr lang="en-US" dirty="0"/>
              <a:t>Education welfare services </a:t>
            </a:r>
            <a:endParaRPr lang="en-US" dirty="0" smtClean="0"/>
          </a:p>
          <a:p>
            <a:r>
              <a:rPr lang="en-US" dirty="0" smtClean="0"/>
              <a:t>Asset </a:t>
            </a:r>
            <a:r>
              <a:rPr lang="en-US" dirty="0"/>
              <a:t>management </a:t>
            </a:r>
            <a:endParaRPr lang="en-US" dirty="0" smtClean="0"/>
          </a:p>
          <a:p>
            <a:r>
              <a:rPr lang="en-US" dirty="0" smtClean="0"/>
              <a:t>Statutory </a:t>
            </a:r>
            <a:r>
              <a:rPr lang="en-US" dirty="0"/>
              <a:t>and regulatory duties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666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historic funding</a:t>
            </a:r>
          </a:p>
          <a:p>
            <a:r>
              <a:rPr lang="en-GB" dirty="0" smtClean="0"/>
              <a:t>To be based on a formula from 2017-18</a:t>
            </a:r>
          </a:p>
          <a:p>
            <a:r>
              <a:rPr lang="en-GB" dirty="0" smtClean="0"/>
              <a:t>Element of protection for five years</a:t>
            </a:r>
          </a:p>
          <a:p>
            <a:r>
              <a:rPr lang="en-GB" dirty="0" smtClean="0"/>
              <a:t>Encouraging </a:t>
            </a:r>
            <a:r>
              <a:rPr lang="en-GB" dirty="0"/>
              <a:t>provision in mainstream schools</a:t>
            </a:r>
          </a:p>
          <a:p>
            <a:r>
              <a:rPr lang="en-GB" dirty="0"/>
              <a:t>Notional SEN consultation</a:t>
            </a:r>
          </a:p>
          <a:p>
            <a:r>
              <a:rPr lang="en-GB" dirty="0"/>
              <a:t>SEN units in mainstream schools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194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Needs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Basic unit of funding – pupils and students in specialist settings</a:t>
            </a:r>
          </a:p>
          <a:p>
            <a:r>
              <a:rPr lang="en-GB" dirty="0" smtClean="0"/>
              <a:t>Population – children and young people 2 – 18 </a:t>
            </a:r>
            <a:r>
              <a:rPr lang="en-GB" dirty="0" err="1" smtClean="0"/>
              <a:t>yo</a:t>
            </a:r>
            <a:endParaRPr lang="en-GB" dirty="0" smtClean="0"/>
          </a:p>
          <a:p>
            <a:r>
              <a:rPr lang="en-GB" dirty="0" smtClean="0"/>
              <a:t>Disability living allowance</a:t>
            </a:r>
          </a:p>
          <a:p>
            <a:r>
              <a:rPr lang="en-GB" dirty="0" smtClean="0"/>
              <a:t>Children in bad health</a:t>
            </a:r>
          </a:p>
          <a:p>
            <a:r>
              <a:rPr lang="en-GB" dirty="0" smtClean="0"/>
              <a:t>KS2 low attainment – not achieving level 2 in reading</a:t>
            </a:r>
          </a:p>
          <a:p>
            <a:r>
              <a:rPr lang="en-GB" dirty="0" smtClean="0"/>
              <a:t>KS4 low attainment – not achieving 5 A* GCSEs</a:t>
            </a:r>
          </a:p>
          <a:p>
            <a:r>
              <a:rPr lang="en-GB" dirty="0" smtClean="0"/>
              <a:t>FSM – current eligibility</a:t>
            </a:r>
          </a:p>
          <a:p>
            <a:r>
              <a:rPr lang="en-GB" dirty="0" smtClean="0"/>
              <a:t>IDACI</a:t>
            </a:r>
          </a:p>
          <a:p>
            <a:r>
              <a:rPr lang="en-GB" dirty="0" smtClean="0"/>
              <a:t>2016-17 spending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60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Notional SEN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seen as helpful and no consistency between authorities</a:t>
            </a:r>
          </a:p>
          <a:p>
            <a:r>
              <a:rPr lang="en-GB" dirty="0" smtClean="0"/>
              <a:t>Replace with guidance on how to determine allocation to SEN</a:t>
            </a:r>
          </a:p>
          <a:p>
            <a:r>
              <a:rPr lang="en-GB" dirty="0" smtClean="0"/>
              <a:t>Decision for schools</a:t>
            </a:r>
          </a:p>
          <a:p>
            <a:r>
              <a:rPr lang="en-GB" dirty="0" smtClean="0"/>
              <a:t>Implications for targeted support by LAs?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6214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SEN units in mainstream </a:t>
            </a:r>
            <a:r>
              <a:rPr lang="en-GB" dirty="0" smtClean="0"/>
              <a:t>schools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funding is £10,000 per place but no formula funding</a:t>
            </a:r>
          </a:p>
          <a:p>
            <a:r>
              <a:rPr lang="en-GB" dirty="0" smtClean="0"/>
              <a:t>Funding to be £6,000 per place plus formula funding</a:t>
            </a:r>
          </a:p>
          <a:p>
            <a:r>
              <a:rPr lang="en-GB" dirty="0" smtClean="0"/>
              <a:t>Current method provides more certainty to allow schools to plan staffing of units</a:t>
            </a:r>
          </a:p>
          <a:p>
            <a:r>
              <a:rPr lang="en-GB" dirty="0" smtClean="0"/>
              <a:t>Change census to record pupils in SEN units, so that they can be excluded from formula?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Hard/Soft NFF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are national funding formulas</a:t>
            </a:r>
          </a:p>
          <a:p>
            <a:r>
              <a:rPr lang="en-GB" dirty="0" smtClean="0"/>
              <a:t>Difference is how they are used:</a:t>
            </a:r>
          </a:p>
          <a:p>
            <a:pPr lvl="1"/>
            <a:r>
              <a:rPr lang="en-GB" dirty="0" smtClean="0"/>
              <a:t>Hard NFF determines formula funding for individual schools</a:t>
            </a:r>
          </a:p>
          <a:p>
            <a:pPr lvl="2"/>
            <a:r>
              <a:rPr lang="en-GB" dirty="0" smtClean="0"/>
              <a:t>Schools funded the same across the country</a:t>
            </a:r>
          </a:p>
          <a:p>
            <a:pPr lvl="2"/>
            <a:r>
              <a:rPr lang="en-GB" dirty="0" smtClean="0"/>
              <a:t>From 2019-20</a:t>
            </a:r>
          </a:p>
          <a:p>
            <a:pPr lvl="1"/>
            <a:r>
              <a:rPr lang="en-GB" dirty="0" smtClean="0"/>
              <a:t>Soft NFF determines funding for local authorities</a:t>
            </a:r>
          </a:p>
          <a:p>
            <a:pPr lvl="2"/>
            <a:r>
              <a:rPr lang="en-GB" dirty="0" smtClean="0"/>
              <a:t>Local authorities continue to set a local formula</a:t>
            </a:r>
          </a:p>
          <a:p>
            <a:pPr lvl="2"/>
            <a:r>
              <a:rPr lang="en-GB" dirty="0" smtClean="0"/>
              <a:t>From 2017-18 to 2018-19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4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 NFF to hard NFF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two years will be run-up to hard NFF</a:t>
            </a:r>
          </a:p>
          <a:p>
            <a:r>
              <a:rPr lang="en-GB" dirty="0" smtClean="0"/>
              <a:t>Opportunity to influence hard NFF</a:t>
            </a:r>
          </a:p>
          <a:p>
            <a:r>
              <a:rPr lang="en-GB" dirty="0" smtClean="0"/>
              <a:t>Soft NFF indicative of hard NFF for individual schools?</a:t>
            </a:r>
          </a:p>
          <a:p>
            <a:pPr lvl="1"/>
            <a:r>
              <a:rPr lang="en-GB" dirty="0" smtClean="0"/>
              <a:t>Sensitive to pupil numbers</a:t>
            </a:r>
          </a:p>
          <a:p>
            <a:pPr lvl="1"/>
            <a:r>
              <a:rPr lang="en-GB" dirty="0" smtClean="0"/>
              <a:t>MFG / capping difficult to forecast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14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 NFF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EFA will use the soft NFF to calculate funding for each school and academy in each LA, including MFG/capping</a:t>
            </a:r>
          </a:p>
          <a:p>
            <a:r>
              <a:rPr lang="en-GB" dirty="0" smtClean="0"/>
              <a:t>The total for schools and academies in each LA will form that LA’s Schools Block </a:t>
            </a:r>
            <a:r>
              <a:rPr lang="en-GB" dirty="0"/>
              <a:t>allocation of the Dedicated Schools Grant (DSG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877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 NFF Schools Block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GB" dirty="0" smtClean="0"/>
              <a:t>Must be distributed to schools through a local formula – cannot be moved to other blocks (Early Years or High Needs)</a:t>
            </a:r>
          </a:p>
          <a:p>
            <a:pPr marL="514350" indent="-457200"/>
            <a:r>
              <a:rPr lang="en-GB" dirty="0" smtClean="0"/>
              <a:t>Local formula set in the usual way – consultation with schools and schools forums</a:t>
            </a:r>
          </a:p>
          <a:p>
            <a:pPr marL="514350" indent="-457200"/>
            <a:r>
              <a:rPr lang="en-GB" dirty="0" smtClean="0"/>
              <a:t>S</a:t>
            </a:r>
            <a:r>
              <a:rPr lang="en-GB" i="1" dirty="0" smtClean="0"/>
              <a:t>chools </a:t>
            </a:r>
            <a:r>
              <a:rPr lang="en-GB" i="1" dirty="0"/>
              <a:t>will be able to compare soft NFF allocation with local formula </a:t>
            </a:r>
            <a:r>
              <a:rPr lang="en-GB" i="1" dirty="0" smtClean="0"/>
              <a:t>allocation (2017-18 &amp; 2018-19)</a:t>
            </a:r>
            <a:endParaRPr lang="en-GB" i="1" dirty="0"/>
          </a:p>
          <a:p>
            <a:pPr marL="514350" indent="-457200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90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 NFF and local formulas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cause significant changes in allocations to individual authorities</a:t>
            </a:r>
          </a:p>
          <a:p>
            <a:r>
              <a:rPr lang="en-GB" dirty="0" smtClean="0"/>
              <a:t>Authorities may have to review local formulas if existing formula is not affordable</a:t>
            </a:r>
          </a:p>
          <a:p>
            <a:r>
              <a:rPr lang="en-GB" dirty="0" smtClean="0"/>
              <a:t>No MFG for authorities</a:t>
            </a:r>
          </a:p>
          <a:p>
            <a:r>
              <a:rPr lang="en-GB" dirty="0" smtClean="0"/>
              <a:t>Possibility of local variations to MFG - reduced protection to make formula affordable?</a:t>
            </a:r>
          </a:p>
          <a:p>
            <a:r>
              <a:rPr lang="en-GB" dirty="0" smtClean="0"/>
              <a:t>Schools Forum approval?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83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local formulas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a local authority decision after consulting schools and forums</a:t>
            </a:r>
          </a:p>
          <a:p>
            <a:r>
              <a:rPr lang="en-GB" dirty="0" smtClean="0"/>
              <a:t>Comparison with soft NFF - options</a:t>
            </a:r>
          </a:p>
          <a:p>
            <a:pPr lvl="1"/>
            <a:r>
              <a:rPr lang="en-GB" dirty="0" smtClean="0"/>
              <a:t>Maintain local formula?</a:t>
            </a:r>
          </a:p>
          <a:p>
            <a:pPr lvl="1"/>
            <a:r>
              <a:rPr lang="en-GB" dirty="0" smtClean="0"/>
              <a:t>Move towards soft NFF?</a:t>
            </a:r>
          </a:p>
          <a:p>
            <a:r>
              <a:rPr lang="en-GB" dirty="0" smtClean="0"/>
              <a:t>Influence on hard NFF?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31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1454</Words>
  <Application>Microsoft Office PowerPoint</Application>
  <PresentationFormat>On-screen Show (4:3)</PresentationFormat>
  <Paragraphs>262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SCHOOLS NorthEast School Business Management Conference</vt:lpstr>
      <vt:lpstr>Consultation</vt:lpstr>
      <vt:lpstr>National Funding Formula</vt:lpstr>
      <vt:lpstr>Hard/Soft NFF</vt:lpstr>
      <vt:lpstr>Soft NFF to hard NFF</vt:lpstr>
      <vt:lpstr>Soft NFF</vt:lpstr>
      <vt:lpstr>Soft NFF Schools Block</vt:lpstr>
      <vt:lpstr>Soft NFF and local formulas</vt:lpstr>
      <vt:lpstr>Setting local formulas</vt:lpstr>
      <vt:lpstr>Soft NFF factors</vt:lpstr>
      <vt:lpstr>Soft NFF factor criteria</vt:lpstr>
      <vt:lpstr>Basic per-pupil funding</vt:lpstr>
      <vt:lpstr>Socio-economic deprivation</vt:lpstr>
      <vt:lpstr>Pupil Premium</vt:lpstr>
      <vt:lpstr>Low prior attainment</vt:lpstr>
      <vt:lpstr>English as an Additional Language</vt:lpstr>
      <vt:lpstr>Lump sum</vt:lpstr>
      <vt:lpstr>Sparsity factor</vt:lpstr>
      <vt:lpstr>Sparsity proposal</vt:lpstr>
      <vt:lpstr>Sparsity feedback</vt:lpstr>
      <vt:lpstr>Other factors</vt:lpstr>
      <vt:lpstr>Growth funding</vt:lpstr>
      <vt:lpstr>Area cost adjustment (ACA)</vt:lpstr>
      <vt:lpstr>ACA considerations</vt:lpstr>
      <vt:lpstr>Excluded factors</vt:lpstr>
      <vt:lpstr>Minimum Funding Guarantee</vt:lpstr>
      <vt:lpstr>Cap on gains</vt:lpstr>
      <vt:lpstr>De-delegation</vt:lpstr>
      <vt:lpstr>Local authority functions</vt:lpstr>
      <vt:lpstr>Changes to local authority functions</vt:lpstr>
      <vt:lpstr>Other local authority responsibilities</vt:lpstr>
      <vt:lpstr>SEN Funding</vt:lpstr>
      <vt:lpstr>High Needs Formula</vt:lpstr>
      <vt:lpstr>Notional SEN</vt:lpstr>
      <vt:lpstr>SEN units in mainstream schools</vt:lpstr>
    </vt:vector>
  </TitlesOfParts>
  <Company>Durham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Shirer</dc:creator>
  <cp:lastModifiedBy>David Shirer</cp:lastModifiedBy>
  <cp:revision>90</cp:revision>
  <cp:lastPrinted>2016-06-17T07:53:11Z</cp:lastPrinted>
  <dcterms:created xsi:type="dcterms:W3CDTF">2016-06-10T07:01:34Z</dcterms:created>
  <dcterms:modified xsi:type="dcterms:W3CDTF">2016-06-22T06:45:41Z</dcterms:modified>
</cp:coreProperties>
</file>