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4211" r:id="rId7"/>
  </p:sldMasterIdLst>
  <p:notesMasterIdLst>
    <p:notesMasterId r:id="rId21"/>
  </p:notesMasterIdLst>
  <p:sldIdLst>
    <p:sldId id="315" r:id="rId8"/>
    <p:sldId id="303" r:id="rId9"/>
    <p:sldId id="304" r:id="rId10"/>
    <p:sldId id="283" r:id="rId11"/>
    <p:sldId id="284" r:id="rId12"/>
    <p:sldId id="256" r:id="rId13"/>
    <p:sldId id="277" r:id="rId14"/>
    <p:sldId id="313" r:id="rId15"/>
    <p:sldId id="311" r:id="rId16"/>
    <p:sldId id="274" r:id="rId17"/>
    <p:sldId id="314" r:id="rId18"/>
    <p:sldId id="310" r:id="rId19"/>
    <p:sldId id="308"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0066FF"/>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79" autoAdjust="0"/>
  </p:normalViewPr>
  <p:slideViewPr>
    <p:cSldViewPr>
      <p:cViewPr>
        <p:scale>
          <a:sx n="100" d="100"/>
          <a:sy n="100" d="100"/>
        </p:scale>
        <p:origin x="-11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276" y="-7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0313EB1C-DF73-4921-910F-42F929172CF5}" type="datetimeFigureOut">
              <a:rPr lang="en-GB"/>
              <a:pPr>
                <a:defRPr/>
              </a:pPr>
              <a:t>14/10/2015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2108" tIns="46054" rIns="92108" bIns="4605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C23517B-B9F6-4666-B943-528B661B7D3F}" type="slidenum">
              <a:rPr lang="en-GB"/>
              <a:pPr>
                <a:defRPr/>
              </a:pPr>
              <a:t>‹#›</a:t>
            </a:fld>
            <a:endParaRPr lang="en-GB"/>
          </a:p>
        </p:txBody>
      </p:sp>
    </p:spTree>
    <p:extLst>
      <p:ext uri="{BB962C8B-B14F-4D97-AF65-F5344CB8AC3E}">
        <p14:creationId xmlns:p14="http://schemas.microsoft.com/office/powerpoint/2010/main" val="1409326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Good Morning.</a:t>
            </a:r>
          </a:p>
          <a:p>
            <a:endParaRPr lang="en-GB" altLang="en-US" dirty="0" smtClean="0"/>
          </a:p>
          <a:p>
            <a:r>
              <a:rPr lang="en-GB" altLang="en-US" dirty="0" smtClean="0"/>
              <a:t>My name is Tracey Wilson, and I have responsibility for HR and Corporate Affairs at Komatsu UK.</a:t>
            </a:r>
          </a:p>
          <a:p>
            <a:endParaRPr lang="en-GB" altLang="en-US" dirty="0"/>
          </a:p>
          <a:p>
            <a:r>
              <a:rPr lang="en-GB" altLang="en-US" dirty="0" smtClean="0"/>
              <a:t>My remit covers the usual range of HR activities, including recruitment, and also Corporate Social Responsibility – including working with schools.</a:t>
            </a:r>
          </a:p>
          <a:p>
            <a:endParaRPr lang="en-GB" altLang="en-US" dirty="0"/>
          </a:p>
          <a:p>
            <a:r>
              <a:rPr lang="en-GB" altLang="en-US" dirty="0" smtClean="0"/>
              <a:t>It is a pleasure to have been given the opportunity to speak to you today.</a:t>
            </a:r>
          </a:p>
        </p:txBody>
      </p:sp>
      <p:sp>
        <p:nvSpPr>
          <p:cNvPr id="4" name="Slide Number Placeholder 3"/>
          <p:cNvSpPr>
            <a:spLocks noGrp="1"/>
          </p:cNvSpPr>
          <p:nvPr>
            <p:ph type="sldNum" sz="quarter" idx="5"/>
          </p:nvPr>
        </p:nvSpPr>
        <p:spPr/>
        <p:txBody>
          <a:bodyPr/>
          <a:lstStyle/>
          <a:p>
            <a:pPr>
              <a:defRPr/>
            </a:pPr>
            <a:fld id="{B319DAA6-1ACF-43AE-9D82-51B82B921CD3}"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In terms of the training they receive, it is a 3-year programme (for both Engineering and Administrative Apprenticeships), each leading to qualifications at NVQ level III</a:t>
            </a:r>
          </a:p>
          <a:p>
            <a:endParaRPr lang="en-GB" altLang="en-US" smtClean="0"/>
          </a:p>
          <a:p>
            <a:r>
              <a:rPr lang="en-GB" altLang="en-US" smtClean="0"/>
              <a:t>Many go on to study for HNC, and some take the next step to study for a degree </a:t>
            </a:r>
          </a:p>
        </p:txBody>
      </p:sp>
      <p:sp>
        <p:nvSpPr>
          <p:cNvPr id="4" name="Slide Number Placeholder 3"/>
          <p:cNvSpPr>
            <a:spLocks noGrp="1"/>
          </p:cNvSpPr>
          <p:nvPr>
            <p:ph type="sldNum" sz="quarter" idx="5"/>
          </p:nvPr>
        </p:nvSpPr>
        <p:spPr/>
        <p:txBody>
          <a:bodyPr/>
          <a:lstStyle/>
          <a:p>
            <a:pPr>
              <a:defRPr/>
            </a:pPr>
            <a:fld id="{3E604159-BDD4-45CF-A1CB-B9C8788E0605}" type="slidenum">
              <a:rPr lang="en-GB" smtClean="0"/>
              <a:pPr>
                <a:defRPr/>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We generally recruit 2 Engineering Graduate trainees each year</a:t>
            </a:r>
          </a:p>
          <a:p>
            <a:endParaRPr lang="en-GB" altLang="en-US" smtClean="0"/>
          </a:p>
          <a:p>
            <a:r>
              <a:rPr lang="en-GB" altLang="en-US" smtClean="0"/>
              <a:t>They follow a structured programme of training, and a typical training schedule is shown here</a:t>
            </a:r>
          </a:p>
          <a:p>
            <a:endParaRPr lang="en-GB" altLang="en-US" smtClean="0"/>
          </a:p>
          <a:p>
            <a:r>
              <a:rPr lang="en-GB" altLang="en-US" smtClean="0"/>
              <a:t>We are keen to train our own people for the future, and very much focus on entry-level recruitment.  A quarter of our current management team commenced as Graduate/Apprentice trainees – including our Manufacturing Director.  </a:t>
            </a:r>
          </a:p>
        </p:txBody>
      </p:sp>
      <p:sp>
        <p:nvSpPr>
          <p:cNvPr id="4" name="Slide Number Placeholder 3"/>
          <p:cNvSpPr>
            <a:spLocks noGrp="1"/>
          </p:cNvSpPr>
          <p:nvPr>
            <p:ph type="sldNum" sz="quarter" idx="5"/>
          </p:nvPr>
        </p:nvSpPr>
        <p:spPr/>
        <p:txBody>
          <a:bodyPr/>
          <a:lstStyle/>
          <a:p>
            <a:pPr>
              <a:defRPr/>
            </a:pPr>
            <a:fld id="{4A101FED-0DF9-4F77-96D4-6BDE1DAE0B13}" type="slidenum">
              <a:rPr lang="en-GB" smtClean="0"/>
              <a:pPr>
                <a:defRPr/>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Over the next few minutes, I would like to set the context by giving a very brief introduction to Komatsu and what we do, and telling you a bit about the work we have been doing with schools.  </a:t>
            </a:r>
          </a:p>
          <a:p>
            <a:pPr>
              <a:defRPr/>
            </a:pPr>
            <a:endParaRPr lang="en-GB" dirty="0"/>
          </a:p>
          <a:p>
            <a:pPr>
              <a:defRPr/>
            </a:pPr>
            <a:r>
              <a:rPr lang="en-GB" dirty="0" smtClean="0"/>
              <a:t>I will also touch on the kind of entry level recruitment we undertake – mainly Apprentices and a smaller number of Graduates</a:t>
            </a:r>
          </a:p>
          <a:p>
            <a:pPr>
              <a:defRPr/>
            </a:pPr>
            <a:endParaRPr lang="en-GB" dirty="0"/>
          </a:p>
        </p:txBody>
      </p:sp>
      <p:sp>
        <p:nvSpPr>
          <p:cNvPr id="4" name="Slide Number Placeholder 3"/>
          <p:cNvSpPr>
            <a:spLocks noGrp="1"/>
          </p:cNvSpPr>
          <p:nvPr>
            <p:ph type="sldNum" sz="quarter" idx="5"/>
          </p:nvPr>
        </p:nvSpPr>
        <p:spPr/>
        <p:txBody>
          <a:bodyPr/>
          <a:lstStyle/>
          <a:p>
            <a:pPr>
              <a:defRPr/>
            </a:pPr>
            <a:fld id="{D6AD4F0D-2BC4-48A7-BFEA-6900C5B40A3E}"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6125" indent="-285750" eaLnBrk="0" hangingPunct="0">
              <a:spcBef>
                <a:spcPct val="30000"/>
              </a:spcBef>
              <a:defRPr sz="1200">
                <a:solidFill>
                  <a:schemeClr val="tx1"/>
                </a:solidFill>
                <a:latin typeface="Calibri" pitchFamily="34" charset="0"/>
              </a:defRPr>
            </a:lvl2pPr>
            <a:lvl3pPr marL="1149350" indent="-228600" eaLnBrk="0" hangingPunct="0">
              <a:spcBef>
                <a:spcPct val="30000"/>
              </a:spcBef>
              <a:defRPr sz="1200">
                <a:solidFill>
                  <a:schemeClr val="tx1"/>
                </a:solidFill>
                <a:latin typeface="Calibri" pitchFamily="34" charset="0"/>
              </a:defRPr>
            </a:lvl3pPr>
            <a:lvl4pPr marL="1609725" indent="-228600" eaLnBrk="0" hangingPunct="0">
              <a:spcBef>
                <a:spcPct val="30000"/>
              </a:spcBef>
              <a:defRPr sz="1200">
                <a:solidFill>
                  <a:schemeClr val="tx1"/>
                </a:solidFill>
                <a:latin typeface="Calibri" pitchFamily="34" charset="0"/>
              </a:defRPr>
            </a:lvl4pPr>
            <a:lvl5pPr marL="2070100" indent="-228600" eaLnBrk="0" hangingPunct="0">
              <a:spcBef>
                <a:spcPct val="30000"/>
              </a:spcBef>
              <a:defRPr sz="1200">
                <a:solidFill>
                  <a:schemeClr val="tx1"/>
                </a:solidFill>
                <a:latin typeface="Calibri" pitchFamily="34" charset="0"/>
              </a:defRPr>
            </a:lvl5pPr>
            <a:lvl6pPr marL="2527300" indent="-228600" eaLnBrk="0" fontAlgn="base" hangingPunct="0">
              <a:spcBef>
                <a:spcPct val="30000"/>
              </a:spcBef>
              <a:spcAft>
                <a:spcPct val="0"/>
              </a:spcAft>
              <a:defRPr sz="1200">
                <a:solidFill>
                  <a:schemeClr val="tx1"/>
                </a:solidFill>
                <a:latin typeface="Calibri" pitchFamily="34" charset="0"/>
              </a:defRPr>
            </a:lvl6pPr>
            <a:lvl7pPr marL="2984500" indent="-228600" eaLnBrk="0" fontAlgn="base" hangingPunct="0">
              <a:spcBef>
                <a:spcPct val="30000"/>
              </a:spcBef>
              <a:spcAft>
                <a:spcPct val="0"/>
              </a:spcAft>
              <a:defRPr sz="1200">
                <a:solidFill>
                  <a:schemeClr val="tx1"/>
                </a:solidFill>
                <a:latin typeface="Calibri" pitchFamily="34" charset="0"/>
              </a:defRPr>
            </a:lvl7pPr>
            <a:lvl8pPr marL="3441700" indent="-228600" eaLnBrk="0" fontAlgn="base" hangingPunct="0">
              <a:spcBef>
                <a:spcPct val="30000"/>
              </a:spcBef>
              <a:spcAft>
                <a:spcPct val="0"/>
              </a:spcAft>
              <a:defRPr sz="1200">
                <a:solidFill>
                  <a:schemeClr val="tx1"/>
                </a:solidFill>
                <a:latin typeface="Calibri" pitchFamily="34" charset="0"/>
              </a:defRPr>
            </a:lvl8pPr>
            <a:lvl9pPr marL="38989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A4BFE54-4A4A-4E48-8B77-3CD19C4BD755}" type="slidenum">
              <a:rPr lang="en-GB" altLang="en-US" smtClean="0">
                <a:solidFill>
                  <a:srgbClr val="000000"/>
                </a:solidFill>
                <a:latin typeface="Arial" pitchFamily="34" charset="0"/>
                <a:cs typeface="Arial" pitchFamily="34" charset="0"/>
              </a:rPr>
              <a:pPr eaLnBrk="1" fontAlgn="base" hangingPunct="1">
                <a:spcBef>
                  <a:spcPct val="0"/>
                </a:spcBef>
                <a:spcAft>
                  <a:spcPct val="0"/>
                </a:spcAft>
              </a:pPr>
              <a:t>4</a:t>
            </a:fld>
            <a:endParaRPr lang="en-GB" altLang="en-US" smtClean="0">
              <a:solidFill>
                <a:srgbClr val="000000"/>
              </a:solidFill>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06463" y="4714875"/>
            <a:ext cx="49847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latin typeface="Arial" pitchFamily="34" charset="0"/>
                <a:cs typeface="Arial" pitchFamily="34" charset="0"/>
              </a:rPr>
              <a:t>Komatsu was founded back in 1921 in Komatsu City in Japan – it was originally a small repair shop for mining equipment.  Today, Komatsu is a global company employing over 47,000 people.</a:t>
            </a:r>
          </a:p>
          <a:p>
            <a:pPr eaLnBrk="1" hangingPunct="1"/>
            <a:endParaRPr lang="en-GB" alt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And this is the range of products which Komatsu produces today.</a:t>
            </a:r>
          </a:p>
          <a:p>
            <a:endParaRPr lang="en-GB" altLang="en-US" dirty="0" smtClean="0"/>
          </a:p>
          <a:p>
            <a:r>
              <a:rPr lang="en-GB" altLang="en-US" dirty="0" smtClean="0"/>
              <a:t>The majority of the business is construction equipment, but Komatsu also produces industrial machinery (such as welding robots and presses used in the car industry), and some electronics.</a:t>
            </a:r>
          </a:p>
          <a:p>
            <a:endParaRPr lang="en-GB" altLang="en-US" dirty="0" smtClean="0"/>
          </a:p>
          <a:p>
            <a:r>
              <a:rPr lang="en-GB" altLang="en-US" dirty="0" smtClean="0"/>
              <a:t>At Komatsu UK, we manufacture excavators</a:t>
            </a:r>
          </a:p>
          <a:p>
            <a:endParaRPr lang="en-GB" altLang="en-US" dirty="0" smtClean="0"/>
          </a:p>
        </p:txBody>
      </p:sp>
      <p:sp>
        <p:nvSpPr>
          <p:cNvPr id="4" name="Slide Number Placeholder 3"/>
          <p:cNvSpPr>
            <a:spLocks noGrp="1"/>
          </p:cNvSpPr>
          <p:nvPr>
            <p:ph type="sldNum" sz="quarter" idx="5"/>
          </p:nvPr>
        </p:nvSpPr>
        <p:spPr/>
        <p:txBody>
          <a:bodyPr/>
          <a:lstStyle/>
          <a:p>
            <a:pPr>
              <a:defRPr/>
            </a:pPr>
            <a:fld id="{90D7BB94-E6A5-4386-AD13-8A551AFEDDD3}"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recruit around 6-8 Apprentices each year.  Currently, there are 26 in training – mainly in  the Direct areas.</a:t>
            </a:r>
          </a:p>
          <a:p>
            <a:endParaRPr lang="en-GB" altLang="en-US" dirty="0" smtClean="0"/>
          </a:p>
          <a:p>
            <a:r>
              <a:rPr lang="en-GB" altLang="en-US" dirty="0" smtClean="0"/>
              <a:t>It is a 3-year apprenticeship, and at the end of their Apprenticeship, we offer the vast majority a permanent job</a:t>
            </a:r>
          </a:p>
          <a:p>
            <a:endParaRPr lang="en-GB" altLang="en-US" dirty="0" smtClean="0"/>
          </a:p>
          <a:p>
            <a:r>
              <a:rPr lang="en-GB" altLang="en-US" dirty="0" smtClean="0"/>
              <a:t>And, the Apprentices don’t  necessarily remain in manufacturing – they can progress to Engineer roles, where opportunities arise – and there are lots of examples where that has been the case.</a:t>
            </a:r>
          </a:p>
          <a:p>
            <a:endParaRPr lang="en-GB" altLang="en-US" dirty="0"/>
          </a:p>
          <a:p>
            <a:r>
              <a:rPr lang="en-GB" altLang="en-US" dirty="0" smtClean="0"/>
              <a:t>Also recruit 2 Engineering graduates </a:t>
            </a:r>
            <a:r>
              <a:rPr lang="en-GB" altLang="en-US" dirty="0"/>
              <a:t>e</a:t>
            </a:r>
            <a:r>
              <a:rPr lang="en-GB" altLang="en-US" dirty="0" smtClean="0"/>
              <a:t>ach year.  Follow a structured 2-year programme.</a:t>
            </a:r>
          </a:p>
          <a:p>
            <a:endParaRPr lang="en-GB" altLang="en-US" dirty="0"/>
          </a:p>
          <a:p>
            <a:r>
              <a:rPr lang="en-GB" altLang="en-US" dirty="0" smtClean="0"/>
              <a:t>Approx. 25% of our Management Team started as graduate/Apprentice trainees – including our Manufacturing Director.</a:t>
            </a:r>
          </a:p>
          <a:p>
            <a:endParaRPr lang="en-GB" altLang="en-US" dirty="0"/>
          </a:p>
          <a:p>
            <a:r>
              <a:rPr lang="en-GB" altLang="en-US" dirty="0" smtClean="0"/>
              <a:t>We run these training schemes to develop our future workforce</a:t>
            </a:r>
          </a:p>
          <a:p>
            <a:endParaRPr lang="en-GB" altLang="en-US" dirty="0"/>
          </a:p>
          <a:p>
            <a:endParaRPr lang="en-GB" altLang="en-US" dirty="0" smtClean="0"/>
          </a:p>
          <a:p>
            <a:endParaRPr lang="en-GB" altLang="en-US" dirty="0" smtClean="0"/>
          </a:p>
        </p:txBody>
      </p:sp>
      <p:sp>
        <p:nvSpPr>
          <p:cNvPr id="4" name="Slide Number Placeholder 3"/>
          <p:cNvSpPr>
            <a:spLocks noGrp="1"/>
          </p:cNvSpPr>
          <p:nvPr>
            <p:ph type="sldNum" sz="quarter" idx="5"/>
          </p:nvPr>
        </p:nvSpPr>
        <p:spPr/>
        <p:txBody>
          <a:bodyPr/>
          <a:lstStyle/>
          <a:p>
            <a:pPr>
              <a:defRPr/>
            </a:pPr>
            <a:fld id="{D7F312ED-E3AC-4DAB-8FF4-5669D26AEA76}"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 now like to cover some of the STEM activities we are involved in, and tell you about the opportunities we have for trainees.</a:t>
            </a:r>
          </a:p>
          <a:p>
            <a:endParaRPr lang="en-GB" altLang="en-US" dirty="0"/>
          </a:p>
          <a:p>
            <a:r>
              <a:rPr lang="en-GB" altLang="en-US" dirty="0" smtClean="0"/>
              <a:t>We currently have 17 STEM Ambassadors.  They range from Apprentices just completing their training, through to experienced </a:t>
            </a:r>
            <a:r>
              <a:rPr lang="en-GB" altLang="en-US" dirty="0"/>
              <a:t>P</a:t>
            </a:r>
            <a:r>
              <a:rPr lang="en-GB" altLang="en-US" dirty="0" smtClean="0"/>
              <a:t>roduction Managers.</a:t>
            </a:r>
          </a:p>
          <a:p>
            <a:endParaRPr lang="en-GB" altLang="en-US" dirty="0"/>
          </a:p>
          <a:p>
            <a:r>
              <a:rPr lang="en-GB" altLang="en-US" dirty="0" smtClean="0"/>
              <a:t>Our support for Schools is coordinated through HR, and we involve the Ambassadors in supporting a variety of activities, including:</a:t>
            </a:r>
          </a:p>
          <a:p>
            <a:endParaRPr lang="en-GB" altLang="en-US" dirty="0"/>
          </a:p>
          <a:p>
            <a:r>
              <a:rPr lang="en-GB" altLang="en-US" dirty="0" smtClean="0"/>
              <a:t>-    Site tours – with the opportunity to try a bit of excavator driving</a:t>
            </a:r>
          </a:p>
          <a:p>
            <a:pPr marL="171450" indent="-171450">
              <a:buFontTx/>
              <a:buChar char="-"/>
            </a:pPr>
            <a:r>
              <a:rPr lang="en-GB" altLang="en-US" dirty="0" smtClean="0"/>
              <a:t>Supporting  School </a:t>
            </a:r>
            <a:r>
              <a:rPr lang="en-GB" altLang="en-US" dirty="0"/>
              <a:t>C</a:t>
            </a:r>
            <a:r>
              <a:rPr lang="en-GB" altLang="en-US" dirty="0" smtClean="0"/>
              <a:t>areers Events</a:t>
            </a:r>
          </a:p>
          <a:p>
            <a:pPr marL="171450" indent="-171450">
              <a:buFontTx/>
              <a:buChar char="-"/>
            </a:pPr>
            <a:r>
              <a:rPr lang="en-GB" altLang="en-US" dirty="0" smtClean="0"/>
              <a:t>Talking to groups of students about careers in Engineering</a:t>
            </a:r>
          </a:p>
          <a:p>
            <a:pPr marL="171450" indent="-171450">
              <a:buFontTx/>
              <a:buChar char="-"/>
            </a:pPr>
            <a:endParaRPr lang="en-GB" altLang="en-US" dirty="0"/>
          </a:p>
          <a:p>
            <a:r>
              <a:rPr lang="en-GB" altLang="en-US" dirty="0" smtClean="0"/>
              <a:t>Most of the activities are local, but we have also been involved in national Events, such as the F1 competition</a:t>
            </a:r>
          </a:p>
          <a:p>
            <a:pPr marL="171450" indent="-171450">
              <a:buFontTx/>
              <a:buChar char="-"/>
            </a:pPr>
            <a:endParaRPr lang="en-GB" altLang="en-US" dirty="0"/>
          </a:p>
          <a:p>
            <a:r>
              <a:rPr lang="en-GB" altLang="en-US" dirty="0" smtClean="0"/>
              <a:t>We also provide work experience and have so far this year accommodated 20 work experience placements</a:t>
            </a:r>
          </a:p>
          <a:p>
            <a:endParaRPr lang="en-GB" altLang="en-US" dirty="0" smtClean="0"/>
          </a:p>
        </p:txBody>
      </p:sp>
      <p:sp>
        <p:nvSpPr>
          <p:cNvPr id="4" name="Slide Number Placeholder 3"/>
          <p:cNvSpPr>
            <a:spLocks noGrp="1"/>
          </p:cNvSpPr>
          <p:nvPr>
            <p:ph type="sldNum" sz="quarter" idx="5"/>
          </p:nvPr>
        </p:nvSpPr>
        <p:spPr/>
        <p:txBody>
          <a:bodyPr/>
          <a:lstStyle/>
          <a:p>
            <a:pPr>
              <a:defRPr/>
            </a:pPr>
            <a:fld id="{304EBBD5-9A1C-4FA0-9D0B-BB10A6FAA5B5}"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GB" altLang="en-US" dirty="0"/>
          </a:p>
          <a:p>
            <a:r>
              <a:rPr lang="en-GB" altLang="en-US" dirty="0" smtClean="0"/>
              <a:t>There are 3 local schools that we have a special relationship with, and where we carry out more in-depth activities including introduction to continuous improvement, health and safety, and welder taster sessions.</a:t>
            </a:r>
          </a:p>
          <a:p>
            <a:endParaRPr lang="en-GB" altLang="en-US" dirty="0"/>
          </a:p>
        </p:txBody>
      </p:sp>
      <p:sp>
        <p:nvSpPr>
          <p:cNvPr id="4" name="Slide Number Placeholder 3"/>
          <p:cNvSpPr>
            <a:spLocks noGrp="1"/>
          </p:cNvSpPr>
          <p:nvPr>
            <p:ph type="sldNum" sz="quarter" idx="5"/>
          </p:nvPr>
        </p:nvSpPr>
        <p:spPr/>
        <p:txBody>
          <a:bodyPr/>
          <a:lstStyle/>
          <a:p>
            <a:pPr>
              <a:defRPr/>
            </a:pPr>
            <a:fld id="{304EBBD5-9A1C-4FA0-9D0B-BB10A6FAA5B5}"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Last week, we hosted a STEM careers event for Head Teachers at Komatsu.  This was in partnership with TDR.  This is the first time we have held such an event, and TDR plan to roll this out across the Region and involve other companies.</a:t>
            </a:r>
          </a:p>
          <a:p>
            <a:endParaRPr lang="en-GB" altLang="en-US" dirty="0"/>
          </a:p>
          <a:p>
            <a:r>
              <a:rPr lang="en-GB" altLang="en-US" dirty="0" smtClean="0"/>
              <a:t>The purpose was to raise awareness amongst head teachers of the types of careers available in Engineering and Manufacturing.</a:t>
            </a:r>
          </a:p>
          <a:p>
            <a:endParaRPr lang="en-GB" altLang="en-US" dirty="0"/>
          </a:p>
          <a:p>
            <a:r>
              <a:rPr lang="en-GB" altLang="en-US" dirty="0" smtClean="0"/>
              <a:t>We had a factory tour, presentations from young people who are progressing their careers in Komatsu UK, and an opportunity for a bit of machine driving.</a:t>
            </a:r>
          </a:p>
        </p:txBody>
      </p:sp>
      <p:sp>
        <p:nvSpPr>
          <p:cNvPr id="4" name="Slide Number Placeholder 3"/>
          <p:cNvSpPr>
            <a:spLocks noGrp="1"/>
          </p:cNvSpPr>
          <p:nvPr>
            <p:ph type="sldNum" sz="quarter" idx="5"/>
          </p:nvPr>
        </p:nvSpPr>
        <p:spPr/>
        <p:txBody>
          <a:bodyPr/>
          <a:lstStyle/>
          <a:p>
            <a:pPr>
              <a:defRPr/>
            </a:pPr>
            <a:fld id="{A1946B1F-6698-48E4-B6E0-7FD8FC6B393E}"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E59509F8-9621-4591-A9D6-4E6DB9087EE5}"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DFF6BA8-729C-4133-A5D8-0031DD405EAC}" type="datetimeFigureOut">
              <a:rPr lang="en-GB"/>
              <a:pPr>
                <a:defRPr/>
              </a:pPr>
              <a:t>14/10/2015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62271D5-7B20-4C76-BA0C-B0D2521D7C67}" type="slidenum">
              <a:rPr lang="en-GB"/>
              <a:pPr>
                <a:defRPr/>
              </a:pPr>
              <a:t>‹#›</a:t>
            </a:fld>
            <a:endParaRPr lang="en-GB" dirty="0"/>
          </a:p>
        </p:txBody>
      </p:sp>
    </p:spTree>
    <p:extLst>
      <p:ext uri="{BB962C8B-B14F-4D97-AF65-F5344CB8AC3E}">
        <p14:creationId xmlns:p14="http://schemas.microsoft.com/office/powerpoint/2010/main" val="3690996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1365457-1059-4B29-B5B3-E10ADE3F7648}" type="datetimeFigureOut">
              <a:rPr lang="en-GB"/>
              <a:pPr>
                <a:defRPr/>
              </a:pPr>
              <a:t>14/10/2015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1FC60F-DBA8-4BDA-A842-C35CD8928FB6}" type="slidenum">
              <a:rPr lang="en-GB"/>
              <a:pPr>
                <a:defRPr/>
              </a:pPr>
              <a:t>‹#›</a:t>
            </a:fld>
            <a:endParaRPr lang="en-GB" dirty="0"/>
          </a:p>
        </p:txBody>
      </p:sp>
    </p:spTree>
    <p:extLst>
      <p:ext uri="{BB962C8B-B14F-4D97-AF65-F5344CB8AC3E}">
        <p14:creationId xmlns:p14="http://schemas.microsoft.com/office/powerpoint/2010/main" val="347620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F9703B-71AF-47FF-A288-AA3AEF8B0981}" type="datetimeFigureOut">
              <a:rPr lang="en-GB"/>
              <a:pPr>
                <a:defRPr/>
              </a:pPr>
              <a:t>14/10/2015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A2096B-A9A9-446D-9521-B33EF38B6ABD}" type="slidenum">
              <a:rPr lang="en-GB"/>
              <a:pPr>
                <a:defRPr/>
              </a:pPr>
              <a:t>‹#›</a:t>
            </a:fld>
            <a:endParaRPr lang="en-GB" dirty="0"/>
          </a:p>
        </p:txBody>
      </p:sp>
    </p:spTree>
    <p:extLst>
      <p:ext uri="{BB962C8B-B14F-4D97-AF65-F5344CB8AC3E}">
        <p14:creationId xmlns:p14="http://schemas.microsoft.com/office/powerpoint/2010/main" val="333617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198589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2479084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38851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287416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3717322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3288425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240064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160542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98A1018-E7BA-40C2-939E-036DBEE45F56}" type="datetimeFigureOut">
              <a:rPr lang="en-GB"/>
              <a:pPr>
                <a:defRPr/>
              </a:pPr>
              <a:t>14/10/2015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9B664E-9580-4660-8180-C1B4F58D3A58}" type="slidenum">
              <a:rPr lang="en-GB"/>
              <a:pPr>
                <a:defRPr/>
              </a:pPr>
              <a:t>‹#›</a:t>
            </a:fld>
            <a:endParaRPr lang="en-GB" dirty="0"/>
          </a:p>
        </p:txBody>
      </p:sp>
    </p:spTree>
    <p:extLst>
      <p:ext uri="{BB962C8B-B14F-4D97-AF65-F5344CB8AC3E}">
        <p14:creationId xmlns:p14="http://schemas.microsoft.com/office/powerpoint/2010/main" val="2588808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4168454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330657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104058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1342339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GB" altLang="en-US"/>
              <a:t>1</a:t>
            </a:r>
          </a:p>
        </p:txBody>
      </p:sp>
    </p:spTree>
    <p:extLst>
      <p:ext uri="{BB962C8B-B14F-4D97-AF65-F5344CB8AC3E}">
        <p14:creationId xmlns:p14="http://schemas.microsoft.com/office/powerpoint/2010/main" val="17276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CDDAF1-602C-4D58-AC19-BC3BA4A32C6F}" type="slidenum">
              <a:rPr lang="en-GB"/>
              <a:pPr>
                <a:defRPr/>
              </a:pPr>
              <a:t>‹#›</a:t>
            </a:fld>
            <a:endParaRPr lang="en-GB" dirty="0"/>
          </a:p>
        </p:txBody>
      </p:sp>
    </p:spTree>
    <p:extLst>
      <p:ext uri="{BB962C8B-B14F-4D97-AF65-F5344CB8AC3E}">
        <p14:creationId xmlns:p14="http://schemas.microsoft.com/office/powerpoint/2010/main" val="3716604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AD449C-3538-4F24-ACA2-F74100A66D7D}" type="slidenum">
              <a:rPr lang="en-GB"/>
              <a:pPr>
                <a:defRPr/>
              </a:pPr>
              <a:t>‹#›</a:t>
            </a:fld>
            <a:endParaRPr lang="en-GB" dirty="0"/>
          </a:p>
        </p:txBody>
      </p:sp>
    </p:spTree>
    <p:extLst>
      <p:ext uri="{BB962C8B-B14F-4D97-AF65-F5344CB8AC3E}">
        <p14:creationId xmlns:p14="http://schemas.microsoft.com/office/powerpoint/2010/main" val="3824047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966CE7-2CB4-441C-A5D7-4818B04B6360}" type="slidenum">
              <a:rPr lang="en-GB"/>
              <a:pPr>
                <a:defRPr/>
              </a:pPr>
              <a:t>‹#›</a:t>
            </a:fld>
            <a:endParaRPr lang="en-GB" dirty="0"/>
          </a:p>
        </p:txBody>
      </p:sp>
    </p:spTree>
    <p:extLst>
      <p:ext uri="{BB962C8B-B14F-4D97-AF65-F5344CB8AC3E}">
        <p14:creationId xmlns:p14="http://schemas.microsoft.com/office/powerpoint/2010/main" val="988763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3DFB4D-3BBE-4FA2-8ED6-84037D901500}" type="slidenum">
              <a:rPr lang="en-GB"/>
              <a:pPr>
                <a:defRPr/>
              </a:pPr>
              <a:t>‹#›</a:t>
            </a:fld>
            <a:endParaRPr lang="en-GB" dirty="0"/>
          </a:p>
        </p:txBody>
      </p:sp>
    </p:spTree>
    <p:extLst>
      <p:ext uri="{BB962C8B-B14F-4D97-AF65-F5344CB8AC3E}">
        <p14:creationId xmlns:p14="http://schemas.microsoft.com/office/powerpoint/2010/main" val="4123007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35E6535-E4FC-4148-AF53-1B17FB19B95A}" type="slidenum">
              <a:rPr lang="en-GB"/>
              <a:pPr>
                <a:defRPr/>
              </a:pPr>
              <a:t>‹#›</a:t>
            </a:fld>
            <a:endParaRPr lang="en-GB" dirty="0"/>
          </a:p>
        </p:txBody>
      </p:sp>
    </p:spTree>
    <p:extLst>
      <p:ext uri="{BB962C8B-B14F-4D97-AF65-F5344CB8AC3E}">
        <p14:creationId xmlns:p14="http://schemas.microsoft.com/office/powerpoint/2010/main" val="37456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57EF2B-B747-4DB5-9CD2-5F18E2480F83}" type="datetimeFigureOut">
              <a:rPr lang="en-GB"/>
              <a:pPr>
                <a:defRPr/>
              </a:pPr>
              <a:t>14/10/2015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065FB30-4C34-4536-9C61-00AC0F76B3C9}" type="slidenum">
              <a:rPr lang="en-GB"/>
              <a:pPr>
                <a:defRPr/>
              </a:pPr>
              <a:t>‹#›</a:t>
            </a:fld>
            <a:endParaRPr lang="en-GB" dirty="0"/>
          </a:p>
        </p:txBody>
      </p:sp>
    </p:spTree>
    <p:extLst>
      <p:ext uri="{BB962C8B-B14F-4D97-AF65-F5344CB8AC3E}">
        <p14:creationId xmlns:p14="http://schemas.microsoft.com/office/powerpoint/2010/main" val="2219695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3CC2674-9143-4943-9143-CEAECA99BA43}" type="slidenum">
              <a:rPr lang="en-GB"/>
              <a:pPr>
                <a:defRPr/>
              </a:pPr>
              <a:t>‹#›</a:t>
            </a:fld>
            <a:endParaRPr lang="en-GB" dirty="0"/>
          </a:p>
        </p:txBody>
      </p:sp>
    </p:spTree>
    <p:extLst>
      <p:ext uri="{BB962C8B-B14F-4D97-AF65-F5344CB8AC3E}">
        <p14:creationId xmlns:p14="http://schemas.microsoft.com/office/powerpoint/2010/main" val="766621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56CFA2B-08DA-49A0-9166-CCA50E0E40C2}" type="slidenum">
              <a:rPr lang="en-GB"/>
              <a:pPr>
                <a:defRPr/>
              </a:pPr>
              <a:t>‹#›</a:t>
            </a:fld>
            <a:endParaRPr lang="en-GB" dirty="0"/>
          </a:p>
        </p:txBody>
      </p:sp>
    </p:spTree>
    <p:extLst>
      <p:ext uri="{BB962C8B-B14F-4D97-AF65-F5344CB8AC3E}">
        <p14:creationId xmlns:p14="http://schemas.microsoft.com/office/powerpoint/2010/main" val="37522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957F4C1-5CBE-4FAD-8D3D-9C8F672AE15A}" type="slidenum">
              <a:rPr lang="en-GB"/>
              <a:pPr>
                <a:defRPr/>
              </a:pPr>
              <a:t>‹#›</a:t>
            </a:fld>
            <a:endParaRPr lang="en-GB" dirty="0"/>
          </a:p>
        </p:txBody>
      </p:sp>
    </p:spTree>
    <p:extLst>
      <p:ext uri="{BB962C8B-B14F-4D97-AF65-F5344CB8AC3E}">
        <p14:creationId xmlns:p14="http://schemas.microsoft.com/office/powerpoint/2010/main" val="2355894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29A369-F025-46A6-A194-FBE4E0DB77A0}" type="slidenum">
              <a:rPr lang="en-GB"/>
              <a:pPr>
                <a:defRPr/>
              </a:pPr>
              <a:t>‹#›</a:t>
            </a:fld>
            <a:endParaRPr lang="en-GB" dirty="0"/>
          </a:p>
        </p:txBody>
      </p:sp>
    </p:spTree>
    <p:extLst>
      <p:ext uri="{BB962C8B-B14F-4D97-AF65-F5344CB8AC3E}">
        <p14:creationId xmlns:p14="http://schemas.microsoft.com/office/powerpoint/2010/main" val="643282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F4A657-4FBE-404E-BF65-5D3605EC33E2}" type="slidenum">
              <a:rPr lang="en-GB"/>
              <a:pPr>
                <a:defRPr/>
              </a:pPr>
              <a:t>‹#›</a:t>
            </a:fld>
            <a:endParaRPr lang="en-GB" dirty="0"/>
          </a:p>
        </p:txBody>
      </p:sp>
    </p:spTree>
    <p:extLst>
      <p:ext uri="{BB962C8B-B14F-4D97-AF65-F5344CB8AC3E}">
        <p14:creationId xmlns:p14="http://schemas.microsoft.com/office/powerpoint/2010/main" val="2002121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E09989-A08F-485B-84B9-7D04A5AEDA91}" type="slidenum">
              <a:rPr lang="en-GB"/>
              <a:pPr>
                <a:defRPr/>
              </a:pPr>
              <a:t>‹#›</a:t>
            </a:fld>
            <a:endParaRPr lang="en-GB" dirty="0"/>
          </a:p>
        </p:txBody>
      </p:sp>
    </p:spTree>
    <p:extLst>
      <p:ext uri="{BB962C8B-B14F-4D97-AF65-F5344CB8AC3E}">
        <p14:creationId xmlns:p14="http://schemas.microsoft.com/office/powerpoint/2010/main" val="3770179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5FF091-A6AA-4465-A170-6092B8ED6FF9}" type="slidenum">
              <a:rPr lang="en-GB"/>
              <a:pPr>
                <a:defRPr/>
              </a:pPr>
              <a:t>‹#›</a:t>
            </a:fld>
            <a:endParaRPr lang="en-GB" dirty="0"/>
          </a:p>
        </p:txBody>
      </p:sp>
    </p:spTree>
    <p:extLst>
      <p:ext uri="{BB962C8B-B14F-4D97-AF65-F5344CB8AC3E}">
        <p14:creationId xmlns:p14="http://schemas.microsoft.com/office/powerpoint/2010/main" val="50601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067496D-ED36-4B54-8196-F240C02EE0DE}" type="slidenum">
              <a:rPr lang="en-GB"/>
              <a:pPr>
                <a:defRPr/>
              </a:pPr>
              <a:t>‹#›</a:t>
            </a:fld>
            <a:endParaRPr lang="en-GB" dirty="0"/>
          </a:p>
        </p:txBody>
      </p:sp>
    </p:spTree>
    <p:extLst>
      <p:ext uri="{BB962C8B-B14F-4D97-AF65-F5344CB8AC3E}">
        <p14:creationId xmlns:p14="http://schemas.microsoft.com/office/powerpoint/2010/main" val="22987293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9C204E-6494-47E1-A93D-0CAD0DA0DD0A}" type="slidenum">
              <a:rPr lang="en-GB"/>
              <a:pPr>
                <a:defRPr/>
              </a:pPr>
              <a:t>‹#›</a:t>
            </a:fld>
            <a:endParaRPr lang="en-GB" dirty="0"/>
          </a:p>
        </p:txBody>
      </p:sp>
    </p:spTree>
    <p:extLst>
      <p:ext uri="{BB962C8B-B14F-4D97-AF65-F5344CB8AC3E}">
        <p14:creationId xmlns:p14="http://schemas.microsoft.com/office/powerpoint/2010/main" val="3221311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9636E26-CE10-4CF3-85F9-D8E644EB230A}" type="slidenum">
              <a:rPr lang="en-GB"/>
              <a:pPr>
                <a:defRPr/>
              </a:pPr>
              <a:t>‹#›</a:t>
            </a:fld>
            <a:endParaRPr lang="en-GB" dirty="0"/>
          </a:p>
        </p:txBody>
      </p:sp>
    </p:spTree>
    <p:extLst>
      <p:ext uri="{BB962C8B-B14F-4D97-AF65-F5344CB8AC3E}">
        <p14:creationId xmlns:p14="http://schemas.microsoft.com/office/powerpoint/2010/main" val="212219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D4F02F0-BC2C-46A1-BB0A-1D3D0117619D}" type="datetimeFigureOut">
              <a:rPr lang="en-GB"/>
              <a:pPr>
                <a:defRPr/>
              </a:pPr>
              <a:t>14/10/2015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B8D7458-E9B7-4B56-99CF-3F10BCEBF832}" type="slidenum">
              <a:rPr lang="en-GB"/>
              <a:pPr>
                <a:defRPr/>
              </a:pPr>
              <a:t>‹#›</a:t>
            </a:fld>
            <a:endParaRPr lang="en-GB" dirty="0"/>
          </a:p>
        </p:txBody>
      </p:sp>
    </p:spTree>
    <p:extLst>
      <p:ext uri="{BB962C8B-B14F-4D97-AF65-F5344CB8AC3E}">
        <p14:creationId xmlns:p14="http://schemas.microsoft.com/office/powerpoint/2010/main" val="344412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40EB23-C129-45EF-A9B8-891D9D849B1C}" type="slidenum">
              <a:rPr lang="en-GB"/>
              <a:pPr>
                <a:defRPr/>
              </a:pPr>
              <a:t>‹#›</a:t>
            </a:fld>
            <a:endParaRPr lang="en-GB" dirty="0"/>
          </a:p>
        </p:txBody>
      </p:sp>
    </p:spTree>
    <p:extLst>
      <p:ext uri="{BB962C8B-B14F-4D97-AF65-F5344CB8AC3E}">
        <p14:creationId xmlns:p14="http://schemas.microsoft.com/office/powerpoint/2010/main" val="4292712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C853EE3-BE13-4B74-866F-841247D9C8E8}" type="slidenum">
              <a:rPr lang="en-GB"/>
              <a:pPr>
                <a:defRPr/>
              </a:pPr>
              <a:t>‹#›</a:t>
            </a:fld>
            <a:endParaRPr lang="en-GB" dirty="0"/>
          </a:p>
        </p:txBody>
      </p:sp>
    </p:spTree>
    <p:extLst>
      <p:ext uri="{BB962C8B-B14F-4D97-AF65-F5344CB8AC3E}">
        <p14:creationId xmlns:p14="http://schemas.microsoft.com/office/powerpoint/2010/main" val="945656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3FE130-7499-4980-9FE5-1FBF12C90182}" type="slidenum">
              <a:rPr lang="en-GB"/>
              <a:pPr>
                <a:defRPr/>
              </a:pPr>
              <a:t>‹#›</a:t>
            </a:fld>
            <a:endParaRPr lang="en-GB" dirty="0"/>
          </a:p>
        </p:txBody>
      </p:sp>
    </p:spTree>
    <p:extLst>
      <p:ext uri="{BB962C8B-B14F-4D97-AF65-F5344CB8AC3E}">
        <p14:creationId xmlns:p14="http://schemas.microsoft.com/office/powerpoint/2010/main" val="403789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537A14D-C2AA-4926-9BF1-96385994C793}" type="slidenum">
              <a:rPr lang="en-GB"/>
              <a:pPr>
                <a:defRPr/>
              </a:pPr>
              <a:t>‹#›</a:t>
            </a:fld>
            <a:endParaRPr lang="en-GB" dirty="0"/>
          </a:p>
        </p:txBody>
      </p:sp>
    </p:spTree>
    <p:extLst>
      <p:ext uri="{BB962C8B-B14F-4D97-AF65-F5344CB8AC3E}">
        <p14:creationId xmlns:p14="http://schemas.microsoft.com/office/powerpoint/2010/main" val="2044526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FF1B92C-909C-4EB2-B8CD-166DF01DB4F1}" type="slidenum">
              <a:rPr lang="en-GB"/>
              <a:pPr>
                <a:defRPr/>
              </a:pPr>
              <a:t>‹#›</a:t>
            </a:fld>
            <a:endParaRPr lang="en-GB" dirty="0"/>
          </a:p>
        </p:txBody>
      </p:sp>
    </p:spTree>
    <p:extLst>
      <p:ext uri="{BB962C8B-B14F-4D97-AF65-F5344CB8AC3E}">
        <p14:creationId xmlns:p14="http://schemas.microsoft.com/office/powerpoint/2010/main" val="1320780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BD5CA0-CF14-4D39-A547-F1AA3CB65668}" type="slidenum">
              <a:rPr lang="en-GB"/>
              <a:pPr>
                <a:defRPr/>
              </a:pPr>
              <a:t>‹#›</a:t>
            </a:fld>
            <a:endParaRPr lang="en-GB" dirty="0"/>
          </a:p>
        </p:txBody>
      </p:sp>
    </p:spTree>
    <p:extLst>
      <p:ext uri="{BB962C8B-B14F-4D97-AF65-F5344CB8AC3E}">
        <p14:creationId xmlns:p14="http://schemas.microsoft.com/office/powerpoint/2010/main" val="942205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E202DE7-0798-4BE9-B8B6-B12EF7D312B6}" type="slidenum">
              <a:rPr lang="en-GB"/>
              <a:pPr>
                <a:defRPr/>
              </a:pPr>
              <a:t>‹#›</a:t>
            </a:fld>
            <a:endParaRPr lang="en-GB" dirty="0"/>
          </a:p>
        </p:txBody>
      </p:sp>
    </p:spTree>
    <p:extLst>
      <p:ext uri="{BB962C8B-B14F-4D97-AF65-F5344CB8AC3E}">
        <p14:creationId xmlns:p14="http://schemas.microsoft.com/office/powerpoint/2010/main" val="3104467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3822F1-4B8F-45BE-A711-86A031665355}" type="slidenum">
              <a:rPr lang="en-GB"/>
              <a:pPr>
                <a:defRPr/>
              </a:pPr>
              <a:t>‹#›</a:t>
            </a:fld>
            <a:endParaRPr lang="en-GB" dirty="0"/>
          </a:p>
        </p:txBody>
      </p:sp>
    </p:spTree>
    <p:extLst>
      <p:ext uri="{BB962C8B-B14F-4D97-AF65-F5344CB8AC3E}">
        <p14:creationId xmlns:p14="http://schemas.microsoft.com/office/powerpoint/2010/main" val="565158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6676F5-92E5-4DAD-8B30-C760F200A6F1}" type="slidenum">
              <a:rPr lang="en-GB"/>
              <a:pPr>
                <a:defRPr/>
              </a:pPr>
              <a:t>‹#›</a:t>
            </a:fld>
            <a:endParaRPr lang="en-GB" dirty="0"/>
          </a:p>
        </p:txBody>
      </p:sp>
    </p:spTree>
    <p:extLst>
      <p:ext uri="{BB962C8B-B14F-4D97-AF65-F5344CB8AC3E}">
        <p14:creationId xmlns:p14="http://schemas.microsoft.com/office/powerpoint/2010/main" val="271073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B908E0-92BD-413D-9FFE-068FA62072DD}" type="slidenum">
              <a:rPr lang="en-GB"/>
              <a:pPr>
                <a:defRPr/>
              </a:pPr>
              <a:t>‹#›</a:t>
            </a:fld>
            <a:endParaRPr lang="en-GB" dirty="0"/>
          </a:p>
        </p:txBody>
      </p:sp>
    </p:spTree>
    <p:extLst>
      <p:ext uri="{BB962C8B-B14F-4D97-AF65-F5344CB8AC3E}">
        <p14:creationId xmlns:p14="http://schemas.microsoft.com/office/powerpoint/2010/main" val="266515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FA19878-89DA-47B0-A4D8-2655F2BC6803}" type="datetimeFigureOut">
              <a:rPr lang="en-GB"/>
              <a:pPr>
                <a:defRPr/>
              </a:pPr>
              <a:t>14/10/2015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2DA6CD9-9FBE-4AEC-BEE1-810B3F199D94}" type="slidenum">
              <a:rPr lang="en-GB"/>
              <a:pPr>
                <a:defRPr/>
              </a:pPr>
              <a:t>‹#›</a:t>
            </a:fld>
            <a:endParaRPr lang="en-GB" dirty="0"/>
          </a:p>
        </p:txBody>
      </p:sp>
    </p:spTree>
    <p:extLst>
      <p:ext uri="{BB962C8B-B14F-4D97-AF65-F5344CB8AC3E}">
        <p14:creationId xmlns:p14="http://schemas.microsoft.com/office/powerpoint/2010/main" val="2277646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DB584BC-A7DD-40D4-9FF7-74A047ABEA22}" type="slidenum">
              <a:rPr lang="en-GB"/>
              <a:pPr>
                <a:defRPr/>
              </a:pPr>
              <a:t>‹#›</a:t>
            </a:fld>
            <a:endParaRPr lang="en-GB" dirty="0"/>
          </a:p>
        </p:txBody>
      </p:sp>
    </p:spTree>
    <p:extLst>
      <p:ext uri="{BB962C8B-B14F-4D97-AF65-F5344CB8AC3E}">
        <p14:creationId xmlns:p14="http://schemas.microsoft.com/office/powerpoint/2010/main" val="462842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997794-CAEE-4202-84BE-7358E57E2610}" type="slidenum">
              <a:rPr lang="en-GB"/>
              <a:pPr>
                <a:defRPr/>
              </a:pPr>
              <a:t>‹#›</a:t>
            </a:fld>
            <a:endParaRPr lang="en-GB"/>
          </a:p>
        </p:txBody>
      </p:sp>
    </p:spTree>
    <p:extLst>
      <p:ext uri="{BB962C8B-B14F-4D97-AF65-F5344CB8AC3E}">
        <p14:creationId xmlns:p14="http://schemas.microsoft.com/office/powerpoint/2010/main" val="1642240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4A04D0-ADDA-4CAC-A726-AB20855D84CE}" type="slidenum">
              <a:rPr lang="en-GB"/>
              <a:pPr>
                <a:defRPr/>
              </a:pPr>
              <a:t>‹#›</a:t>
            </a:fld>
            <a:endParaRPr lang="en-GB"/>
          </a:p>
        </p:txBody>
      </p:sp>
    </p:spTree>
    <p:extLst>
      <p:ext uri="{BB962C8B-B14F-4D97-AF65-F5344CB8AC3E}">
        <p14:creationId xmlns:p14="http://schemas.microsoft.com/office/powerpoint/2010/main" val="3836537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888F9A-78D2-4211-AD6E-C744ABD54E5A}" type="slidenum">
              <a:rPr lang="en-GB"/>
              <a:pPr>
                <a:defRPr/>
              </a:pPr>
              <a:t>‹#›</a:t>
            </a:fld>
            <a:endParaRPr lang="en-GB"/>
          </a:p>
        </p:txBody>
      </p:sp>
    </p:spTree>
    <p:extLst>
      <p:ext uri="{BB962C8B-B14F-4D97-AF65-F5344CB8AC3E}">
        <p14:creationId xmlns:p14="http://schemas.microsoft.com/office/powerpoint/2010/main" val="1585613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025E71-71E9-4144-963A-2061DA54E345}" type="slidenum">
              <a:rPr lang="en-GB"/>
              <a:pPr>
                <a:defRPr/>
              </a:pPr>
              <a:t>‹#›</a:t>
            </a:fld>
            <a:endParaRPr lang="en-GB"/>
          </a:p>
        </p:txBody>
      </p:sp>
    </p:spTree>
    <p:extLst>
      <p:ext uri="{BB962C8B-B14F-4D97-AF65-F5344CB8AC3E}">
        <p14:creationId xmlns:p14="http://schemas.microsoft.com/office/powerpoint/2010/main" val="974360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AB55DA2-53F9-4990-BC3C-91F29281C7D3}" type="slidenum">
              <a:rPr lang="en-GB"/>
              <a:pPr>
                <a:defRPr/>
              </a:pPr>
              <a:t>‹#›</a:t>
            </a:fld>
            <a:endParaRPr lang="en-GB"/>
          </a:p>
        </p:txBody>
      </p:sp>
    </p:spTree>
    <p:extLst>
      <p:ext uri="{BB962C8B-B14F-4D97-AF65-F5344CB8AC3E}">
        <p14:creationId xmlns:p14="http://schemas.microsoft.com/office/powerpoint/2010/main" val="2363640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A8E8F33-FDDF-45B0-929B-A46FAAAF1306}" type="slidenum">
              <a:rPr lang="en-GB"/>
              <a:pPr>
                <a:defRPr/>
              </a:pPr>
              <a:t>‹#›</a:t>
            </a:fld>
            <a:endParaRPr lang="en-GB"/>
          </a:p>
        </p:txBody>
      </p:sp>
    </p:spTree>
    <p:extLst>
      <p:ext uri="{BB962C8B-B14F-4D97-AF65-F5344CB8AC3E}">
        <p14:creationId xmlns:p14="http://schemas.microsoft.com/office/powerpoint/2010/main" val="2862943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FB0394E-CDA0-4557-8A70-C21CEE43F11A}" type="slidenum">
              <a:rPr lang="en-GB"/>
              <a:pPr>
                <a:defRPr/>
              </a:pPr>
              <a:t>‹#›</a:t>
            </a:fld>
            <a:endParaRPr lang="en-GB"/>
          </a:p>
        </p:txBody>
      </p:sp>
    </p:spTree>
    <p:extLst>
      <p:ext uri="{BB962C8B-B14F-4D97-AF65-F5344CB8AC3E}">
        <p14:creationId xmlns:p14="http://schemas.microsoft.com/office/powerpoint/2010/main" val="128285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10EBB8-0249-4AB9-BEBA-2516BD18325F}" type="slidenum">
              <a:rPr lang="en-GB"/>
              <a:pPr>
                <a:defRPr/>
              </a:pPr>
              <a:t>‹#›</a:t>
            </a:fld>
            <a:endParaRPr lang="en-GB"/>
          </a:p>
        </p:txBody>
      </p:sp>
    </p:spTree>
    <p:extLst>
      <p:ext uri="{BB962C8B-B14F-4D97-AF65-F5344CB8AC3E}">
        <p14:creationId xmlns:p14="http://schemas.microsoft.com/office/powerpoint/2010/main" val="453471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80CDBF6-9813-46E0-845C-9F9D0ABA3611}" type="slidenum">
              <a:rPr lang="en-GB"/>
              <a:pPr>
                <a:defRPr/>
              </a:pPr>
              <a:t>‹#›</a:t>
            </a:fld>
            <a:endParaRPr lang="en-GB"/>
          </a:p>
        </p:txBody>
      </p:sp>
    </p:spTree>
    <p:extLst>
      <p:ext uri="{BB962C8B-B14F-4D97-AF65-F5344CB8AC3E}">
        <p14:creationId xmlns:p14="http://schemas.microsoft.com/office/powerpoint/2010/main" val="79677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F02F48D-DEB9-4978-8F3E-E71EB36733F5}" type="datetimeFigureOut">
              <a:rPr lang="en-GB"/>
              <a:pPr>
                <a:defRPr/>
              </a:pPr>
              <a:t>14/10/2015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0C836C2-5A9B-442D-ACF8-E2692FBB0395}" type="slidenum">
              <a:rPr lang="en-GB"/>
              <a:pPr>
                <a:defRPr/>
              </a:pPr>
              <a:t>‹#›</a:t>
            </a:fld>
            <a:endParaRPr lang="en-GB" dirty="0"/>
          </a:p>
        </p:txBody>
      </p:sp>
    </p:spTree>
    <p:extLst>
      <p:ext uri="{BB962C8B-B14F-4D97-AF65-F5344CB8AC3E}">
        <p14:creationId xmlns:p14="http://schemas.microsoft.com/office/powerpoint/2010/main" val="3610096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B31CFD-3B6D-45FC-B789-D4358231BB57}" type="slidenum">
              <a:rPr lang="en-GB"/>
              <a:pPr>
                <a:defRPr/>
              </a:pPr>
              <a:t>‹#›</a:t>
            </a:fld>
            <a:endParaRPr lang="en-GB"/>
          </a:p>
        </p:txBody>
      </p:sp>
    </p:spTree>
    <p:extLst>
      <p:ext uri="{BB962C8B-B14F-4D97-AF65-F5344CB8AC3E}">
        <p14:creationId xmlns:p14="http://schemas.microsoft.com/office/powerpoint/2010/main" val="2940875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A8648F-53C4-497A-AD3C-DCAB6BEB58B1}" type="slidenum">
              <a:rPr lang="en-GB"/>
              <a:pPr>
                <a:defRPr/>
              </a:pPr>
              <a:t>‹#›</a:t>
            </a:fld>
            <a:endParaRPr lang="en-GB"/>
          </a:p>
        </p:txBody>
      </p:sp>
    </p:spTree>
    <p:extLst>
      <p:ext uri="{BB962C8B-B14F-4D97-AF65-F5344CB8AC3E}">
        <p14:creationId xmlns:p14="http://schemas.microsoft.com/office/powerpoint/2010/main" val="206018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CCB25DB-4079-4B51-BFC7-DDC4BBF672D0}" type="slidenum">
              <a:rPr lang="en-GB"/>
              <a:pPr>
                <a:defRPr/>
              </a:pPr>
              <a:t>‹#›</a:t>
            </a:fld>
            <a:endParaRPr lang="en-GB"/>
          </a:p>
        </p:txBody>
      </p:sp>
    </p:spTree>
    <p:extLst>
      <p:ext uri="{BB962C8B-B14F-4D97-AF65-F5344CB8AC3E}">
        <p14:creationId xmlns:p14="http://schemas.microsoft.com/office/powerpoint/2010/main" val="2561337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CE4C0A1-3B24-4A0A-BD55-5629C97508BB}" type="slidenum">
              <a:rPr lang="en-GB"/>
              <a:pPr>
                <a:defRPr/>
              </a:pPr>
              <a:t>‹#›</a:t>
            </a:fld>
            <a:endParaRPr lang="en-GB"/>
          </a:p>
        </p:txBody>
      </p:sp>
    </p:spTree>
    <p:extLst>
      <p:ext uri="{BB962C8B-B14F-4D97-AF65-F5344CB8AC3E}">
        <p14:creationId xmlns:p14="http://schemas.microsoft.com/office/powerpoint/2010/main" val="24837836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991B6B-132F-4B69-9D6E-1BD6B08F0685}" type="slidenum">
              <a:rPr lang="en-GB"/>
              <a:pPr>
                <a:defRPr/>
              </a:pPr>
              <a:t>‹#›</a:t>
            </a:fld>
            <a:endParaRPr lang="en-GB"/>
          </a:p>
        </p:txBody>
      </p:sp>
    </p:spTree>
    <p:extLst>
      <p:ext uri="{BB962C8B-B14F-4D97-AF65-F5344CB8AC3E}">
        <p14:creationId xmlns:p14="http://schemas.microsoft.com/office/powerpoint/2010/main" val="1283710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061A19-97E6-4499-81CB-3A9E2BE341D6}" type="slidenum">
              <a:rPr lang="en-GB"/>
              <a:pPr>
                <a:defRPr/>
              </a:pPr>
              <a:t>‹#›</a:t>
            </a:fld>
            <a:endParaRPr lang="en-GB"/>
          </a:p>
        </p:txBody>
      </p:sp>
    </p:spTree>
    <p:extLst>
      <p:ext uri="{BB962C8B-B14F-4D97-AF65-F5344CB8AC3E}">
        <p14:creationId xmlns:p14="http://schemas.microsoft.com/office/powerpoint/2010/main" val="4275770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6540D7-06A9-41DE-8A72-39B06D40ED1A}" type="slidenum">
              <a:rPr lang="en-GB"/>
              <a:pPr>
                <a:defRPr/>
              </a:pPr>
              <a:t>‹#›</a:t>
            </a:fld>
            <a:endParaRPr lang="en-GB"/>
          </a:p>
        </p:txBody>
      </p:sp>
    </p:spTree>
    <p:extLst>
      <p:ext uri="{BB962C8B-B14F-4D97-AF65-F5344CB8AC3E}">
        <p14:creationId xmlns:p14="http://schemas.microsoft.com/office/powerpoint/2010/main" val="2783366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4E670E-1EBD-4897-A27B-BC5F0CD208F2}" type="slidenum">
              <a:rPr lang="en-GB"/>
              <a:pPr>
                <a:defRPr/>
              </a:pPr>
              <a:t>‹#›</a:t>
            </a:fld>
            <a:endParaRPr lang="en-GB"/>
          </a:p>
        </p:txBody>
      </p:sp>
    </p:spTree>
    <p:extLst>
      <p:ext uri="{BB962C8B-B14F-4D97-AF65-F5344CB8AC3E}">
        <p14:creationId xmlns:p14="http://schemas.microsoft.com/office/powerpoint/2010/main" val="3969915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9DC189-43B6-44BC-AD8D-3B120DA29918}" type="slidenum">
              <a:rPr lang="en-GB"/>
              <a:pPr>
                <a:defRPr/>
              </a:pPr>
              <a:t>‹#›</a:t>
            </a:fld>
            <a:endParaRPr lang="en-GB"/>
          </a:p>
        </p:txBody>
      </p:sp>
    </p:spTree>
    <p:extLst>
      <p:ext uri="{BB962C8B-B14F-4D97-AF65-F5344CB8AC3E}">
        <p14:creationId xmlns:p14="http://schemas.microsoft.com/office/powerpoint/2010/main" val="2609392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950E370-68BA-4DDF-B764-9EAA61073E25}" type="slidenum">
              <a:rPr lang="en-GB"/>
              <a:pPr>
                <a:defRPr/>
              </a:pPr>
              <a:t>‹#›</a:t>
            </a:fld>
            <a:endParaRPr lang="en-GB"/>
          </a:p>
        </p:txBody>
      </p:sp>
    </p:spTree>
    <p:extLst>
      <p:ext uri="{BB962C8B-B14F-4D97-AF65-F5344CB8AC3E}">
        <p14:creationId xmlns:p14="http://schemas.microsoft.com/office/powerpoint/2010/main" val="67707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6B7BCE-1B98-4E0A-871C-FEF8524B7DDE}" type="datetimeFigureOut">
              <a:rPr lang="en-GB"/>
              <a:pPr>
                <a:defRPr/>
              </a:pPr>
              <a:t>14/10/2015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1EC804F-CBE3-4FA2-A308-FCA65685F4F7}" type="slidenum">
              <a:rPr lang="en-GB"/>
              <a:pPr>
                <a:defRPr/>
              </a:pPr>
              <a:t>‹#›</a:t>
            </a:fld>
            <a:endParaRPr lang="en-GB" dirty="0"/>
          </a:p>
        </p:txBody>
      </p:sp>
    </p:spTree>
    <p:extLst>
      <p:ext uri="{BB962C8B-B14F-4D97-AF65-F5344CB8AC3E}">
        <p14:creationId xmlns:p14="http://schemas.microsoft.com/office/powerpoint/2010/main" val="2043071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6FDCFD1-58DF-4203-BEFD-B52B67754448}" type="slidenum">
              <a:rPr lang="en-GB"/>
              <a:pPr>
                <a:defRPr/>
              </a:pPr>
              <a:t>‹#›</a:t>
            </a:fld>
            <a:endParaRPr lang="en-GB"/>
          </a:p>
        </p:txBody>
      </p:sp>
    </p:spTree>
    <p:extLst>
      <p:ext uri="{BB962C8B-B14F-4D97-AF65-F5344CB8AC3E}">
        <p14:creationId xmlns:p14="http://schemas.microsoft.com/office/powerpoint/2010/main" val="2873264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0E770F4-8E26-4A61-8F6E-0D996C39F3DA}" type="slidenum">
              <a:rPr lang="en-GB"/>
              <a:pPr>
                <a:defRPr/>
              </a:pPr>
              <a:t>‹#›</a:t>
            </a:fld>
            <a:endParaRPr lang="en-GB"/>
          </a:p>
        </p:txBody>
      </p:sp>
    </p:spTree>
    <p:extLst>
      <p:ext uri="{BB962C8B-B14F-4D97-AF65-F5344CB8AC3E}">
        <p14:creationId xmlns:p14="http://schemas.microsoft.com/office/powerpoint/2010/main" val="830152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F5734B-4941-43DD-8AC4-7847FBD70D03}" type="slidenum">
              <a:rPr lang="en-GB"/>
              <a:pPr>
                <a:defRPr/>
              </a:pPr>
              <a:t>‹#›</a:t>
            </a:fld>
            <a:endParaRPr lang="en-GB"/>
          </a:p>
        </p:txBody>
      </p:sp>
    </p:spTree>
    <p:extLst>
      <p:ext uri="{BB962C8B-B14F-4D97-AF65-F5344CB8AC3E}">
        <p14:creationId xmlns:p14="http://schemas.microsoft.com/office/powerpoint/2010/main" val="2235324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F70846-4B33-47E4-A19B-05B4D83599F7}" type="slidenum">
              <a:rPr lang="en-GB"/>
              <a:pPr>
                <a:defRPr/>
              </a:pPr>
              <a:t>‹#›</a:t>
            </a:fld>
            <a:endParaRPr lang="en-GB"/>
          </a:p>
        </p:txBody>
      </p:sp>
    </p:spTree>
    <p:extLst>
      <p:ext uri="{BB962C8B-B14F-4D97-AF65-F5344CB8AC3E}">
        <p14:creationId xmlns:p14="http://schemas.microsoft.com/office/powerpoint/2010/main" val="831041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571352-EB63-4C80-8AA1-0BB25551C2D0}" type="slidenum">
              <a:rPr lang="en-GB"/>
              <a:pPr>
                <a:defRPr/>
              </a:pPr>
              <a:t>‹#›</a:t>
            </a:fld>
            <a:endParaRPr lang="en-GB"/>
          </a:p>
        </p:txBody>
      </p:sp>
    </p:spTree>
    <p:extLst>
      <p:ext uri="{BB962C8B-B14F-4D97-AF65-F5344CB8AC3E}">
        <p14:creationId xmlns:p14="http://schemas.microsoft.com/office/powerpoint/2010/main" val="619064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3179D3-795C-46CA-8DE7-8D86998DDEC4}" type="slidenum">
              <a:rPr lang="en-GB"/>
              <a:pPr>
                <a:defRPr/>
              </a:pPr>
              <a:t>‹#›</a:t>
            </a:fld>
            <a:endParaRPr lang="en-GB"/>
          </a:p>
        </p:txBody>
      </p:sp>
    </p:spTree>
    <p:extLst>
      <p:ext uri="{BB962C8B-B14F-4D97-AF65-F5344CB8AC3E}">
        <p14:creationId xmlns:p14="http://schemas.microsoft.com/office/powerpoint/2010/main" val="4084270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89706F9-489F-48BF-BB3F-662F14CE3C93}" type="slidenum">
              <a:rPr lang="en-GB"/>
              <a:pPr>
                <a:defRPr/>
              </a:pPr>
              <a:t>‹#›</a:t>
            </a:fld>
            <a:endParaRPr lang="en-GB"/>
          </a:p>
        </p:txBody>
      </p:sp>
    </p:spTree>
    <p:extLst>
      <p:ext uri="{BB962C8B-B14F-4D97-AF65-F5344CB8AC3E}">
        <p14:creationId xmlns:p14="http://schemas.microsoft.com/office/powerpoint/2010/main" val="1056027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3727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7265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829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A7C0F9-B6DF-4B28-9F44-CE745BD87EF5}" type="datetimeFigureOut">
              <a:rPr lang="en-GB"/>
              <a:pPr>
                <a:defRPr/>
              </a:pPr>
              <a:t>14/10/2015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CF6A29-7777-4253-982C-0D7C21135FD7}" type="slidenum">
              <a:rPr lang="en-GB"/>
              <a:pPr>
                <a:defRPr/>
              </a:pPr>
              <a:t>‹#›</a:t>
            </a:fld>
            <a:endParaRPr lang="en-GB" dirty="0"/>
          </a:p>
        </p:txBody>
      </p:sp>
    </p:spTree>
    <p:extLst>
      <p:ext uri="{BB962C8B-B14F-4D97-AF65-F5344CB8AC3E}">
        <p14:creationId xmlns:p14="http://schemas.microsoft.com/office/powerpoint/2010/main" val="3695198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9561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25877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66385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6237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9418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794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15398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BEE89F-15AB-4D50-9233-FD89248A0E20}" type="datetimeFigureOut">
              <a:rPr lang="en-GB" smtClean="0">
                <a:solidFill>
                  <a:prstClr val="black">
                    <a:tint val="75000"/>
                  </a:prstClr>
                </a:solidFill>
              </a:rPr>
              <a:pPr/>
              <a:t>14/10/2015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DBDCB-DDC0-4B80-9087-1FE8349F12B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832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833CE0-B05B-47A9-83FB-E31F1FFF6D69}" type="datetimeFigureOut">
              <a:rPr lang="en-GB"/>
              <a:pPr>
                <a:defRPr/>
              </a:pPr>
              <a:t>14/10/2015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C135775-66DC-471F-9DA1-265030468A92}" type="slidenum">
              <a:rPr lang="en-GB"/>
              <a:pPr>
                <a:defRPr/>
              </a:pPr>
              <a:t>‹#›</a:t>
            </a:fld>
            <a:endParaRPr lang="en-GB" dirty="0"/>
          </a:p>
        </p:txBody>
      </p:sp>
    </p:spTree>
    <p:extLst>
      <p:ext uri="{BB962C8B-B14F-4D97-AF65-F5344CB8AC3E}">
        <p14:creationId xmlns:p14="http://schemas.microsoft.com/office/powerpoint/2010/main" val="2273532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E806605-C754-4A13-959D-CCBC81ED9944}" type="datetimeFigureOut">
              <a:rPr lang="en-GB"/>
              <a:pPr>
                <a:defRPr/>
              </a:pPr>
              <a:t>14/10/2015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824421-8402-4E39-A5EB-B6E45A2F5BA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0000"/>
                </a:solidFill>
                <a:latin typeface="Arial" charset="0"/>
                <a:cs typeface="Arial" charset="0"/>
              </a:defRPr>
            </a:lvl1pPr>
          </a:lstStyle>
          <a:p>
            <a:pPr>
              <a:defRPr/>
            </a:pPr>
            <a:r>
              <a:rPr lang="en-GB" altLang="en-US"/>
              <a:t>1</a:t>
            </a:r>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1C739AC1-CC02-4817-847C-DAA7178EB940}" type="slidenum">
              <a:rPr lang="en-GB"/>
              <a:pPr>
                <a:defRPr/>
              </a:pPr>
              <a:t>‹#›</a:t>
            </a:fld>
            <a:endParaRPr lang="en-GB" dirty="0"/>
          </a:p>
        </p:txBody>
      </p:sp>
      <p:pic>
        <p:nvPicPr>
          <p:cNvPr id="3079" name="Picture 7" descr="Komatsu po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80288" y="630872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9AE66169-C6A6-4E6E-8A65-9A57445767A1}" type="slidenum">
              <a:rPr lang="en-GB"/>
              <a:pPr>
                <a:defRPr/>
              </a:pPr>
              <a:t>‹#›</a:t>
            </a:fld>
            <a:endParaRPr lang="en-GB" dirty="0"/>
          </a:p>
        </p:txBody>
      </p:sp>
      <p:pic>
        <p:nvPicPr>
          <p:cNvPr id="4103" name="Picture 7" descr="Komatsu po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80288" y="630872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12B975B8-FE0B-4954-A699-7A71CD8544BE}" type="slidenum">
              <a:rPr lang="en-GB"/>
              <a:pPr>
                <a:defRPr/>
              </a:pPr>
              <a:t>‹#›</a:t>
            </a:fld>
            <a:endParaRPr lang="en-GB"/>
          </a:p>
        </p:txBody>
      </p:sp>
      <p:pic>
        <p:nvPicPr>
          <p:cNvPr id="5127" name="Picture 7" descr="Komatsu po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80288" y="630872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6C298856-6CE6-4510-9169-EDDAC7D12853}" type="slidenum">
              <a:rPr lang="en-GB"/>
              <a:pPr>
                <a:defRPr/>
              </a:pPr>
              <a:t>‹#›</a:t>
            </a:fld>
            <a:endParaRPr lang="en-GB"/>
          </a:p>
        </p:txBody>
      </p:sp>
      <p:pic>
        <p:nvPicPr>
          <p:cNvPr id="6151" name="Picture 7" descr="Komatsu po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80288" y="630872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BEE89F-15AB-4D50-9233-FD89248A0E20}" type="datetimeFigureOut">
              <a:rPr lang="en-GB" smtClean="0">
                <a:solidFill>
                  <a:prstClr val="black">
                    <a:tint val="75000"/>
                  </a:prstClr>
                </a:solidFill>
                <a:latin typeface="Calibri"/>
                <a:cs typeface="+mn-cs"/>
              </a:rPr>
              <a:pPr fontAlgn="auto">
                <a:spcBef>
                  <a:spcPts val="0"/>
                </a:spcBef>
                <a:spcAft>
                  <a:spcPts val="0"/>
                </a:spcAft>
              </a:pPr>
              <a:t>14/10/2015</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FDBDCB-DDC0-4B80-9087-1FE8349F12BC}"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137781297"/>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8.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package" Target="../embeddings/Microsoft_PowerPoint_Slide1.sldx"/><Relationship Id="rId5" Type="http://schemas.openxmlformats.org/officeDocument/2006/relationships/oleObject" Target="../embeddings/oleObject2.bin"/><Relationship Id="rId4" Type="http://schemas.openxmlformats.org/officeDocument/2006/relationships/image" Target="../media/image18.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3644900"/>
            <a:ext cx="9421813"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itle 1"/>
          <p:cNvSpPr>
            <a:spLocks noGrp="1"/>
          </p:cNvSpPr>
          <p:nvPr>
            <p:ph type="ctrTitle"/>
          </p:nvPr>
        </p:nvSpPr>
        <p:spPr>
          <a:xfrm>
            <a:off x="533400" y="3068960"/>
            <a:ext cx="8363472" cy="1764760"/>
          </a:xfrm>
        </p:spPr>
        <p:txBody>
          <a:bodyPr>
            <a:normAutofit fontScale="90000"/>
          </a:bodyPr>
          <a:lstStyle/>
          <a:p>
            <a:pPr eaLnBrk="1" hangingPunct="1"/>
            <a:r>
              <a:rPr lang="en-GB" altLang="en-US" sz="4800" dirty="0" smtClean="0"/>
              <a:t>Senior Manager Human Resources &amp; Corporate Affairs, Komatsu UK Ltd</a:t>
            </a: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63" y="115888"/>
            <a:ext cx="25130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TextBox 4"/>
          <p:cNvSpPr txBox="1">
            <a:spLocks noChangeArrowheads="1"/>
          </p:cNvSpPr>
          <p:nvPr/>
        </p:nvSpPr>
        <p:spPr bwMode="auto">
          <a:xfrm>
            <a:off x="0" y="6078764"/>
            <a:ext cx="3024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3600" dirty="0" smtClean="0">
                <a:solidFill>
                  <a:prstClr val="white"/>
                </a:solidFill>
                <a:cs typeface="Arial" charset="0"/>
              </a:rPr>
              <a:t>#SNEsummit15</a:t>
            </a:r>
          </a:p>
        </p:txBody>
      </p:sp>
      <p:sp>
        <p:nvSpPr>
          <p:cNvPr id="2055" name="TextBox 5"/>
          <p:cNvSpPr txBox="1">
            <a:spLocks noChangeArrowheads="1"/>
          </p:cNvSpPr>
          <p:nvPr/>
        </p:nvSpPr>
        <p:spPr bwMode="auto">
          <a:xfrm>
            <a:off x="1448680" y="2042192"/>
            <a:ext cx="6365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6000" b="1" dirty="0" smtClean="0">
                <a:solidFill>
                  <a:prstClr val="black"/>
                </a:solidFill>
                <a:cs typeface="Arial" charset="0"/>
              </a:rPr>
              <a:t>Tracey Wilson</a:t>
            </a:r>
          </a:p>
        </p:txBody>
      </p:sp>
      <p:pic>
        <p:nvPicPr>
          <p:cNvPr id="8" name="Picture 9" descr="Z:\WDHarddisk\Events\Annual Events\Summit\Summit 2015\Marketing\MUCKLE MAIN SPONSOR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5229201"/>
            <a:ext cx="2164633" cy="98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86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2700338" y="501650"/>
            <a:ext cx="3479800" cy="1016000"/>
          </a:xfrm>
          <a:prstGeom prst="rect">
            <a:avLst/>
          </a:prstGeom>
          <a:noFill/>
          <a:ln>
            <a:noFill/>
          </a:ln>
          <a:effectLst/>
          <a:extLst/>
        </p:spPr>
        <p:txBody>
          <a:bodyPr wrap="none">
            <a:spAutoFit/>
          </a:bodyPr>
          <a:lstStyle/>
          <a:p>
            <a:pPr fontAlgn="auto">
              <a:spcBef>
                <a:spcPts val="0"/>
              </a:spcBef>
              <a:spcAft>
                <a:spcPts val="0"/>
              </a:spcAft>
              <a:defRPr/>
            </a:pPr>
            <a:r>
              <a:rPr lang="en-GB" sz="6000" b="1" dirty="0">
                <a:solidFill>
                  <a:srgbClr val="0000FF"/>
                </a:solidFill>
                <a:effectLst>
                  <a:outerShdw blurRad="38100" dist="38100" dir="2700000" algn="tl">
                    <a:srgbClr val="C0C0C0"/>
                  </a:outerShdw>
                </a:effectLst>
                <a:latin typeface="+mn-lt"/>
                <a:cs typeface="+mn-cs"/>
              </a:rPr>
              <a:t>Thank You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Back Data</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4605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93688" y="115888"/>
            <a:ext cx="8856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2286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2286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2286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2286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2286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286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286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286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28600" algn="l"/>
              </a:tabLst>
              <a:defRPr sz="2000">
                <a:solidFill>
                  <a:schemeClr val="tx1"/>
                </a:solidFill>
                <a:latin typeface="Calibri" pitchFamily="34" charset="0"/>
              </a:defRPr>
            </a:lvl9pPr>
          </a:lstStyle>
          <a:p>
            <a:pPr algn="ctr" eaLnBrk="1" hangingPunct="1">
              <a:spcBef>
                <a:spcPct val="0"/>
              </a:spcBef>
              <a:buFontTx/>
              <a:buNone/>
              <a:defRPr/>
            </a:pPr>
            <a:r>
              <a:rPr lang="en-GB" altLang="en-US" b="1" u="sng" dirty="0" smtClean="0">
                <a:solidFill>
                  <a:srgbClr val="0033CC"/>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Komatsu UK Apprentice Training Schemes</a:t>
            </a:r>
          </a:p>
        </p:txBody>
      </p:sp>
      <p:sp>
        <p:nvSpPr>
          <p:cNvPr id="6" name="TextBox 5"/>
          <p:cNvSpPr txBox="1"/>
          <p:nvPr/>
        </p:nvSpPr>
        <p:spPr>
          <a:xfrm>
            <a:off x="156608" y="1916832"/>
            <a:ext cx="8880762" cy="2185214"/>
          </a:xfrm>
          <a:prstGeom prst="rect">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p:spPr>
        <p:txBody>
          <a:bodyPr>
            <a:spAutoFit/>
          </a:bodyPr>
          <a:lstStyle/>
          <a:p>
            <a:pPr eaLnBrk="0" hangingPunct="0">
              <a:tabLst>
                <a:tab pos="228600" algn="l"/>
              </a:tabLst>
              <a:defRPr/>
            </a:pPr>
            <a:r>
              <a:rPr lang="en-GB" sz="2800" b="1" dirty="0">
                <a:solidFill>
                  <a:srgbClr val="0033CC"/>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Engineering</a:t>
            </a:r>
          </a:p>
          <a:p>
            <a:pPr eaLnBrk="0" hangingPunct="0">
              <a:tabLst>
                <a:tab pos="228600" algn="l"/>
              </a:tabLst>
              <a:defRPr/>
            </a:pPr>
            <a:endParaRPr lang="en-GB" b="1" dirty="0">
              <a:solidFill>
                <a:prstClr val="black"/>
              </a:solidFill>
              <a:latin typeface="Lucida Sans" panose="020B0602040502020204" pitchFamily="34" charset="0"/>
              <a:cs typeface="Lucida Sans" panose="020B0602040502020204" pitchFamily="34" charset="0"/>
            </a:endParaRPr>
          </a:p>
          <a:p>
            <a:pPr eaLnBrk="0" hangingPunct="0">
              <a:tabLst>
                <a:tab pos="228600" algn="l"/>
              </a:tabLst>
              <a:defRPr/>
            </a:pPr>
            <a:r>
              <a:rPr lang="en-GB" b="1" dirty="0">
                <a:solidFill>
                  <a:prstClr val="black"/>
                </a:solidFill>
                <a:latin typeface="Lucida Sans" panose="020B0602040502020204" pitchFamily="34" charset="0"/>
                <a:cs typeface="Lucida Sans" panose="020B0602040502020204" pitchFamily="34" charset="0"/>
              </a:rPr>
              <a:t>NVQ Level 2 Diploma in Performing Engineering Operations</a:t>
            </a:r>
          </a:p>
          <a:p>
            <a:pPr eaLnBrk="0" hangingPunct="0">
              <a:tabLst>
                <a:tab pos="228600" algn="l"/>
              </a:tabLst>
              <a:defRPr/>
            </a:pPr>
            <a:r>
              <a:rPr lang="en-GB" b="1" dirty="0">
                <a:solidFill>
                  <a:prstClr val="black"/>
                </a:solidFill>
                <a:latin typeface="Lucida Sans" panose="020B0602040502020204" pitchFamily="34" charset="0"/>
                <a:cs typeface="Lucida Sans" panose="020B0602040502020204" pitchFamily="34" charset="0"/>
              </a:rPr>
              <a:t>BTEC Level 3 Diploma in Manufacturing Engineering</a:t>
            </a:r>
            <a:br>
              <a:rPr lang="en-GB" b="1" dirty="0">
                <a:solidFill>
                  <a:prstClr val="black"/>
                </a:solidFill>
                <a:latin typeface="Lucida Sans" panose="020B0602040502020204" pitchFamily="34" charset="0"/>
                <a:cs typeface="Lucida Sans" panose="020B0602040502020204" pitchFamily="34" charset="0"/>
              </a:rPr>
            </a:br>
            <a:r>
              <a:rPr lang="en-GB" b="1" dirty="0">
                <a:solidFill>
                  <a:prstClr val="black"/>
                </a:solidFill>
                <a:latin typeface="Lucida Sans" panose="020B0602040502020204" pitchFamily="34" charset="0"/>
                <a:cs typeface="Lucida Sans" panose="020B0602040502020204" pitchFamily="34" charset="0"/>
              </a:rPr>
              <a:t>NVQ Level 3 Extended Diploma in Mechanical Manufacturing Engineering</a:t>
            </a:r>
            <a:br>
              <a:rPr lang="en-GB" b="1" dirty="0">
                <a:solidFill>
                  <a:prstClr val="black"/>
                </a:solidFill>
                <a:latin typeface="Lucida Sans" panose="020B0602040502020204" pitchFamily="34" charset="0"/>
                <a:cs typeface="Lucida Sans" panose="020B0602040502020204" pitchFamily="34" charset="0"/>
              </a:rPr>
            </a:br>
            <a:endParaRPr lang="en-GB" b="1" dirty="0">
              <a:solidFill>
                <a:prstClr val="black"/>
              </a:solidFill>
              <a:latin typeface="Lucida Sans" panose="020B0602040502020204" pitchFamily="34" charset="0"/>
              <a:cs typeface="Lucida Sans" panose="020B0602040502020204" pitchFamily="34" charset="0"/>
            </a:endParaRPr>
          </a:p>
          <a:p>
            <a:pPr eaLnBrk="0" hangingPunct="0">
              <a:tabLst>
                <a:tab pos="228600" algn="l"/>
              </a:tabLst>
              <a:defRPr/>
            </a:pPr>
            <a:r>
              <a:rPr lang="en-GB" b="1" dirty="0">
                <a:solidFill>
                  <a:srgbClr val="0033CC"/>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Advanced Apprenticeship in Engineering Manufacture</a:t>
            </a:r>
          </a:p>
        </p:txBody>
      </p:sp>
      <p:sp>
        <p:nvSpPr>
          <p:cNvPr id="3" name="TextBox 5"/>
          <p:cNvSpPr txBox="1"/>
          <p:nvPr/>
        </p:nvSpPr>
        <p:spPr>
          <a:xfrm>
            <a:off x="134110" y="825500"/>
            <a:ext cx="8856984" cy="1015663"/>
          </a:xfrm>
          <a:prstGeom prst="rect">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p:spPr>
        <p:txBody>
          <a:bodyPr>
            <a:spAutoFit/>
          </a:bodyPr>
          <a:lstStyle/>
          <a:p>
            <a:pPr algn="ctr" eaLnBrk="0" hangingPunct="0">
              <a:tabLst>
                <a:tab pos="228600" algn="l"/>
              </a:tabLst>
              <a:defRPr/>
            </a:pPr>
            <a:r>
              <a:rPr lang="en-GB" sz="2000" b="1" dirty="0">
                <a:solidFill>
                  <a:prstClr val="black"/>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3 Year Apprenticeship programmes</a:t>
            </a:r>
          </a:p>
          <a:p>
            <a:pPr algn="ctr" eaLnBrk="0" hangingPunct="0">
              <a:tabLst>
                <a:tab pos="228600" algn="l"/>
              </a:tabLst>
              <a:defRPr/>
            </a:pPr>
            <a:endParaRPr lang="en-GB" sz="2000" b="1" dirty="0">
              <a:solidFill>
                <a:prstClr val="black"/>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endParaRPr>
          </a:p>
          <a:p>
            <a:pPr algn="ctr" eaLnBrk="0" hangingPunct="0">
              <a:tabLst>
                <a:tab pos="228600" algn="l"/>
              </a:tabLst>
              <a:defRPr/>
            </a:pPr>
            <a:r>
              <a:rPr lang="en-GB" sz="2000" b="1" dirty="0">
                <a:solidFill>
                  <a:prstClr val="black"/>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Apprentice Training Provider - TDR </a:t>
            </a:r>
            <a:endParaRPr lang="en-GB" sz="2000" dirty="0">
              <a:solidFill>
                <a:prstClr val="black"/>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endParaRPr>
          </a:p>
        </p:txBody>
      </p:sp>
      <p:sp>
        <p:nvSpPr>
          <p:cNvPr id="8" name="TextBox 7"/>
          <p:cNvSpPr txBox="1"/>
          <p:nvPr/>
        </p:nvSpPr>
        <p:spPr>
          <a:xfrm>
            <a:off x="142519" y="4221088"/>
            <a:ext cx="8856984" cy="1938992"/>
          </a:xfrm>
          <a:prstGeom prst="rect">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p:spPr>
        <p:txBody>
          <a:bodyPr>
            <a:spAutoFit/>
          </a:bodyPr>
          <a:lstStyle/>
          <a:p>
            <a:pPr eaLnBrk="0" hangingPunct="0">
              <a:tabLst>
                <a:tab pos="228600" algn="l"/>
              </a:tabLst>
              <a:defRPr/>
            </a:pPr>
            <a:r>
              <a:rPr lang="en-GB" altLang="en-US" sz="2800" b="1" dirty="0">
                <a:solidFill>
                  <a:srgbClr val="0033CC"/>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Administration</a:t>
            </a:r>
          </a:p>
          <a:p>
            <a:pPr eaLnBrk="0" hangingPunct="0">
              <a:tabLst>
                <a:tab pos="228600" algn="l"/>
              </a:tabLst>
              <a:defRPr/>
            </a:pPr>
            <a:endParaRPr lang="en-GB" sz="2000" b="1" dirty="0">
              <a:solidFill>
                <a:prstClr val="black"/>
              </a:solidFill>
              <a:latin typeface="Lucida Sans" panose="020B0602040502020204" pitchFamily="34" charset="0"/>
              <a:cs typeface="Lucida Sans" panose="020B0602040502020204" pitchFamily="34" charset="0"/>
            </a:endParaRPr>
          </a:p>
          <a:p>
            <a:pPr eaLnBrk="0" hangingPunct="0">
              <a:tabLst>
                <a:tab pos="228600" algn="l"/>
              </a:tabLst>
              <a:defRPr/>
            </a:pPr>
            <a:r>
              <a:rPr lang="en-GB" b="1" dirty="0">
                <a:solidFill>
                  <a:prstClr val="black"/>
                </a:solidFill>
                <a:latin typeface="Lucida Sans" panose="020B0602040502020204" pitchFamily="34" charset="0"/>
                <a:cs typeface="Lucida Sans" panose="020B0602040502020204" pitchFamily="34" charset="0"/>
              </a:rPr>
              <a:t>NVQ Level 2 in Business and Administration</a:t>
            </a:r>
            <a:br>
              <a:rPr lang="en-GB" b="1" dirty="0">
                <a:solidFill>
                  <a:prstClr val="black"/>
                </a:solidFill>
                <a:latin typeface="Lucida Sans" panose="020B0602040502020204" pitchFamily="34" charset="0"/>
                <a:cs typeface="Lucida Sans" panose="020B0602040502020204" pitchFamily="34" charset="0"/>
              </a:rPr>
            </a:br>
            <a:r>
              <a:rPr lang="en-GB" b="1" dirty="0">
                <a:solidFill>
                  <a:prstClr val="black"/>
                </a:solidFill>
                <a:latin typeface="Lucida Sans" panose="020B0602040502020204" pitchFamily="34" charset="0"/>
                <a:cs typeface="Lucida Sans" panose="020B0602040502020204" pitchFamily="34" charset="0"/>
              </a:rPr>
              <a:t>NVQ Level 3 in Business and Administration</a:t>
            </a:r>
            <a:br>
              <a:rPr lang="en-GB" b="1" dirty="0">
                <a:solidFill>
                  <a:prstClr val="black"/>
                </a:solidFill>
                <a:latin typeface="Lucida Sans" panose="020B0602040502020204" pitchFamily="34" charset="0"/>
                <a:cs typeface="Lucida Sans" panose="020B0602040502020204" pitchFamily="34" charset="0"/>
              </a:rPr>
            </a:br>
            <a:endParaRPr lang="en-GB" b="1" dirty="0">
              <a:solidFill>
                <a:prstClr val="black"/>
              </a:solidFill>
              <a:latin typeface="Lucida Sans" panose="020B0602040502020204" pitchFamily="34" charset="0"/>
              <a:cs typeface="Lucida Sans" panose="020B0602040502020204" pitchFamily="34" charset="0"/>
            </a:endParaRPr>
          </a:p>
          <a:p>
            <a:pPr eaLnBrk="0" hangingPunct="0">
              <a:tabLst>
                <a:tab pos="228600" algn="l"/>
              </a:tabLst>
              <a:defRPr/>
            </a:pPr>
            <a:r>
              <a:rPr lang="en-GB" b="1" dirty="0">
                <a:solidFill>
                  <a:srgbClr val="0033CC"/>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Advanced Apprenticeship in Business and Administration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xfrm>
            <a:off x="457200" y="6245225"/>
            <a:ext cx="2133600" cy="476250"/>
          </a:xfr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FontTx/>
              <a:buNone/>
            </a:pPr>
            <a:r>
              <a:rPr lang="en-US" altLang="en-US" sz="1400" smtClean="0">
                <a:solidFill>
                  <a:srgbClr val="000000"/>
                </a:solidFill>
              </a:rPr>
              <a:t>(</a:t>
            </a:r>
            <a:fld id="{8DD6A93B-9E87-4B9E-8DD1-8B089C5F99E4}" type="slidenum">
              <a:rPr lang="en-US" altLang="en-US" sz="1400" smtClean="0">
                <a:solidFill>
                  <a:srgbClr val="000000"/>
                </a:solidFill>
              </a:rPr>
              <a:pPr algn="l" eaLnBrk="1" hangingPunct="1">
                <a:spcBef>
                  <a:spcPct val="0"/>
                </a:spcBef>
                <a:buFontTx/>
                <a:buNone/>
              </a:pPr>
              <a:t>13</a:t>
            </a:fld>
            <a:r>
              <a:rPr lang="en-US" altLang="en-US" sz="1400" smtClean="0">
                <a:solidFill>
                  <a:srgbClr val="000000"/>
                </a:solidFill>
              </a:rPr>
              <a:t>)</a:t>
            </a:r>
          </a:p>
        </p:txBody>
      </p:sp>
      <p:sp>
        <p:nvSpPr>
          <p:cNvPr id="33796" name="Rectangle 3"/>
          <p:cNvSpPr>
            <a:spLocks noGrp="1" noChangeArrowheads="1"/>
          </p:cNvSpPr>
          <p:nvPr>
            <p:ph type="body" idx="1"/>
          </p:nvPr>
        </p:nvSpPr>
        <p:spPr>
          <a:xfrm>
            <a:off x="250825" y="981075"/>
            <a:ext cx="8785225" cy="1847850"/>
          </a:xfrm>
        </p:spPr>
        <p:txBody>
          <a:bodyPr/>
          <a:lstStyle/>
          <a:p>
            <a:pPr>
              <a:lnSpc>
                <a:spcPct val="80000"/>
              </a:lnSpc>
              <a:defRPr/>
            </a:pPr>
            <a:r>
              <a:rPr lang="en-GB" altLang="en-US" sz="2400" b="1" dirty="0" smtClean="0">
                <a:solidFill>
                  <a:srgbClr val="0000FF"/>
                </a:solidFill>
                <a:latin typeface="Lucida Sans" pitchFamily="34" charset="0"/>
              </a:rPr>
              <a:t>2 Engineering Graduate Trainees recruited each year.  Appointed as permanent employees.</a:t>
            </a:r>
          </a:p>
          <a:p>
            <a:pPr>
              <a:lnSpc>
                <a:spcPct val="80000"/>
              </a:lnSpc>
              <a:defRPr/>
            </a:pPr>
            <a:endParaRPr lang="en-GB" altLang="en-US" sz="2400" b="1" dirty="0" smtClean="0">
              <a:solidFill>
                <a:srgbClr val="0000FF"/>
              </a:solidFill>
              <a:latin typeface="Lucida Sans" pitchFamily="34" charset="0"/>
            </a:endParaRPr>
          </a:p>
          <a:p>
            <a:pPr>
              <a:lnSpc>
                <a:spcPct val="80000"/>
              </a:lnSpc>
              <a:defRPr/>
            </a:pPr>
            <a:r>
              <a:rPr lang="en-GB" altLang="en-US" sz="2400" b="1" dirty="0" smtClean="0">
                <a:solidFill>
                  <a:srgbClr val="0000FF"/>
                </a:solidFill>
                <a:latin typeface="Lucida Sans" pitchFamily="34" charset="0"/>
              </a:rPr>
              <a:t>They follow a structured programme to gain experience in the various Engineering Departments.</a:t>
            </a:r>
          </a:p>
          <a:p>
            <a:pPr>
              <a:lnSpc>
                <a:spcPct val="80000"/>
              </a:lnSpc>
              <a:defRPr/>
            </a:pPr>
            <a:endParaRPr lang="en-GB" altLang="en-US" sz="2400" b="1" dirty="0" smtClean="0">
              <a:solidFill>
                <a:srgbClr val="0000FF"/>
              </a:solidFill>
              <a:latin typeface="Lucida Sans" pitchFamily="34" charset="0"/>
            </a:endParaRPr>
          </a:p>
          <a:p>
            <a:pPr>
              <a:lnSpc>
                <a:spcPct val="80000"/>
              </a:lnSpc>
              <a:defRPr/>
            </a:pPr>
            <a:endParaRPr lang="en-GB" altLang="en-US" sz="2400" b="1" dirty="0" smtClean="0">
              <a:solidFill>
                <a:srgbClr val="0000FF"/>
              </a:solidFill>
              <a:latin typeface="Lucida Sans" pitchFamily="34" charset="0"/>
            </a:endParaRPr>
          </a:p>
          <a:p>
            <a:pPr>
              <a:lnSpc>
                <a:spcPct val="80000"/>
              </a:lnSpc>
              <a:defRPr/>
            </a:pPr>
            <a:endParaRPr lang="en-GB" altLang="en-US" sz="2400" b="1" dirty="0">
              <a:solidFill>
                <a:srgbClr val="0000FF"/>
              </a:solidFill>
              <a:latin typeface="Lucida Sans" pitchFamily="34" charset="0"/>
            </a:endParaRPr>
          </a:p>
          <a:p>
            <a:pPr>
              <a:lnSpc>
                <a:spcPct val="80000"/>
              </a:lnSpc>
              <a:defRPr/>
            </a:pPr>
            <a:endParaRPr lang="en-GB" altLang="en-US" sz="2400" b="1" dirty="0" smtClean="0">
              <a:solidFill>
                <a:srgbClr val="0000FF"/>
              </a:solidFill>
              <a:latin typeface="Lucida Sans" pitchFamily="34" charset="0"/>
            </a:endParaRPr>
          </a:p>
          <a:p>
            <a:pPr>
              <a:lnSpc>
                <a:spcPct val="80000"/>
              </a:lnSpc>
              <a:defRPr/>
            </a:pPr>
            <a:endParaRPr lang="en-GB" altLang="en-US" sz="2400" b="1" dirty="0">
              <a:solidFill>
                <a:srgbClr val="0000FF"/>
              </a:solidFill>
              <a:latin typeface="Lucida Sans" pitchFamily="34" charset="0"/>
            </a:endParaRPr>
          </a:p>
          <a:p>
            <a:pPr>
              <a:lnSpc>
                <a:spcPct val="80000"/>
              </a:lnSpc>
              <a:defRPr/>
            </a:pPr>
            <a:r>
              <a:rPr lang="en-GB" altLang="en-US" sz="2400" b="1" dirty="0" smtClean="0">
                <a:solidFill>
                  <a:srgbClr val="0000FF"/>
                </a:solidFill>
                <a:latin typeface="Lucida Sans" pitchFamily="34" charset="0"/>
              </a:rPr>
              <a:t>Currently 5 Engineering Graduates in training.</a:t>
            </a:r>
          </a:p>
          <a:p>
            <a:pPr marL="0" indent="0">
              <a:lnSpc>
                <a:spcPct val="80000"/>
              </a:lnSpc>
              <a:buFontTx/>
              <a:buNone/>
              <a:defRPr/>
            </a:pPr>
            <a:endParaRPr lang="en-GB" altLang="en-US" sz="2400" b="1" dirty="0" smtClean="0">
              <a:solidFill>
                <a:srgbClr val="0000FF"/>
              </a:solidFill>
              <a:latin typeface="Lucida Sans" pitchFamily="34" charset="0"/>
            </a:endParaRPr>
          </a:p>
          <a:p>
            <a:pPr>
              <a:lnSpc>
                <a:spcPct val="80000"/>
              </a:lnSpc>
              <a:defRPr/>
            </a:pPr>
            <a:r>
              <a:rPr lang="en-GB" altLang="en-US" sz="2400" b="1" dirty="0" smtClean="0">
                <a:latin typeface="Lucida Sans" pitchFamily="34" charset="0"/>
              </a:rPr>
              <a:t>25% of the current Komatsu UK Management Team commenced as Graduate Trainees/Apprentices</a:t>
            </a:r>
          </a:p>
        </p:txBody>
      </p:sp>
      <p:sp>
        <p:nvSpPr>
          <p:cNvPr id="20" name="Text Box 2"/>
          <p:cNvSpPr txBox="1">
            <a:spLocks noChangeArrowheads="1"/>
          </p:cNvSpPr>
          <p:nvPr/>
        </p:nvSpPr>
        <p:spPr bwMode="auto">
          <a:xfrm>
            <a:off x="611188" y="115888"/>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3600" b="1" u="sng" dirty="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Graduate Trainees</a:t>
            </a:r>
          </a:p>
        </p:txBody>
      </p:sp>
      <p:graphicFrame>
        <p:nvGraphicFramePr>
          <p:cNvPr id="3" name="Table 2"/>
          <p:cNvGraphicFramePr>
            <a:graphicFrameLocks noGrp="1"/>
          </p:cNvGraphicFramePr>
          <p:nvPr/>
        </p:nvGraphicFramePr>
        <p:xfrm>
          <a:off x="755650" y="2924175"/>
          <a:ext cx="7704137" cy="1271588"/>
        </p:xfrm>
        <a:graphic>
          <a:graphicData uri="http://schemas.openxmlformats.org/drawingml/2006/table">
            <a:tbl>
              <a:tblPr/>
              <a:tblGrid>
                <a:gridCol w="1173815"/>
                <a:gridCol w="1283370"/>
                <a:gridCol w="1267721"/>
                <a:gridCol w="1392927"/>
                <a:gridCol w="1302934"/>
                <a:gridCol w="1283370"/>
              </a:tblGrid>
              <a:tr h="363312">
                <a:tc>
                  <a:txBody>
                    <a:bodyPr/>
                    <a:lstStyle/>
                    <a:p>
                      <a:pPr algn="ctr" fontAlgn="b"/>
                      <a:r>
                        <a:rPr lang="en-GB" sz="1400" b="1" i="0" u="none" strike="noStrike" dirty="0">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1 month</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GB" sz="1600" b="1" i="0" u="none" strike="noStrike" dirty="0">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5 months spent in each area</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08276">
                <a:tc>
                  <a:txBody>
                    <a:bodyPr/>
                    <a:lstStyle/>
                    <a:p>
                      <a:pPr algn="ctr" fontAlgn="ctr"/>
                      <a:r>
                        <a:rPr lang="en-GB" sz="1100" b="1" i="0" u="none" strike="noStrike" dirty="0">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Induction</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1" i="0" u="none" strike="noStrike">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Planning Engineering</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GB" sz="1100" b="1" i="0" u="none" strike="noStrike">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Procurement</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100" b="1" i="0" u="none" strike="noStrike">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Production Engineering</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GB" sz="1100" b="1" i="0" u="none" strike="noStrike">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Design Engineering</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100" b="1" i="0" u="none" strike="noStrike" dirty="0">
                          <a:solidFill>
                            <a:srgbClr val="000000"/>
                          </a:solidFill>
                          <a:effectLst>
                            <a:outerShdw blurRad="38100" dist="38100" dir="2700000" algn="tl">
                              <a:srgbClr val="000000">
                                <a:alpha val="43137"/>
                              </a:srgbClr>
                            </a:outerShdw>
                          </a:effectLst>
                          <a:latin typeface="Lucida Sans" panose="020B0602040502020204" pitchFamily="34" charset="0"/>
                          <a:cs typeface="Lucida Sans" panose="020B0602040502020204" pitchFamily="34" charset="0"/>
                        </a:rPr>
                        <a:t>Quality Assurance</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3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Text Box 3"/>
          <p:cNvSpPr txBox="1">
            <a:spLocks noChangeArrowheads="1"/>
          </p:cNvSpPr>
          <p:nvPr/>
        </p:nvSpPr>
        <p:spPr bwMode="auto">
          <a:xfrm>
            <a:off x="3448" y="476672"/>
            <a:ext cx="914400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50000"/>
              </a:spcBef>
              <a:buFontTx/>
              <a:buNone/>
              <a:defRPr/>
            </a:pPr>
            <a:r>
              <a:rPr lang="en-GB" altLang="en-US" sz="7200" b="1" dirty="0" smtClean="0">
                <a:solidFill>
                  <a:srgbClr val="0000FF"/>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Komatsu UK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457200" y="6245225"/>
            <a:ext cx="2133600" cy="476250"/>
          </a:xfrm>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0"/>
              </a:spcBef>
              <a:buFontTx/>
              <a:buNone/>
            </a:pPr>
            <a:r>
              <a:rPr lang="en-US" altLang="en-US" sz="1400" smtClean="0">
                <a:solidFill>
                  <a:srgbClr val="000000"/>
                </a:solidFill>
              </a:rPr>
              <a:t>(</a:t>
            </a:r>
            <a:fld id="{709E7CE0-7B6F-4BF1-A838-451664CD70DD}" type="slidenum">
              <a:rPr lang="en-US" altLang="en-US" sz="1400" smtClean="0">
                <a:solidFill>
                  <a:srgbClr val="000000"/>
                </a:solidFill>
              </a:rPr>
              <a:pPr algn="l" eaLnBrk="1" hangingPunct="1">
                <a:spcBef>
                  <a:spcPct val="0"/>
                </a:spcBef>
                <a:buFontTx/>
                <a:buNone/>
              </a:pPr>
              <a:t>3</a:t>
            </a:fld>
            <a:r>
              <a:rPr lang="en-US" altLang="en-US" sz="1400" smtClean="0">
                <a:solidFill>
                  <a:srgbClr val="000000"/>
                </a:solidFill>
              </a:rPr>
              <a:t>)</a:t>
            </a:r>
          </a:p>
        </p:txBody>
      </p:sp>
      <p:sp>
        <p:nvSpPr>
          <p:cNvPr id="9219" name="Rectangle 3"/>
          <p:cNvSpPr>
            <a:spLocks noGrp="1" noChangeArrowheads="1"/>
          </p:cNvSpPr>
          <p:nvPr>
            <p:ph type="body" idx="1"/>
          </p:nvPr>
        </p:nvSpPr>
        <p:spPr>
          <a:xfrm>
            <a:off x="179388" y="1484313"/>
            <a:ext cx="8785225" cy="1847850"/>
          </a:xfrm>
        </p:spPr>
        <p:txBody>
          <a:bodyPr/>
          <a:lstStyle/>
          <a:p>
            <a:pPr>
              <a:lnSpc>
                <a:spcPct val="80000"/>
              </a:lnSpc>
            </a:pPr>
            <a:r>
              <a:rPr lang="en-GB" altLang="en-US" sz="2400" b="1" dirty="0" smtClean="0">
                <a:solidFill>
                  <a:srgbClr val="0000FF"/>
                </a:solidFill>
                <a:latin typeface="Lucida Sans" pitchFamily="34" charset="0"/>
              </a:rPr>
              <a:t>Overview of Komatsu</a:t>
            </a:r>
          </a:p>
          <a:p>
            <a:pPr>
              <a:lnSpc>
                <a:spcPct val="80000"/>
              </a:lnSpc>
            </a:pPr>
            <a:endParaRPr lang="en-GB" altLang="en-US" sz="2400" b="1" dirty="0" smtClean="0">
              <a:solidFill>
                <a:srgbClr val="0000FF"/>
              </a:solidFill>
              <a:latin typeface="Lucida Sans" pitchFamily="34" charset="0"/>
            </a:endParaRPr>
          </a:p>
          <a:p>
            <a:pPr>
              <a:lnSpc>
                <a:spcPct val="80000"/>
              </a:lnSpc>
            </a:pPr>
            <a:endParaRPr lang="en-GB" altLang="en-US" sz="2400" b="1" dirty="0">
              <a:solidFill>
                <a:srgbClr val="0000FF"/>
              </a:solidFill>
              <a:latin typeface="Lucida Sans" pitchFamily="34" charset="0"/>
            </a:endParaRPr>
          </a:p>
          <a:p>
            <a:pPr>
              <a:lnSpc>
                <a:spcPct val="80000"/>
              </a:lnSpc>
            </a:pPr>
            <a:r>
              <a:rPr lang="en-GB" altLang="en-US" sz="2400" b="1" dirty="0">
                <a:solidFill>
                  <a:srgbClr val="0000FF"/>
                </a:solidFill>
                <a:latin typeface="Lucida Sans" pitchFamily="34" charset="0"/>
              </a:rPr>
              <a:t>Apprentice and Graduate Training Opportunities</a:t>
            </a:r>
          </a:p>
          <a:p>
            <a:pPr>
              <a:lnSpc>
                <a:spcPct val="80000"/>
              </a:lnSpc>
            </a:pPr>
            <a:endParaRPr lang="en-GB" altLang="en-US" sz="2400" b="1" dirty="0">
              <a:solidFill>
                <a:srgbClr val="0000FF"/>
              </a:solidFill>
              <a:latin typeface="Lucida Sans" pitchFamily="34" charset="0"/>
            </a:endParaRPr>
          </a:p>
          <a:p>
            <a:pPr>
              <a:lnSpc>
                <a:spcPct val="80000"/>
              </a:lnSpc>
            </a:pPr>
            <a:endParaRPr lang="en-GB" altLang="en-US" sz="2400" b="1" dirty="0" smtClean="0">
              <a:solidFill>
                <a:srgbClr val="0000FF"/>
              </a:solidFill>
              <a:latin typeface="Lucida Sans" pitchFamily="34" charset="0"/>
            </a:endParaRPr>
          </a:p>
          <a:p>
            <a:pPr>
              <a:lnSpc>
                <a:spcPct val="80000"/>
              </a:lnSpc>
            </a:pPr>
            <a:r>
              <a:rPr lang="en-GB" altLang="en-US" sz="2400" b="1" dirty="0" smtClean="0">
                <a:solidFill>
                  <a:srgbClr val="0000FF"/>
                </a:solidFill>
                <a:latin typeface="Lucida Sans" pitchFamily="34" charset="0"/>
              </a:rPr>
              <a:t>STEM Ambassadors</a:t>
            </a:r>
          </a:p>
          <a:p>
            <a:pPr>
              <a:lnSpc>
                <a:spcPct val="80000"/>
              </a:lnSpc>
            </a:pPr>
            <a:endParaRPr lang="en-GB" altLang="en-US" sz="2400" b="1" dirty="0">
              <a:solidFill>
                <a:srgbClr val="0000FF"/>
              </a:solidFill>
              <a:latin typeface="Lucida Sans" pitchFamily="34" charset="0"/>
            </a:endParaRPr>
          </a:p>
          <a:p>
            <a:pPr>
              <a:lnSpc>
                <a:spcPct val="80000"/>
              </a:lnSpc>
            </a:pPr>
            <a:endParaRPr lang="en-GB" altLang="en-US" sz="2400" b="1" dirty="0" smtClean="0">
              <a:solidFill>
                <a:srgbClr val="0000FF"/>
              </a:solidFill>
              <a:latin typeface="Lucida Sans" pitchFamily="34" charset="0"/>
            </a:endParaRPr>
          </a:p>
          <a:p>
            <a:pPr>
              <a:lnSpc>
                <a:spcPct val="80000"/>
              </a:lnSpc>
            </a:pPr>
            <a:r>
              <a:rPr lang="en-GB" altLang="en-US" sz="2400" b="1" dirty="0" smtClean="0">
                <a:solidFill>
                  <a:srgbClr val="0000FF"/>
                </a:solidFill>
                <a:latin typeface="Lucida Sans" pitchFamily="34" charset="0"/>
              </a:rPr>
              <a:t>Our Work With Schools</a:t>
            </a:r>
          </a:p>
          <a:p>
            <a:pPr>
              <a:lnSpc>
                <a:spcPct val="80000"/>
              </a:lnSpc>
            </a:pPr>
            <a:endParaRPr lang="en-GB" altLang="en-US" sz="2400" b="1" dirty="0" smtClean="0">
              <a:solidFill>
                <a:srgbClr val="0000FF"/>
              </a:solidFill>
              <a:latin typeface="Lucida Sans" pitchFamily="34" charset="0"/>
            </a:endParaRPr>
          </a:p>
          <a:p>
            <a:pPr>
              <a:lnSpc>
                <a:spcPct val="80000"/>
              </a:lnSpc>
            </a:pPr>
            <a:endParaRPr lang="en-GB" altLang="en-US" sz="2400" b="1" dirty="0" smtClean="0">
              <a:solidFill>
                <a:srgbClr val="0000FF"/>
              </a:solidFill>
              <a:latin typeface="Lucida Sans" pitchFamily="34" charset="0"/>
            </a:endParaRPr>
          </a:p>
          <a:p>
            <a:pPr>
              <a:lnSpc>
                <a:spcPct val="80000"/>
              </a:lnSpc>
            </a:pPr>
            <a:endParaRPr lang="en-GB" altLang="en-US" sz="2400" b="1" dirty="0" smtClean="0">
              <a:solidFill>
                <a:srgbClr val="0000FF"/>
              </a:solidFill>
              <a:latin typeface="Lucida Sans" pitchFamily="34" charset="0"/>
            </a:endParaRPr>
          </a:p>
        </p:txBody>
      </p:sp>
      <p:sp>
        <p:nvSpPr>
          <p:cNvPr id="20" name="Text Box 2"/>
          <p:cNvSpPr txBox="1">
            <a:spLocks noChangeArrowheads="1"/>
          </p:cNvSpPr>
          <p:nvPr/>
        </p:nvSpPr>
        <p:spPr bwMode="auto">
          <a:xfrm>
            <a:off x="0" y="115888"/>
            <a:ext cx="89646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3600" u="sng" dirty="0" smtClean="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Komatsu – Engaging With Schools</a:t>
            </a:r>
            <a:endParaRPr lang="en-GB" sz="3600" u="sng" dirty="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5389563" y="4922838"/>
            <a:ext cx="179387" cy="379412"/>
          </a:xfrm>
          <a:custGeom>
            <a:avLst/>
            <a:gdLst>
              <a:gd name="T0" fmla="*/ 2147483647 w 74"/>
              <a:gd name="T1" fmla="*/ 0 h 117"/>
              <a:gd name="T2" fmla="*/ 2147483647 w 74"/>
              <a:gd name="T3" fmla="*/ 2147483647 h 117"/>
              <a:gd name="T4" fmla="*/ 2147483647 w 74"/>
              <a:gd name="T5" fmla="*/ 2147483647 h 117"/>
              <a:gd name="T6" fmla="*/ 2147483647 w 74"/>
              <a:gd name="T7" fmla="*/ 2147483647 h 117"/>
              <a:gd name="T8" fmla="*/ 0 w 74"/>
              <a:gd name="T9" fmla="*/ 2147483647 h 117"/>
              <a:gd name="T10" fmla="*/ 2147483647 w 74"/>
              <a:gd name="T11" fmla="*/ 2147483647 h 117"/>
              <a:gd name="T12" fmla="*/ 2147483647 w 74"/>
              <a:gd name="T13" fmla="*/ 2147483647 h 117"/>
              <a:gd name="T14" fmla="*/ 2147483647 w 74"/>
              <a:gd name="T15" fmla="*/ 0 h 117"/>
              <a:gd name="T16" fmla="*/ 2147483647 w 74"/>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117">
                <a:moveTo>
                  <a:pt x="57" y="0"/>
                </a:moveTo>
                <a:lnTo>
                  <a:pt x="74" y="11"/>
                </a:lnTo>
                <a:lnTo>
                  <a:pt x="34" y="117"/>
                </a:lnTo>
                <a:lnTo>
                  <a:pt x="17" y="117"/>
                </a:lnTo>
                <a:lnTo>
                  <a:pt x="0" y="80"/>
                </a:lnTo>
                <a:lnTo>
                  <a:pt x="12" y="64"/>
                </a:lnTo>
                <a:lnTo>
                  <a:pt x="12" y="37"/>
                </a:lnTo>
                <a:lnTo>
                  <a:pt x="57" y="0"/>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1" name="Freeform 3"/>
          <p:cNvSpPr>
            <a:spLocks/>
          </p:cNvSpPr>
          <p:nvPr/>
        </p:nvSpPr>
        <p:spPr bwMode="auto">
          <a:xfrm>
            <a:off x="6267450" y="4265613"/>
            <a:ext cx="68263" cy="104775"/>
          </a:xfrm>
          <a:custGeom>
            <a:avLst/>
            <a:gdLst>
              <a:gd name="T0" fmla="*/ 0 w 28"/>
              <a:gd name="T1" fmla="*/ 2147483647 h 32"/>
              <a:gd name="T2" fmla="*/ 2147483647 w 28"/>
              <a:gd name="T3" fmla="*/ 2147483647 h 32"/>
              <a:gd name="T4" fmla="*/ 2147483647 w 28"/>
              <a:gd name="T5" fmla="*/ 2147483647 h 32"/>
              <a:gd name="T6" fmla="*/ 2147483647 w 28"/>
              <a:gd name="T7" fmla="*/ 2147483647 h 32"/>
              <a:gd name="T8" fmla="*/ 2147483647 w 28"/>
              <a:gd name="T9" fmla="*/ 0 h 32"/>
              <a:gd name="T10" fmla="*/ 0 w 28"/>
              <a:gd name="T11" fmla="*/ 2147483647 h 32"/>
              <a:gd name="T12" fmla="*/ 0 w 28"/>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2">
                <a:moveTo>
                  <a:pt x="0" y="16"/>
                </a:moveTo>
                <a:lnTo>
                  <a:pt x="11" y="32"/>
                </a:lnTo>
                <a:lnTo>
                  <a:pt x="28" y="27"/>
                </a:lnTo>
                <a:lnTo>
                  <a:pt x="23" y="11"/>
                </a:lnTo>
                <a:lnTo>
                  <a:pt x="6" y="0"/>
                </a:lnTo>
                <a:lnTo>
                  <a:pt x="0"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2" name="Freeform 4"/>
          <p:cNvSpPr>
            <a:spLocks noEditPoints="1"/>
          </p:cNvSpPr>
          <p:nvPr/>
        </p:nvSpPr>
        <p:spPr bwMode="auto">
          <a:xfrm>
            <a:off x="3803650" y="1628775"/>
            <a:ext cx="4979988" cy="3987800"/>
          </a:xfrm>
          <a:custGeom>
            <a:avLst/>
            <a:gdLst>
              <a:gd name="T0" fmla="*/ 2147483647 w 2058"/>
              <a:gd name="T1" fmla="*/ 2147483647 h 1228"/>
              <a:gd name="T2" fmla="*/ 2147483647 w 2058"/>
              <a:gd name="T3" fmla="*/ 2147483647 h 1228"/>
              <a:gd name="T4" fmla="*/ 2147483647 w 2058"/>
              <a:gd name="T5" fmla="*/ 2147483647 h 1228"/>
              <a:gd name="T6" fmla="*/ 2147483647 w 2058"/>
              <a:gd name="T7" fmla="*/ 2147483647 h 1228"/>
              <a:gd name="T8" fmla="*/ 2147483647 w 2058"/>
              <a:gd name="T9" fmla="*/ 2147483647 h 1228"/>
              <a:gd name="T10" fmla="*/ 2147483647 w 2058"/>
              <a:gd name="T11" fmla="*/ 2147483647 h 1228"/>
              <a:gd name="T12" fmla="*/ 2147483647 w 2058"/>
              <a:gd name="T13" fmla="*/ 2147483647 h 1228"/>
              <a:gd name="T14" fmla="*/ 2147483647 w 2058"/>
              <a:gd name="T15" fmla="*/ 2147483647 h 1228"/>
              <a:gd name="T16" fmla="*/ 2147483647 w 2058"/>
              <a:gd name="T17" fmla="*/ 2147483647 h 1228"/>
              <a:gd name="T18" fmla="*/ 2147483647 w 2058"/>
              <a:gd name="T19" fmla="*/ 2147483647 h 1228"/>
              <a:gd name="T20" fmla="*/ 2147483647 w 2058"/>
              <a:gd name="T21" fmla="*/ 2147483647 h 1228"/>
              <a:gd name="T22" fmla="*/ 2147483647 w 2058"/>
              <a:gd name="T23" fmla="*/ 2147483647 h 1228"/>
              <a:gd name="T24" fmla="*/ 2147483647 w 2058"/>
              <a:gd name="T25" fmla="*/ 2147483647 h 1228"/>
              <a:gd name="T26" fmla="*/ 2147483647 w 2058"/>
              <a:gd name="T27" fmla="*/ 2147483647 h 1228"/>
              <a:gd name="T28" fmla="*/ 2147483647 w 2058"/>
              <a:gd name="T29" fmla="*/ 2147483647 h 1228"/>
              <a:gd name="T30" fmla="*/ 2147483647 w 2058"/>
              <a:gd name="T31" fmla="*/ 2147483647 h 1228"/>
              <a:gd name="T32" fmla="*/ 2147483647 w 2058"/>
              <a:gd name="T33" fmla="*/ 2147483647 h 1228"/>
              <a:gd name="T34" fmla="*/ 2147483647 w 2058"/>
              <a:gd name="T35" fmla="*/ 2147483647 h 1228"/>
              <a:gd name="T36" fmla="*/ 2147483647 w 2058"/>
              <a:gd name="T37" fmla="*/ 2147483647 h 1228"/>
              <a:gd name="T38" fmla="*/ 2147483647 w 2058"/>
              <a:gd name="T39" fmla="*/ 2147483647 h 1228"/>
              <a:gd name="T40" fmla="*/ 2147483647 w 2058"/>
              <a:gd name="T41" fmla="*/ 2147483647 h 1228"/>
              <a:gd name="T42" fmla="*/ 2147483647 w 2058"/>
              <a:gd name="T43" fmla="*/ 2147483647 h 1228"/>
              <a:gd name="T44" fmla="*/ 2147483647 w 2058"/>
              <a:gd name="T45" fmla="*/ 2147483647 h 1228"/>
              <a:gd name="T46" fmla="*/ 2147483647 w 2058"/>
              <a:gd name="T47" fmla="*/ 2147483647 h 1228"/>
              <a:gd name="T48" fmla="*/ 0 w 2058"/>
              <a:gd name="T49" fmla="*/ 2147483647 h 1228"/>
              <a:gd name="T50" fmla="*/ 2147483647 w 2058"/>
              <a:gd name="T51" fmla="*/ 2147483647 h 1228"/>
              <a:gd name="T52" fmla="*/ 2147483647 w 2058"/>
              <a:gd name="T53" fmla="*/ 2147483647 h 1228"/>
              <a:gd name="T54" fmla="*/ 2147483647 w 2058"/>
              <a:gd name="T55" fmla="*/ 2147483647 h 1228"/>
              <a:gd name="T56" fmla="*/ 2147483647 w 2058"/>
              <a:gd name="T57" fmla="*/ 2147483647 h 1228"/>
              <a:gd name="T58" fmla="*/ 2147483647 w 2058"/>
              <a:gd name="T59" fmla="*/ 2147483647 h 1228"/>
              <a:gd name="T60" fmla="*/ 2147483647 w 2058"/>
              <a:gd name="T61" fmla="*/ 2147483647 h 1228"/>
              <a:gd name="T62" fmla="*/ 2147483647 w 2058"/>
              <a:gd name="T63" fmla="*/ 2147483647 h 1228"/>
              <a:gd name="T64" fmla="*/ 2147483647 w 2058"/>
              <a:gd name="T65" fmla="*/ 2147483647 h 1228"/>
              <a:gd name="T66" fmla="*/ 2147483647 w 2058"/>
              <a:gd name="T67" fmla="*/ 2147483647 h 1228"/>
              <a:gd name="T68" fmla="*/ 2147483647 w 2058"/>
              <a:gd name="T69" fmla="*/ 2147483647 h 1228"/>
              <a:gd name="T70" fmla="*/ 2147483647 w 2058"/>
              <a:gd name="T71" fmla="*/ 2147483647 h 1228"/>
              <a:gd name="T72" fmla="*/ 2147483647 w 2058"/>
              <a:gd name="T73" fmla="*/ 2147483647 h 1228"/>
              <a:gd name="T74" fmla="*/ 2147483647 w 2058"/>
              <a:gd name="T75" fmla="*/ 2147483647 h 1228"/>
              <a:gd name="T76" fmla="*/ 2147483647 w 2058"/>
              <a:gd name="T77" fmla="*/ 2147483647 h 1228"/>
              <a:gd name="T78" fmla="*/ 2147483647 w 2058"/>
              <a:gd name="T79" fmla="*/ 2147483647 h 1228"/>
              <a:gd name="T80" fmla="*/ 2147483647 w 2058"/>
              <a:gd name="T81" fmla="*/ 2147483647 h 1228"/>
              <a:gd name="T82" fmla="*/ 2147483647 w 2058"/>
              <a:gd name="T83" fmla="*/ 2147483647 h 1228"/>
              <a:gd name="T84" fmla="*/ 2147483647 w 2058"/>
              <a:gd name="T85" fmla="*/ 2147483647 h 1228"/>
              <a:gd name="T86" fmla="*/ 2147483647 w 2058"/>
              <a:gd name="T87" fmla="*/ 2147483647 h 1228"/>
              <a:gd name="T88" fmla="*/ 2147483647 w 2058"/>
              <a:gd name="T89" fmla="*/ 2147483647 h 1228"/>
              <a:gd name="T90" fmla="*/ 2147483647 w 2058"/>
              <a:gd name="T91" fmla="*/ 2147483647 h 1228"/>
              <a:gd name="T92" fmla="*/ 2147483647 w 2058"/>
              <a:gd name="T93" fmla="*/ 2147483647 h 1228"/>
              <a:gd name="T94" fmla="*/ 2147483647 w 2058"/>
              <a:gd name="T95" fmla="*/ 2147483647 h 1228"/>
              <a:gd name="T96" fmla="*/ 2147483647 w 2058"/>
              <a:gd name="T97" fmla="*/ 2147483647 h 1228"/>
              <a:gd name="T98" fmla="*/ 2147483647 w 2058"/>
              <a:gd name="T99" fmla="*/ 2147483647 h 1228"/>
              <a:gd name="T100" fmla="*/ 2147483647 w 2058"/>
              <a:gd name="T101" fmla="*/ 2147483647 h 1228"/>
              <a:gd name="T102" fmla="*/ 2147483647 w 2058"/>
              <a:gd name="T103" fmla="*/ 2147483647 h 1228"/>
              <a:gd name="T104" fmla="*/ 2147483647 w 2058"/>
              <a:gd name="T105" fmla="*/ 2147483647 h 1228"/>
              <a:gd name="T106" fmla="*/ 2147483647 w 2058"/>
              <a:gd name="T107" fmla="*/ 2147483647 h 1228"/>
              <a:gd name="T108" fmla="*/ 2147483647 w 2058"/>
              <a:gd name="T109" fmla="*/ 2147483647 h 1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58" h="1228">
                <a:moveTo>
                  <a:pt x="2058" y="187"/>
                </a:moveTo>
                <a:lnTo>
                  <a:pt x="2058" y="208"/>
                </a:lnTo>
                <a:lnTo>
                  <a:pt x="1956" y="208"/>
                </a:lnTo>
                <a:lnTo>
                  <a:pt x="1951" y="218"/>
                </a:lnTo>
                <a:lnTo>
                  <a:pt x="1968" y="229"/>
                </a:lnTo>
                <a:lnTo>
                  <a:pt x="1962" y="245"/>
                </a:lnTo>
                <a:lnTo>
                  <a:pt x="1934" y="240"/>
                </a:lnTo>
                <a:lnTo>
                  <a:pt x="1888" y="261"/>
                </a:lnTo>
                <a:lnTo>
                  <a:pt x="1871" y="282"/>
                </a:lnTo>
                <a:lnTo>
                  <a:pt x="1849" y="266"/>
                </a:lnTo>
                <a:lnTo>
                  <a:pt x="1809" y="282"/>
                </a:lnTo>
                <a:lnTo>
                  <a:pt x="1792" y="309"/>
                </a:lnTo>
                <a:lnTo>
                  <a:pt x="1803" y="335"/>
                </a:lnTo>
                <a:lnTo>
                  <a:pt x="1730" y="399"/>
                </a:lnTo>
                <a:lnTo>
                  <a:pt x="1724" y="325"/>
                </a:lnTo>
                <a:lnTo>
                  <a:pt x="1803" y="272"/>
                </a:lnTo>
                <a:lnTo>
                  <a:pt x="1815" y="250"/>
                </a:lnTo>
                <a:lnTo>
                  <a:pt x="1803" y="250"/>
                </a:lnTo>
                <a:lnTo>
                  <a:pt x="1769" y="277"/>
                </a:lnTo>
                <a:lnTo>
                  <a:pt x="1764" y="261"/>
                </a:lnTo>
                <a:lnTo>
                  <a:pt x="1735" y="261"/>
                </a:lnTo>
                <a:lnTo>
                  <a:pt x="1713" y="282"/>
                </a:lnTo>
                <a:lnTo>
                  <a:pt x="1718" y="293"/>
                </a:lnTo>
                <a:lnTo>
                  <a:pt x="1661" y="293"/>
                </a:lnTo>
                <a:lnTo>
                  <a:pt x="1588" y="298"/>
                </a:lnTo>
                <a:lnTo>
                  <a:pt x="1525" y="351"/>
                </a:lnTo>
                <a:lnTo>
                  <a:pt x="1542" y="362"/>
                </a:lnTo>
                <a:lnTo>
                  <a:pt x="1559" y="357"/>
                </a:lnTo>
                <a:lnTo>
                  <a:pt x="1576" y="373"/>
                </a:lnTo>
                <a:lnTo>
                  <a:pt x="1571" y="420"/>
                </a:lnTo>
                <a:lnTo>
                  <a:pt x="1531" y="468"/>
                </a:lnTo>
                <a:lnTo>
                  <a:pt x="1503" y="489"/>
                </a:lnTo>
                <a:lnTo>
                  <a:pt x="1486" y="484"/>
                </a:lnTo>
                <a:lnTo>
                  <a:pt x="1480" y="484"/>
                </a:lnTo>
                <a:lnTo>
                  <a:pt x="1457" y="516"/>
                </a:lnTo>
                <a:lnTo>
                  <a:pt x="1446" y="527"/>
                </a:lnTo>
                <a:lnTo>
                  <a:pt x="1452" y="537"/>
                </a:lnTo>
                <a:lnTo>
                  <a:pt x="1463" y="553"/>
                </a:lnTo>
                <a:lnTo>
                  <a:pt x="1463" y="574"/>
                </a:lnTo>
                <a:lnTo>
                  <a:pt x="1435" y="580"/>
                </a:lnTo>
                <a:lnTo>
                  <a:pt x="1429" y="574"/>
                </a:lnTo>
                <a:lnTo>
                  <a:pt x="1435" y="553"/>
                </a:lnTo>
                <a:lnTo>
                  <a:pt x="1435" y="543"/>
                </a:lnTo>
                <a:lnTo>
                  <a:pt x="1418" y="543"/>
                </a:lnTo>
                <a:lnTo>
                  <a:pt x="1423" y="527"/>
                </a:lnTo>
                <a:lnTo>
                  <a:pt x="1418" y="516"/>
                </a:lnTo>
                <a:lnTo>
                  <a:pt x="1389" y="532"/>
                </a:lnTo>
                <a:lnTo>
                  <a:pt x="1384" y="527"/>
                </a:lnTo>
                <a:lnTo>
                  <a:pt x="1389" y="511"/>
                </a:lnTo>
                <a:lnTo>
                  <a:pt x="1378" y="511"/>
                </a:lnTo>
                <a:lnTo>
                  <a:pt x="1344" y="537"/>
                </a:lnTo>
                <a:lnTo>
                  <a:pt x="1367" y="548"/>
                </a:lnTo>
                <a:lnTo>
                  <a:pt x="1389" y="543"/>
                </a:lnTo>
                <a:lnTo>
                  <a:pt x="1395" y="553"/>
                </a:lnTo>
                <a:lnTo>
                  <a:pt x="1372" y="559"/>
                </a:lnTo>
                <a:lnTo>
                  <a:pt x="1361" y="574"/>
                </a:lnTo>
                <a:lnTo>
                  <a:pt x="1384" y="606"/>
                </a:lnTo>
                <a:lnTo>
                  <a:pt x="1384" y="633"/>
                </a:lnTo>
                <a:lnTo>
                  <a:pt x="1355" y="675"/>
                </a:lnTo>
                <a:lnTo>
                  <a:pt x="1333" y="691"/>
                </a:lnTo>
                <a:lnTo>
                  <a:pt x="1276" y="707"/>
                </a:lnTo>
                <a:lnTo>
                  <a:pt x="1276" y="718"/>
                </a:lnTo>
                <a:lnTo>
                  <a:pt x="1265" y="713"/>
                </a:lnTo>
                <a:lnTo>
                  <a:pt x="1265" y="707"/>
                </a:lnTo>
                <a:lnTo>
                  <a:pt x="1242" y="707"/>
                </a:lnTo>
                <a:lnTo>
                  <a:pt x="1225" y="723"/>
                </a:lnTo>
                <a:lnTo>
                  <a:pt x="1231" y="734"/>
                </a:lnTo>
                <a:lnTo>
                  <a:pt x="1259" y="766"/>
                </a:lnTo>
                <a:lnTo>
                  <a:pt x="1259" y="798"/>
                </a:lnTo>
                <a:lnTo>
                  <a:pt x="1219" y="830"/>
                </a:lnTo>
                <a:lnTo>
                  <a:pt x="1208" y="808"/>
                </a:lnTo>
                <a:lnTo>
                  <a:pt x="1197" y="798"/>
                </a:lnTo>
                <a:lnTo>
                  <a:pt x="1168" y="782"/>
                </a:lnTo>
                <a:lnTo>
                  <a:pt x="1163" y="803"/>
                </a:lnTo>
                <a:lnTo>
                  <a:pt x="1163" y="819"/>
                </a:lnTo>
                <a:lnTo>
                  <a:pt x="1191" y="846"/>
                </a:lnTo>
                <a:lnTo>
                  <a:pt x="1202" y="861"/>
                </a:lnTo>
                <a:lnTo>
                  <a:pt x="1214" y="893"/>
                </a:lnTo>
                <a:lnTo>
                  <a:pt x="1208" y="893"/>
                </a:lnTo>
                <a:lnTo>
                  <a:pt x="1180" y="877"/>
                </a:lnTo>
                <a:lnTo>
                  <a:pt x="1168" y="846"/>
                </a:lnTo>
                <a:lnTo>
                  <a:pt x="1157" y="830"/>
                </a:lnTo>
                <a:lnTo>
                  <a:pt x="1151" y="814"/>
                </a:lnTo>
                <a:lnTo>
                  <a:pt x="1151" y="782"/>
                </a:lnTo>
                <a:lnTo>
                  <a:pt x="1140" y="750"/>
                </a:lnTo>
                <a:lnTo>
                  <a:pt x="1112" y="760"/>
                </a:lnTo>
                <a:lnTo>
                  <a:pt x="1112" y="739"/>
                </a:lnTo>
                <a:lnTo>
                  <a:pt x="1089" y="707"/>
                </a:lnTo>
                <a:lnTo>
                  <a:pt x="1083" y="697"/>
                </a:lnTo>
                <a:lnTo>
                  <a:pt x="1055" y="702"/>
                </a:lnTo>
                <a:lnTo>
                  <a:pt x="970" y="766"/>
                </a:lnTo>
                <a:lnTo>
                  <a:pt x="970" y="803"/>
                </a:lnTo>
                <a:lnTo>
                  <a:pt x="947" y="835"/>
                </a:lnTo>
                <a:lnTo>
                  <a:pt x="902" y="755"/>
                </a:lnTo>
                <a:lnTo>
                  <a:pt x="890" y="707"/>
                </a:lnTo>
                <a:lnTo>
                  <a:pt x="879" y="713"/>
                </a:lnTo>
                <a:lnTo>
                  <a:pt x="851" y="686"/>
                </a:lnTo>
                <a:lnTo>
                  <a:pt x="834" y="670"/>
                </a:lnTo>
                <a:lnTo>
                  <a:pt x="783" y="670"/>
                </a:lnTo>
                <a:lnTo>
                  <a:pt x="754" y="670"/>
                </a:lnTo>
                <a:lnTo>
                  <a:pt x="737" y="649"/>
                </a:lnTo>
                <a:lnTo>
                  <a:pt x="709" y="654"/>
                </a:lnTo>
                <a:lnTo>
                  <a:pt x="664" y="628"/>
                </a:lnTo>
                <a:lnTo>
                  <a:pt x="647" y="628"/>
                </a:lnTo>
                <a:lnTo>
                  <a:pt x="658" y="638"/>
                </a:lnTo>
                <a:lnTo>
                  <a:pt x="675" y="665"/>
                </a:lnTo>
                <a:lnTo>
                  <a:pt x="686" y="665"/>
                </a:lnTo>
                <a:lnTo>
                  <a:pt x="686" y="681"/>
                </a:lnTo>
                <a:lnTo>
                  <a:pt x="709" y="681"/>
                </a:lnTo>
                <a:lnTo>
                  <a:pt x="726" y="665"/>
                </a:lnTo>
                <a:lnTo>
                  <a:pt x="732" y="660"/>
                </a:lnTo>
                <a:lnTo>
                  <a:pt x="732" y="665"/>
                </a:lnTo>
                <a:lnTo>
                  <a:pt x="737" y="675"/>
                </a:lnTo>
                <a:lnTo>
                  <a:pt x="737" y="681"/>
                </a:lnTo>
                <a:lnTo>
                  <a:pt x="771" y="697"/>
                </a:lnTo>
                <a:lnTo>
                  <a:pt x="720" y="745"/>
                </a:lnTo>
                <a:lnTo>
                  <a:pt x="698" y="750"/>
                </a:lnTo>
                <a:lnTo>
                  <a:pt x="686" y="760"/>
                </a:lnTo>
                <a:lnTo>
                  <a:pt x="607" y="787"/>
                </a:lnTo>
                <a:lnTo>
                  <a:pt x="596" y="755"/>
                </a:lnTo>
                <a:lnTo>
                  <a:pt x="516" y="633"/>
                </a:lnTo>
                <a:lnTo>
                  <a:pt x="511" y="644"/>
                </a:lnTo>
                <a:lnTo>
                  <a:pt x="499" y="628"/>
                </a:lnTo>
                <a:lnTo>
                  <a:pt x="499" y="638"/>
                </a:lnTo>
                <a:lnTo>
                  <a:pt x="528" y="686"/>
                </a:lnTo>
                <a:lnTo>
                  <a:pt x="539" y="697"/>
                </a:lnTo>
                <a:lnTo>
                  <a:pt x="556" y="739"/>
                </a:lnTo>
                <a:lnTo>
                  <a:pt x="573" y="766"/>
                </a:lnTo>
                <a:lnTo>
                  <a:pt x="596" y="787"/>
                </a:lnTo>
                <a:lnTo>
                  <a:pt x="601" y="798"/>
                </a:lnTo>
                <a:lnTo>
                  <a:pt x="601" y="803"/>
                </a:lnTo>
                <a:lnTo>
                  <a:pt x="613" y="808"/>
                </a:lnTo>
                <a:lnTo>
                  <a:pt x="681" y="792"/>
                </a:lnTo>
                <a:lnTo>
                  <a:pt x="681" y="803"/>
                </a:lnTo>
                <a:lnTo>
                  <a:pt x="641" y="872"/>
                </a:lnTo>
                <a:lnTo>
                  <a:pt x="584" y="915"/>
                </a:lnTo>
                <a:lnTo>
                  <a:pt x="562" y="952"/>
                </a:lnTo>
                <a:lnTo>
                  <a:pt x="573" y="994"/>
                </a:lnTo>
                <a:lnTo>
                  <a:pt x="573" y="1047"/>
                </a:lnTo>
                <a:lnTo>
                  <a:pt x="539" y="1069"/>
                </a:lnTo>
                <a:lnTo>
                  <a:pt x="522" y="1101"/>
                </a:lnTo>
                <a:lnTo>
                  <a:pt x="528" y="1122"/>
                </a:lnTo>
                <a:lnTo>
                  <a:pt x="505" y="1138"/>
                </a:lnTo>
                <a:lnTo>
                  <a:pt x="499" y="1154"/>
                </a:lnTo>
                <a:lnTo>
                  <a:pt x="443" y="1218"/>
                </a:lnTo>
                <a:lnTo>
                  <a:pt x="358" y="1228"/>
                </a:lnTo>
                <a:lnTo>
                  <a:pt x="352" y="1196"/>
                </a:lnTo>
                <a:lnTo>
                  <a:pt x="329" y="1170"/>
                </a:lnTo>
                <a:lnTo>
                  <a:pt x="290" y="1063"/>
                </a:lnTo>
                <a:lnTo>
                  <a:pt x="301" y="1021"/>
                </a:lnTo>
                <a:lnTo>
                  <a:pt x="301" y="989"/>
                </a:lnTo>
                <a:lnTo>
                  <a:pt x="290" y="957"/>
                </a:lnTo>
                <a:lnTo>
                  <a:pt x="290" y="952"/>
                </a:lnTo>
                <a:lnTo>
                  <a:pt x="284" y="941"/>
                </a:lnTo>
                <a:lnTo>
                  <a:pt x="261" y="915"/>
                </a:lnTo>
                <a:lnTo>
                  <a:pt x="261" y="893"/>
                </a:lnTo>
                <a:lnTo>
                  <a:pt x="267" y="883"/>
                </a:lnTo>
                <a:lnTo>
                  <a:pt x="267" y="872"/>
                </a:lnTo>
                <a:lnTo>
                  <a:pt x="261" y="867"/>
                </a:lnTo>
                <a:lnTo>
                  <a:pt x="233" y="867"/>
                </a:lnTo>
                <a:lnTo>
                  <a:pt x="221" y="851"/>
                </a:lnTo>
                <a:lnTo>
                  <a:pt x="199" y="851"/>
                </a:lnTo>
                <a:lnTo>
                  <a:pt x="187" y="851"/>
                </a:lnTo>
                <a:lnTo>
                  <a:pt x="182" y="851"/>
                </a:lnTo>
                <a:lnTo>
                  <a:pt x="165" y="861"/>
                </a:lnTo>
                <a:lnTo>
                  <a:pt x="142" y="861"/>
                </a:lnTo>
                <a:lnTo>
                  <a:pt x="119" y="856"/>
                </a:lnTo>
                <a:lnTo>
                  <a:pt x="97" y="867"/>
                </a:lnTo>
                <a:lnTo>
                  <a:pt x="85" y="867"/>
                </a:lnTo>
                <a:lnTo>
                  <a:pt x="57" y="840"/>
                </a:lnTo>
                <a:lnTo>
                  <a:pt x="34" y="824"/>
                </a:lnTo>
                <a:lnTo>
                  <a:pt x="17" y="814"/>
                </a:lnTo>
                <a:lnTo>
                  <a:pt x="0" y="798"/>
                </a:lnTo>
                <a:lnTo>
                  <a:pt x="0" y="782"/>
                </a:lnTo>
                <a:lnTo>
                  <a:pt x="0" y="776"/>
                </a:lnTo>
                <a:lnTo>
                  <a:pt x="0" y="760"/>
                </a:lnTo>
                <a:lnTo>
                  <a:pt x="12" y="734"/>
                </a:lnTo>
                <a:lnTo>
                  <a:pt x="0" y="707"/>
                </a:lnTo>
                <a:lnTo>
                  <a:pt x="0" y="702"/>
                </a:lnTo>
                <a:lnTo>
                  <a:pt x="34" y="649"/>
                </a:lnTo>
                <a:lnTo>
                  <a:pt x="68" y="628"/>
                </a:lnTo>
                <a:lnTo>
                  <a:pt x="85" y="590"/>
                </a:lnTo>
                <a:lnTo>
                  <a:pt x="114" y="569"/>
                </a:lnTo>
                <a:lnTo>
                  <a:pt x="148" y="569"/>
                </a:lnTo>
                <a:lnTo>
                  <a:pt x="182" y="559"/>
                </a:lnTo>
                <a:lnTo>
                  <a:pt x="261" y="553"/>
                </a:lnTo>
                <a:lnTo>
                  <a:pt x="284" y="553"/>
                </a:lnTo>
                <a:lnTo>
                  <a:pt x="272" y="574"/>
                </a:lnTo>
                <a:lnTo>
                  <a:pt x="284" y="590"/>
                </a:lnTo>
                <a:lnTo>
                  <a:pt x="318" y="596"/>
                </a:lnTo>
                <a:lnTo>
                  <a:pt x="329" y="612"/>
                </a:lnTo>
                <a:lnTo>
                  <a:pt x="363" y="622"/>
                </a:lnTo>
                <a:lnTo>
                  <a:pt x="375" y="596"/>
                </a:lnTo>
                <a:lnTo>
                  <a:pt x="397" y="596"/>
                </a:lnTo>
                <a:lnTo>
                  <a:pt x="420" y="606"/>
                </a:lnTo>
                <a:lnTo>
                  <a:pt x="448" y="612"/>
                </a:lnTo>
                <a:lnTo>
                  <a:pt x="482" y="606"/>
                </a:lnTo>
                <a:lnTo>
                  <a:pt x="516" y="612"/>
                </a:lnTo>
                <a:lnTo>
                  <a:pt x="522" y="590"/>
                </a:lnTo>
                <a:lnTo>
                  <a:pt x="528" y="580"/>
                </a:lnTo>
                <a:lnTo>
                  <a:pt x="528" y="564"/>
                </a:lnTo>
                <a:lnTo>
                  <a:pt x="528" y="553"/>
                </a:lnTo>
                <a:lnTo>
                  <a:pt x="460" y="559"/>
                </a:lnTo>
                <a:lnTo>
                  <a:pt x="443" y="548"/>
                </a:lnTo>
                <a:lnTo>
                  <a:pt x="443" y="521"/>
                </a:lnTo>
                <a:lnTo>
                  <a:pt x="465" y="505"/>
                </a:lnTo>
                <a:lnTo>
                  <a:pt x="488" y="511"/>
                </a:lnTo>
                <a:lnTo>
                  <a:pt x="516" y="500"/>
                </a:lnTo>
                <a:lnTo>
                  <a:pt x="545" y="505"/>
                </a:lnTo>
                <a:lnTo>
                  <a:pt x="573" y="511"/>
                </a:lnTo>
                <a:lnTo>
                  <a:pt x="584" y="495"/>
                </a:lnTo>
                <a:lnTo>
                  <a:pt x="567" y="484"/>
                </a:lnTo>
                <a:lnTo>
                  <a:pt x="539" y="463"/>
                </a:lnTo>
                <a:lnTo>
                  <a:pt x="550" y="447"/>
                </a:lnTo>
                <a:lnTo>
                  <a:pt x="545" y="442"/>
                </a:lnTo>
                <a:lnTo>
                  <a:pt x="516" y="452"/>
                </a:lnTo>
                <a:lnTo>
                  <a:pt x="528" y="463"/>
                </a:lnTo>
                <a:lnTo>
                  <a:pt x="511" y="468"/>
                </a:lnTo>
                <a:lnTo>
                  <a:pt x="494" y="458"/>
                </a:lnTo>
                <a:lnTo>
                  <a:pt x="505" y="452"/>
                </a:lnTo>
                <a:lnTo>
                  <a:pt x="477" y="447"/>
                </a:lnTo>
                <a:lnTo>
                  <a:pt x="465" y="463"/>
                </a:lnTo>
                <a:lnTo>
                  <a:pt x="454" y="479"/>
                </a:lnTo>
                <a:lnTo>
                  <a:pt x="443" y="495"/>
                </a:lnTo>
                <a:lnTo>
                  <a:pt x="460" y="505"/>
                </a:lnTo>
                <a:lnTo>
                  <a:pt x="437" y="521"/>
                </a:lnTo>
                <a:lnTo>
                  <a:pt x="426" y="516"/>
                </a:lnTo>
                <a:lnTo>
                  <a:pt x="397" y="527"/>
                </a:lnTo>
                <a:lnTo>
                  <a:pt x="414" y="548"/>
                </a:lnTo>
                <a:lnTo>
                  <a:pt x="397" y="548"/>
                </a:lnTo>
                <a:lnTo>
                  <a:pt x="392" y="564"/>
                </a:lnTo>
                <a:lnTo>
                  <a:pt x="369" y="521"/>
                </a:lnTo>
                <a:lnTo>
                  <a:pt x="363" y="500"/>
                </a:lnTo>
                <a:lnTo>
                  <a:pt x="352" y="489"/>
                </a:lnTo>
                <a:lnTo>
                  <a:pt x="329" y="484"/>
                </a:lnTo>
                <a:lnTo>
                  <a:pt x="307" y="463"/>
                </a:lnTo>
                <a:lnTo>
                  <a:pt x="295" y="463"/>
                </a:lnTo>
                <a:lnTo>
                  <a:pt x="290" y="468"/>
                </a:lnTo>
                <a:lnTo>
                  <a:pt x="324" y="500"/>
                </a:lnTo>
                <a:lnTo>
                  <a:pt x="352" y="516"/>
                </a:lnTo>
                <a:lnTo>
                  <a:pt x="352" y="521"/>
                </a:lnTo>
                <a:lnTo>
                  <a:pt x="335" y="516"/>
                </a:lnTo>
                <a:lnTo>
                  <a:pt x="341" y="527"/>
                </a:lnTo>
                <a:lnTo>
                  <a:pt x="335" y="548"/>
                </a:lnTo>
                <a:lnTo>
                  <a:pt x="324" y="521"/>
                </a:lnTo>
                <a:lnTo>
                  <a:pt x="267" y="473"/>
                </a:lnTo>
                <a:lnTo>
                  <a:pt x="255" y="473"/>
                </a:lnTo>
                <a:lnTo>
                  <a:pt x="244" y="479"/>
                </a:lnTo>
                <a:lnTo>
                  <a:pt x="233" y="489"/>
                </a:lnTo>
                <a:lnTo>
                  <a:pt x="216" y="479"/>
                </a:lnTo>
                <a:lnTo>
                  <a:pt x="204" y="484"/>
                </a:lnTo>
                <a:lnTo>
                  <a:pt x="204" y="495"/>
                </a:lnTo>
                <a:lnTo>
                  <a:pt x="199" y="505"/>
                </a:lnTo>
                <a:lnTo>
                  <a:pt x="182" y="511"/>
                </a:lnTo>
                <a:lnTo>
                  <a:pt x="170" y="521"/>
                </a:lnTo>
                <a:lnTo>
                  <a:pt x="170" y="537"/>
                </a:lnTo>
                <a:lnTo>
                  <a:pt x="153" y="553"/>
                </a:lnTo>
                <a:lnTo>
                  <a:pt x="114" y="559"/>
                </a:lnTo>
                <a:lnTo>
                  <a:pt x="97" y="553"/>
                </a:lnTo>
                <a:lnTo>
                  <a:pt x="80" y="548"/>
                </a:lnTo>
                <a:lnTo>
                  <a:pt x="74" y="527"/>
                </a:lnTo>
                <a:lnTo>
                  <a:pt x="80" y="500"/>
                </a:lnTo>
                <a:lnTo>
                  <a:pt x="80" y="484"/>
                </a:lnTo>
                <a:lnTo>
                  <a:pt x="91" y="479"/>
                </a:lnTo>
                <a:lnTo>
                  <a:pt x="153" y="484"/>
                </a:lnTo>
                <a:lnTo>
                  <a:pt x="159" y="463"/>
                </a:lnTo>
                <a:lnTo>
                  <a:pt x="153" y="442"/>
                </a:lnTo>
                <a:lnTo>
                  <a:pt x="131" y="436"/>
                </a:lnTo>
                <a:lnTo>
                  <a:pt x="125" y="426"/>
                </a:lnTo>
                <a:lnTo>
                  <a:pt x="153" y="426"/>
                </a:lnTo>
                <a:lnTo>
                  <a:pt x="159" y="415"/>
                </a:lnTo>
                <a:lnTo>
                  <a:pt x="187" y="404"/>
                </a:lnTo>
                <a:lnTo>
                  <a:pt x="193" y="394"/>
                </a:lnTo>
                <a:lnTo>
                  <a:pt x="210" y="383"/>
                </a:lnTo>
                <a:lnTo>
                  <a:pt x="227" y="362"/>
                </a:lnTo>
                <a:lnTo>
                  <a:pt x="250" y="362"/>
                </a:lnTo>
                <a:lnTo>
                  <a:pt x="261" y="357"/>
                </a:lnTo>
                <a:lnTo>
                  <a:pt x="261" y="341"/>
                </a:lnTo>
                <a:lnTo>
                  <a:pt x="255" y="319"/>
                </a:lnTo>
                <a:lnTo>
                  <a:pt x="278" y="303"/>
                </a:lnTo>
                <a:lnTo>
                  <a:pt x="272" y="341"/>
                </a:lnTo>
                <a:lnTo>
                  <a:pt x="272" y="351"/>
                </a:lnTo>
                <a:lnTo>
                  <a:pt x="307" y="351"/>
                </a:lnTo>
                <a:lnTo>
                  <a:pt x="318" y="362"/>
                </a:lnTo>
                <a:lnTo>
                  <a:pt x="335" y="351"/>
                </a:lnTo>
                <a:lnTo>
                  <a:pt x="363" y="351"/>
                </a:lnTo>
                <a:lnTo>
                  <a:pt x="375" y="335"/>
                </a:lnTo>
                <a:lnTo>
                  <a:pt x="386" y="325"/>
                </a:lnTo>
                <a:lnTo>
                  <a:pt x="397" y="309"/>
                </a:lnTo>
                <a:lnTo>
                  <a:pt x="414" y="319"/>
                </a:lnTo>
                <a:lnTo>
                  <a:pt x="420" y="309"/>
                </a:lnTo>
                <a:lnTo>
                  <a:pt x="409" y="298"/>
                </a:lnTo>
                <a:lnTo>
                  <a:pt x="409" y="287"/>
                </a:lnTo>
                <a:lnTo>
                  <a:pt x="448" y="287"/>
                </a:lnTo>
                <a:lnTo>
                  <a:pt x="460" y="282"/>
                </a:lnTo>
                <a:lnTo>
                  <a:pt x="460" y="272"/>
                </a:lnTo>
                <a:lnTo>
                  <a:pt x="403" y="282"/>
                </a:lnTo>
                <a:lnTo>
                  <a:pt x="386" y="272"/>
                </a:lnTo>
                <a:lnTo>
                  <a:pt x="386" y="240"/>
                </a:lnTo>
                <a:lnTo>
                  <a:pt x="420" y="208"/>
                </a:lnTo>
                <a:lnTo>
                  <a:pt x="409" y="197"/>
                </a:lnTo>
                <a:lnTo>
                  <a:pt x="346" y="240"/>
                </a:lnTo>
                <a:lnTo>
                  <a:pt x="346" y="261"/>
                </a:lnTo>
                <a:lnTo>
                  <a:pt x="358" y="282"/>
                </a:lnTo>
                <a:lnTo>
                  <a:pt x="335" y="325"/>
                </a:lnTo>
                <a:lnTo>
                  <a:pt x="307" y="335"/>
                </a:lnTo>
                <a:lnTo>
                  <a:pt x="284" y="287"/>
                </a:lnTo>
                <a:lnTo>
                  <a:pt x="238" y="303"/>
                </a:lnTo>
                <a:lnTo>
                  <a:pt x="221" y="282"/>
                </a:lnTo>
                <a:lnTo>
                  <a:pt x="227" y="250"/>
                </a:lnTo>
                <a:lnTo>
                  <a:pt x="267" y="229"/>
                </a:lnTo>
                <a:lnTo>
                  <a:pt x="335" y="149"/>
                </a:lnTo>
                <a:lnTo>
                  <a:pt x="426" y="117"/>
                </a:lnTo>
                <a:lnTo>
                  <a:pt x="465" y="117"/>
                </a:lnTo>
                <a:lnTo>
                  <a:pt x="465" y="139"/>
                </a:lnTo>
                <a:lnTo>
                  <a:pt x="499" y="139"/>
                </a:lnTo>
                <a:lnTo>
                  <a:pt x="590" y="171"/>
                </a:lnTo>
                <a:lnTo>
                  <a:pt x="556" y="192"/>
                </a:lnTo>
                <a:lnTo>
                  <a:pt x="494" y="176"/>
                </a:lnTo>
                <a:lnTo>
                  <a:pt x="522" y="213"/>
                </a:lnTo>
                <a:lnTo>
                  <a:pt x="550" y="224"/>
                </a:lnTo>
                <a:lnTo>
                  <a:pt x="590" y="187"/>
                </a:lnTo>
                <a:lnTo>
                  <a:pt x="607" y="197"/>
                </a:lnTo>
                <a:lnTo>
                  <a:pt x="607" y="155"/>
                </a:lnTo>
                <a:lnTo>
                  <a:pt x="647" y="181"/>
                </a:lnTo>
                <a:lnTo>
                  <a:pt x="777" y="139"/>
                </a:lnTo>
                <a:lnTo>
                  <a:pt x="845" y="155"/>
                </a:lnTo>
                <a:lnTo>
                  <a:pt x="856" y="86"/>
                </a:lnTo>
                <a:lnTo>
                  <a:pt x="890" y="86"/>
                </a:lnTo>
                <a:lnTo>
                  <a:pt x="902" y="171"/>
                </a:lnTo>
                <a:lnTo>
                  <a:pt x="913" y="192"/>
                </a:lnTo>
                <a:lnTo>
                  <a:pt x="913" y="101"/>
                </a:lnTo>
                <a:lnTo>
                  <a:pt x="947" y="96"/>
                </a:lnTo>
                <a:lnTo>
                  <a:pt x="1004" y="123"/>
                </a:lnTo>
                <a:lnTo>
                  <a:pt x="975" y="70"/>
                </a:lnTo>
                <a:lnTo>
                  <a:pt x="1083" y="32"/>
                </a:lnTo>
                <a:lnTo>
                  <a:pt x="1219" y="0"/>
                </a:lnTo>
                <a:lnTo>
                  <a:pt x="1287" y="16"/>
                </a:lnTo>
                <a:lnTo>
                  <a:pt x="1304" y="43"/>
                </a:lnTo>
                <a:lnTo>
                  <a:pt x="1225" y="80"/>
                </a:lnTo>
                <a:lnTo>
                  <a:pt x="1316" y="64"/>
                </a:lnTo>
                <a:lnTo>
                  <a:pt x="1384" y="80"/>
                </a:lnTo>
                <a:lnTo>
                  <a:pt x="1435" y="70"/>
                </a:lnTo>
                <a:lnTo>
                  <a:pt x="1486" y="117"/>
                </a:lnTo>
                <a:lnTo>
                  <a:pt x="1571" y="86"/>
                </a:lnTo>
                <a:lnTo>
                  <a:pt x="1678" y="96"/>
                </a:lnTo>
                <a:lnTo>
                  <a:pt x="1701" y="123"/>
                </a:lnTo>
                <a:lnTo>
                  <a:pt x="1752" y="117"/>
                </a:lnTo>
                <a:lnTo>
                  <a:pt x="1769" y="144"/>
                </a:lnTo>
                <a:lnTo>
                  <a:pt x="1832" y="139"/>
                </a:lnTo>
                <a:lnTo>
                  <a:pt x="1860" y="149"/>
                </a:lnTo>
                <a:lnTo>
                  <a:pt x="1871" y="133"/>
                </a:lnTo>
                <a:lnTo>
                  <a:pt x="1945" y="144"/>
                </a:lnTo>
                <a:lnTo>
                  <a:pt x="2058" y="187"/>
                </a:lnTo>
                <a:close/>
                <a:moveTo>
                  <a:pt x="686" y="442"/>
                </a:moveTo>
                <a:lnTo>
                  <a:pt x="658" y="452"/>
                </a:lnTo>
                <a:lnTo>
                  <a:pt x="635" y="468"/>
                </a:lnTo>
                <a:lnTo>
                  <a:pt x="652" y="500"/>
                </a:lnTo>
                <a:lnTo>
                  <a:pt x="664" y="511"/>
                </a:lnTo>
                <a:lnTo>
                  <a:pt x="658" y="537"/>
                </a:lnTo>
                <a:lnTo>
                  <a:pt x="664" y="553"/>
                </a:lnTo>
                <a:lnTo>
                  <a:pt x="709" y="553"/>
                </a:lnTo>
                <a:lnTo>
                  <a:pt x="709" y="543"/>
                </a:lnTo>
                <a:lnTo>
                  <a:pt x="703" y="521"/>
                </a:lnTo>
                <a:lnTo>
                  <a:pt x="709" y="505"/>
                </a:lnTo>
                <a:lnTo>
                  <a:pt x="698" y="500"/>
                </a:lnTo>
                <a:lnTo>
                  <a:pt x="675" y="468"/>
                </a:lnTo>
                <a:lnTo>
                  <a:pt x="698" y="452"/>
                </a:lnTo>
                <a:lnTo>
                  <a:pt x="686" y="442"/>
                </a:lnTo>
                <a:close/>
                <a:moveTo>
                  <a:pt x="754" y="458"/>
                </a:moveTo>
                <a:lnTo>
                  <a:pt x="754" y="479"/>
                </a:lnTo>
                <a:lnTo>
                  <a:pt x="777" y="484"/>
                </a:lnTo>
                <a:lnTo>
                  <a:pt x="777" y="473"/>
                </a:lnTo>
                <a:lnTo>
                  <a:pt x="783" y="463"/>
                </a:lnTo>
                <a:lnTo>
                  <a:pt x="777" y="447"/>
                </a:lnTo>
                <a:lnTo>
                  <a:pt x="754" y="458"/>
                </a:lnTo>
                <a:close/>
                <a:moveTo>
                  <a:pt x="488" y="904"/>
                </a:moveTo>
                <a:lnTo>
                  <a:pt x="488" y="909"/>
                </a:lnTo>
                <a:lnTo>
                  <a:pt x="488" y="931"/>
                </a:lnTo>
                <a:lnTo>
                  <a:pt x="505" y="925"/>
                </a:lnTo>
                <a:lnTo>
                  <a:pt x="511" y="909"/>
                </a:lnTo>
                <a:lnTo>
                  <a:pt x="511" y="904"/>
                </a:lnTo>
                <a:lnTo>
                  <a:pt x="499" y="899"/>
                </a:lnTo>
                <a:lnTo>
                  <a:pt x="488" y="904"/>
                </a:lnTo>
                <a:close/>
              </a:path>
            </a:pathLst>
          </a:custGeom>
          <a:gradFill rotWithShape="1">
            <a:gsLst>
              <a:gs pos="0">
                <a:srgbClr val="0000FF"/>
              </a:gs>
              <a:gs pos="100000">
                <a:srgbClr val="000076"/>
              </a:gs>
            </a:gsLst>
            <a:path path="rect">
              <a:fillToRect l="50000" t="50000" r="50000" b="50000"/>
            </a:path>
          </a:gradFill>
          <a:ln w="12700" cap="flat">
            <a:solidFill>
              <a:schemeClr val="tx1"/>
            </a:solidFill>
            <a:prstDash val="solid"/>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3" name="Freeform 5"/>
          <p:cNvSpPr>
            <a:spLocks/>
          </p:cNvSpPr>
          <p:nvPr/>
        </p:nvSpPr>
        <p:spPr bwMode="auto">
          <a:xfrm>
            <a:off x="4195763" y="2559050"/>
            <a:ext cx="192087" cy="379413"/>
          </a:xfrm>
          <a:custGeom>
            <a:avLst/>
            <a:gdLst>
              <a:gd name="T0" fmla="*/ 2147483647 w 79"/>
              <a:gd name="T1" fmla="*/ 2147483647 h 117"/>
              <a:gd name="T2" fmla="*/ 0 w 79"/>
              <a:gd name="T3" fmla="*/ 2147483647 h 117"/>
              <a:gd name="T4" fmla="*/ 2147483647 w 79"/>
              <a:gd name="T5" fmla="*/ 2147483647 h 117"/>
              <a:gd name="T6" fmla="*/ 2147483647 w 79"/>
              <a:gd name="T7" fmla="*/ 2147483647 h 117"/>
              <a:gd name="T8" fmla="*/ 2147483647 w 79"/>
              <a:gd name="T9" fmla="*/ 2147483647 h 117"/>
              <a:gd name="T10" fmla="*/ 2147483647 w 79"/>
              <a:gd name="T11" fmla="*/ 2147483647 h 117"/>
              <a:gd name="T12" fmla="*/ 2147483647 w 79"/>
              <a:gd name="T13" fmla="*/ 2147483647 h 117"/>
              <a:gd name="T14" fmla="*/ 2147483647 w 79"/>
              <a:gd name="T15" fmla="*/ 2147483647 h 117"/>
              <a:gd name="T16" fmla="*/ 2147483647 w 79"/>
              <a:gd name="T17" fmla="*/ 2147483647 h 117"/>
              <a:gd name="T18" fmla="*/ 2147483647 w 79"/>
              <a:gd name="T19" fmla="*/ 2147483647 h 117"/>
              <a:gd name="T20" fmla="*/ 2147483647 w 79"/>
              <a:gd name="T21" fmla="*/ 2147483647 h 117"/>
              <a:gd name="T22" fmla="*/ 0 w 79"/>
              <a:gd name="T23" fmla="*/ 2147483647 h 117"/>
              <a:gd name="T24" fmla="*/ 2147483647 w 79"/>
              <a:gd name="T25" fmla="*/ 2147483647 h 117"/>
              <a:gd name="T26" fmla="*/ 2147483647 w 79"/>
              <a:gd name="T27" fmla="*/ 2147483647 h 117"/>
              <a:gd name="T28" fmla="*/ 2147483647 w 79"/>
              <a:gd name="T29" fmla="*/ 2147483647 h 117"/>
              <a:gd name="T30" fmla="*/ 2147483647 w 79"/>
              <a:gd name="T31" fmla="*/ 2147483647 h 117"/>
              <a:gd name="T32" fmla="*/ 2147483647 w 79"/>
              <a:gd name="T33" fmla="*/ 2147483647 h 117"/>
              <a:gd name="T34" fmla="*/ 2147483647 w 79"/>
              <a:gd name="T35" fmla="*/ 2147483647 h 117"/>
              <a:gd name="T36" fmla="*/ 2147483647 w 79"/>
              <a:gd name="T37" fmla="*/ 2147483647 h 117"/>
              <a:gd name="T38" fmla="*/ 2147483647 w 79"/>
              <a:gd name="T39" fmla="*/ 2147483647 h 117"/>
              <a:gd name="T40" fmla="*/ 2147483647 w 79"/>
              <a:gd name="T41" fmla="*/ 2147483647 h 117"/>
              <a:gd name="T42" fmla="*/ 2147483647 w 79"/>
              <a:gd name="T43" fmla="*/ 2147483647 h 117"/>
              <a:gd name="T44" fmla="*/ 2147483647 w 79"/>
              <a:gd name="T45" fmla="*/ 2147483647 h 117"/>
              <a:gd name="T46" fmla="*/ 2147483647 w 79"/>
              <a:gd name="T47" fmla="*/ 0 h 117"/>
              <a:gd name="T48" fmla="*/ 2147483647 w 79"/>
              <a:gd name="T49" fmla="*/ 2147483647 h 117"/>
              <a:gd name="T50" fmla="*/ 2147483647 w 79"/>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117">
                <a:moveTo>
                  <a:pt x="6" y="5"/>
                </a:moveTo>
                <a:lnTo>
                  <a:pt x="0" y="16"/>
                </a:lnTo>
                <a:lnTo>
                  <a:pt x="6" y="26"/>
                </a:lnTo>
                <a:lnTo>
                  <a:pt x="6" y="42"/>
                </a:lnTo>
                <a:lnTo>
                  <a:pt x="11" y="42"/>
                </a:lnTo>
                <a:lnTo>
                  <a:pt x="11" y="53"/>
                </a:lnTo>
                <a:lnTo>
                  <a:pt x="23" y="58"/>
                </a:lnTo>
                <a:lnTo>
                  <a:pt x="28" y="69"/>
                </a:lnTo>
                <a:lnTo>
                  <a:pt x="11" y="80"/>
                </a:lnTo>
                <a:lnTo>
                  <a:pt x="11" y="90"/>
                </a:lnTo>
                <a:lnTo>
                  <a:pt x="23" y="95"/>
                </a:lnTo>
                <a:lnTo>
                  <a:pt x="0" y="111"/>
                </a:lnTo>
                <a:lnTo>
                  <a:pt x="6" y="117"/>
                </a:lnTo>
                <a:lnTo>
                  <a:pt x="62" y="106"/>
                </a:lnTo>
                <a:lnTo>
                  <a:pt x="74" y="95"/>
                </a:lnTo>
                <a:lnTo>
                  <a:pt x="62" y="95"/>
                </a:lnTo>
                <a:lnTo>
                  <a:pt x="74" y="90"/>
                </a:lnTo>
                <a:lnTo>
                  <a:pt x="79" y="80"/>
                </a:lnTo>
                <a:lnTo>
                  <a:pt x="62" y="74"/>
                </a:lnTo>
                <a:lnTo>
                  <a:pt x="45" y="42"/>
                </a:lnTo>
                <a:lnTo>
                  <a:pt x="28" y="32"/>
                </a:lnTo>
                <a:lnTo>
                  <a:pt x="34" y="16"/>
                </a:lnTo>
                <a:lnTo>
                  <a:pt x="17" y="16"/>
                </a:lnTo>
                <a:lnTo>
                  <a:pt x="23" y="0"/>
                </a:lnTo>
                <a:lnTo>
                  <a:pt x="6" y="5"/>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4" name="Freeform 6"/>
          <p:cNvSpPr>
            <a:spLocks/>
          </p:cNvSpPr>
          <p:nvPr/>
        </p:nvSpPr>
        <p:spPr bwMode="auto">
          <a:xfrm>
            <a:off x="4114800" y="2714625"/>
            <a:ext cx="95250" cy="152400"/>
          </a:xfrm>
          <a:custGeom>
            <a:avLst/>
            <a:gdLst>
              <a:gd name="T0" fmla="*/ 2147483647 w 40"/>
              <a:gd name="T1" fmla="*/ 2147483647 h 47"/>
              <a:gd name="T2" fmla="*/ 2147483647 w 40"/>
              <a:gd name="T3" fmla="*/ 0 h 47"/>
              <a:gd name="T4" fmla="*/ 2147483647 w 40"/>
              <a:gd name="T5" fmla="*/ 0 h 47"/>
              <a:gd name="T6" fmla="*/ 2147483647 w 40"/>
              <a:gd name="T7" fmla="*/ 0 h 47"/>
              <a:gd name="T8" fmla="*/ 2147483647 w 40"/>
              <a:gd name="T9" fmla="*/ 2147483647 h 47"/>
              <a:gd name="T10" fmla="*/ 2147483647 w 40"/>
              <a:gd name="T11" fmla="*/ 2147483647 h 47"/>
              <a:gd name="T12" fmla="*/ 2147483647 w 40"/>
              <a:gd name="T13" fmla="*/ 2147483647 h 47"/>
              <a:gd name="T14" fmla="*/ 0 w 40"/>
              <a:gd name="T15" fmla="*/ 2147483647 h 47"/>
              <a:gd name="T16" fmla="*/ 0 w 40"/>
              <a:gd name="T17" fmla="*/ 2147483647 h 47"/>
              <a:gd name="T18" fmla="*/ 2147483647 w 40"/>
              <a:gd name="T19" fmla="*/ 2147483647 h 47"/>
              <a:gd name="T20" fmla="*/ 0 w 40"/>
              <a:gd name="T21" fmla="*/ 2147483647 h 47"/>
              <a:gd name="T22" fmla="*/ 0 w 40"/>
              <a:gd name="T23" fmla="*/ 2147483647 h 47"/>
              <a:gd name="T24" fmla="*/ 2147483647 w 40"/>
              <a:gd name="T25" fmla="*/ 2147483647 h 47"/>
              <a:gd name="T26" fmla="*/ 2147483647 w 40"/>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47">
                <a:moveTo>
                  <a:pt x="17" y="10"/>
                </a:moveTo>
                <a:lnTo>
                  <a:pt x="23" y="0"/>
                </a:lnTo>
                <a:lnTo>
                  <a:pt x="34" y="0"/>
                </a:lnTo>
                <a:lnTo>
                  <a:pt x="40" y="10"/>
                </a:lnTo>
                <a:lnTo>
                  <a:pt x="34" y="16"/>
                </a:lnTo>
                <a:lnTo>
                  <a:pt x="34" y="42"/>
                </a:lnTo>
                <a:lnTo>
                  <a:pt x="0" y="47"/>
                </a:lnTo>
                <a:lnTo>
                  <a:pt x="0" y="37"/>
                </a:lnTo>
                <a:lnTo>
                  <a:pt x="11" y="26"/>
                </a:lnTo>
                <a:lnTo>
                  <a:pt x="0" y="21"/>
                </a:lnTo>
                <a:lnTo>
                  <a:pt x="0" y="10"/>
                </a:lnTo>
                <a:lnTo>
                  <a:pt x="17" y="1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5" name="Freeform 7"/>
          <p:cNvSpPr>
            <a:spLocks/>
          </p:cNvSpPr>
          <p:nvPr/>
        </p:nvSpPr>
        <p:spPr bwMode="auto">
          <a:xfrm>
            <a:off x="3770313" y="2214563"/>
            <a:ext cx="234950" cy="152400"/>
          </a:xfrm>
          <a:custGeom>
            <a:avLst/>
            <a:gdLst>
              <a:gd name="T0" fmla="*/ 2147483647 w 97"/>
              <a:gd name="T1" fmla="*/ 0 h 47"/>
              <a:gd name="T2" fmla="*/ 2147483647 w 97"/>
              <a:gd name="T3" fmla="*/ 2147483647 h 47"/>
              <a:gd name="T4" fmla="*/ 2147483647 w 97"/>
              <a:gd name="T5" fmla="*/ 2147483647 h 47"/>
              <a:gd name="T6" fmla="*/ 2147483647 w 97"/>
              <a:gd name="T7" fmla="*/ 2147483647 h 47"/>
              <a:gd name="T8" fmla="*/ 0 w 97"/>
              <a:gd name="T9" fmla="*/ 2147483647 h 47"/>
              <a:gd name="T10" fmla="*/ 2147483647 w 97"/>
              <a:gd name="T11" fmla="*/ 2147483647 h 47"/>
              <a:gd name="T12" fmla="*/ 2147483647 w 97"/>
              <a:gd name="T13" fmla="*/ 2147483647 h 47"/>
              <a:gd name="T14" fmla="*/ 2147483647 w 97"/>
              <a:gd name="T15" fmla="*/ 2147483647 h 47"/>
              <a:gd name="T16" fmla="*/ 2147483647 w 97"/>
              <a:gd name="T17" fmla="*/ 2147483647 h 47"/>
              <a:gd name="T18" fmla="*/ 2147483647 w 97"/>
              <a:gd name="T19" fmla="*/ 0 h 47"/>
              <a:gd name="T20" fmla="*/ 2147483647 w 97"/>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47">
                <a:moveTo>
                  <a:pt x="74" y="0"/>
                </a:moveTo>
                <a:lnTo>
                  <a:pt x="97" y="21"/>
                </a:lnTo>
                <a:lnTo>
                  <a:pt x="46" y="47"/>
                </a:lnTo>
                <a:lnTo>
                  <a:pt x="23" y="37"/>
                </a:lnTo>
                <a:lnTo>
                  <a:pt x="0" y="21"/>
                </a:lnTo>
                <a:lnTo>
                  <a:pt x="6" y="5"/>
                </a:lnTo>
                <a:lnTo>
                  <a:pt x="23" y="5"/>
                </a:lnTo>
                <a:lnTo>
                  <a:pt x="29" y="10"/>
                </a:lnTo>
                <a:lnTo>
                  <a:pt x="40" y="5"/>
                </a:lnTo>
                <a:lnTo>
                  <a:pt x="74" y="0"/>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6" name="Freeform 8"/>
          <p:cNvSpPr>
            <a:spLocks/>
          </p:cNvSpPr>
          <p:nvPr/>
        </p:nvSpPr>
        <p:spPr bwMode="auto">
          <a:xfrm>
            <a:off x="4622800" y="1454150"/>
            <a:ext cx="220663" cy="204788"/>
          </a:xfrm>
          <a:custGeom>
            <a:avLst/>
            <a:gdLst>
              <a:gd name="T0" fmla="*/ 2147483647 w 91"/>
              <a:gd name="T1" fmla="*/ 0 h 63"/>
              <a:gd name="T2" fmla="*/ 2147483647 w 91"/>
              <a:gd name="T3" fmla="*/ 2147483647 h 63"/>
              <a:gd name="T4" fmla="*/ 2147483647 w 91"/>
              <a:gd name="T5" fmla="*/ 2147483647 h 63"/>
              <a:gd name="T6" fmla="*/ 2147483647 w 91"/>
              <a:gd name="T7" fmla="*/ 2147483647 h 63"/>
              <a:gd name="T8" fmla="*/ 0 w 91"/>
              <a:gd name="T9" fmla="*/ 2147483647 h 63"/>
              <a:gd name="T10" fmla="*/ 2147483647 w 91"/>
              <a:gd name="T11" fmla="*/ 0 h 63"/>
              <a:gd name="T12" fmla="*/ 2147483647 w 91"/>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63">
                <a:moveTo>
                  <a:pt x="45" y="0"/>
                </a:moveTo>
                <a:lnTo>
                  <a:pt x="91" y="16"/>
                </a:lnTo>
                <a:lnTo>
                  <a:pt x="51" y="63"/>
                </a:lnTo>
                <a:lnTo>
                  <a:pt x="34" y="37"/>
                </a:lnTo>
                <a:lnTo>
                  <a:pt x="0" y="5"/>
                </a:lnTo>
                <a:lnTo>
                  <a:pt x="45"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7" name="Freeform 9"/>
          <p:cNvSpPr>
            <a:spLocks/>
          </p:cNvSpPr>
          <p:nvPr/>
        </p:nvSpPr>
        <p:spPr bwMode="auto">
          <a:xfrm>
            <a:off x="4551363" y="3246438"/>
            <a:ext cx="30162" cy="87312"/>
          </a:xfrm>
          <a:custGeom>
            <a:avLst/>
            <a:gdLst>
              <a:gd name="T0" fmla="*/ 0 w 12"/>
              <a:gd name="T1" fmla="*/ 0 h 27"/>
              <a:gd name="T2" fmla="*/ 0 w 12"/>
              <a:gd name="T3" fmla="*/ 2147483647 h 27"/>
              <a:gd name="T4" fmla="*/ 2147483647 w 12"/>
              <a:gd name="T5" fmla="*/ 2147483647 h 27"/>
              <a:gd name="T6" fmla="*/ 2147483647 w 12"/>
              <a:gd name="T7" fmla="*/ 0 h 27"/>
              <a:gd name="T8" fmla="*/ 0 w 12"/>
              <a:gd name="T9" fmla="*/ 0 h 27"/>
              <a:gd name="T10" fmla="*/ 0 w 12"/>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7">
                <a:moveTo>
                  <a:pt x="0" y="0"/>
                </a:moveTo>
                <a:lnTo>
                  <a:pt x="0" y="27"/>
                </a:lnTo>
                <a:lnTo>
                  <a:pt x="12" y="27"/>
                </a:lnTo>
                <a:lnTo>
                  <a:pt x="12" y="0"/>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8" name="Freeform 10"/>
          <p:cNvSpPr>
            <a:spLocks/>
          </p:cNvSpPr>
          <p:nvPr/>
        </p:nvSpPr>
        <p:spPr bwMode="auto">
          <a:xfrm>
            <a:off x="4551363" y="3195638"/>
            <a:ext cx="30162" cy="34925"/>
          </a:xfrm>
          <a:custGeom>
            <a:avLst/>
            <a:gdLst>
              <a:gd name="T0" fmla="*/ 0 w 12"/>
              <a:gd name="T1" fmla="*/ 0 h 11"/>
              <a:gd name="T2" fmla="*/ 0 w 12"/>
              <a:gd name="T3" fmla="*/ 2147483647 h 11"/>
              <a:gd name="T4" fmla="*/ 2147483647 w 12"/>
              <a:gd name="T5" fmla="*/ 2147483647 h 11"/>
              <a:gd name="T6" fmla="*/ 2147483647 w 12"/>
              <a:gd name="T7" fmla="*/ 0 h 11"/>
              <a:gd name="T8" fmla="*/ 0 w 12"/>
              <a:gd name="T9" fmla="*/ 0 h 11"/>
              <a:gd name="T10" fmla="*/ 0 w 12"/>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0"/>
                </a:moveTo>
                <a:lnTo>
                  <a:pt x="0" y="11"/>
                </a:lnTo>
                <a:lnTo>
                  <a:pt x="12" y="11"/>
                </a:lnTo>
                <a:lnTo>
                  <a:pt x="12" y="0"/>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299" name="Freeform 11"/>
          <p:cNvSpPr>
            <a:spLocks/>
          </p:cNvSpPr>
          <p:nvPr/>
        </p:nvSpPr>
        <p:spPr bwMode="auto">
          <a:xfrm>
            <a:off x="4649788" y="3370263"/>
            <a:ext cx="68262" cy="52387"/>
          </a:xfrm>
          <a:custGeom>
            <a:avLst/>
            <a:gdLst>
              <a:gd name="T0" fmla="*/ 0 w 29"/>
              <a:gd name="T1" fmla="*/ 0 h 16"/>
              <a:gd name="T2" fmla="*/ 2147483647 w 29"/>
              <a:gd name="T3" fmla="*/ 0 h 16"/>
              <a:gd name="T4" fmla="*/ 2147483647 w 29"/>
              <a:gd name="T5" fmla="*/ 2147483647 h 16"/>
              <a:gd name="T6" fmla="*/ 0 w 29"/>
              <a:gd name="T7" fmla="*/ 2147483647 h 16"/>
              <a:gd name="T8" fmla="*/ 0 w 29"/>
              <a:gd name="T9" fmla="*/ 0 h 16"/>
              <a:gd name="T10" fmla="*/ 0 w 29"/>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16">
                <a:moveTo>
                  <a:pt x="0" y="0"/>
                </a:moveTo>
                <a:lnTo>
                  <a:pt x="29" y="0"/>
                </a:lnTo>
                <a:lnTo>
                  <a:pt x="23" y="16"/>
                </a:lnTo>
                <a:lnTo>
                  <a:pt x="0"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0" name="Freeform 12"/>
          <p:cNvSpPr>
            <a:spLocks/>
          </p:cNvSpPr>
          <p:nvPr/>
        </p:nvSpPr>
        <p:spPr bwMode="auto">
          <a:xfrm>
            <a:off x="5114925" y="3454400"/>
            <a:ext cx="57150" cy="15875"/>
          </a:xfrm>
          <a:custGeom>
            <a:avLst/>
            <a:gdLst>
              <a:gd name="T0" fmla="*/ 2147483647 w 23"/>
              <a:gd name="T1" fmla="*/ 2147483647 h 5"/>
              <a:gd name="T2" fmla="*/ 0 w 23"/>
              <a:gd name="T3" fmla="*/ 2147483647 h 5"/>
              <a:gd name="T4" fmla="*/ 0 w 23"/>
              <a:gd name="T5" fmla="*/ 0 h 5"/>
              <a:gd name="T6" fmla="*/ 2147483647 w 23"/>
              <a:gd name="T7" fmla="*/ 0 h 5"/>
              <a:gd name="T8" fmla="*/ 2147483647 w 23"/>
              <a:gd name="T9" fmla="*/ 2147483647 h 5"/>
              <a:gd name="T10" fmla="*/ 2147483647 w 23"/>
              <a:gd name="T11" fmla="*/ 214748364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5">
                <a:moveTo>
                  <a:pt x="17" y="5"/>
                </a:moveTo>
                <a:lnTo>
                  <a:pt x="0" y="5"/>
                </a:lnTo>
                <a:lnTo>
                  <a:pt x="0" y="0"/>
                </a:lnTo>
                <a:lnTo>
                  <a:pt x="23" y="0"/>
                </a:lnTo>
                <a:lnTo>
                  <a:pt x="17" y="5"/>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1" name="Freeform 13"/>
          <p:cNvSpPr>
            <a:spLocks/>
          </p:cNvSpPr>
          <p:nvPr/>
        </p:nvSpPr>
        <p:spPr bwMode="auto">
          <a:xfrm>
            <a:off x="6570663" y="1350963"/>
            <a:ext cx="136525" cy="84137"/>
          </a:xfrm>
          <a:custGeom>
            <a:avLst/>
            <a:gdLst>
              <a:gd name="T0" fmla="*/ 2147483647 w 57"/>
              <a:gd name="T1" fmla="*/ 2147483647 h 26"/>
              <a:gd name="T2" fmla="*/ 2147483647 w 57"/>
              <a:gd name="T3" fmla="*/ 2147483647 h 26"/>
              <a:gd name="T4" fmla="*/ 0 w 57"/>
              <a:gd name="T5" fmla="*/ 2147483647 h 26"/>
              <a:gd name="T6" fmla="*/ 2147483647 w 57"/>
              <a:gd name="T7" fmla="*/ 0 h 26"/>
              <a:gd name="T8" fmla="*/ 2147483647 w 57"/>
              <a:gd name="T9" fmla="*/ 2147483647 h 26"/>
              <a:gd name="T10" fmla="*/ 2147483647 w 57"/>
              <a:gd name="T11" fmla="*/ 2147483647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6">
                <a:moveTo>
                  <a:pt x="57" y="10"/>
                </a:moveTo>
                <a:lnTo>
                  <a:pt x="17" y="26"/>
                </a:lnTo>
                <a:lnTo>
                  <a:pt x="0" y="10"/>
                </a:lnTo>
                <a:lnTo>
                  <a:pt x="23" y="0"/>
                </a:lnTo>
                <a:lnTo>
                  <a:pt x="57" y="1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2" name="Freeform 14"/>
          <p:cNvSpPr>
            <a:spLocks/>
          </p:cNvSpPr>
          <p:nvPr/>
        </p:nvSpPr>
        <p:spPr bwMode="auto">
          <a:xfrm>
            <a:off x="5649913" y="1643063"/>
            <a:ext cx="371475" cy="207962"/>
          </a:xfrm>
          <a:custGeom>
            <a:avLst/>
            <a:gdLst>
              <a:gd name="T0" fmla="*/ 2147483647 w 153"/>
              <a:gd name="T1" fmla="*/ 0 h 64"/>
              <a:gd name="T2" fmla="*/ 2147483647 w 153"/>
              <a:gd name="T3" fmla="*/ 2147483647 h 64"/>
              <a:gd name="T4" fmla="*/ 0 w 153"/>
              <a:gd name="T5" fmla="*/ 2147483647 h 64"/>
              <a:gd name="T6" fmla="*/ 2147483647 w 153"/>
              <a:gd name="T7" fmla="*/ 2147483647 h 64"/>
              <a:gd name="T8" fmla="*/ 2147483647 w 153"/>
              <a:gd name="T9" fmla="*/ 2147483647 h 64"/>
              <a:gd name="T10" fmla="*/ 2147483647 w 153"/>
              <a:gd name="T11" fmla="*/ 2147483647 h 64"/>
              <a:gd name="T12" fmla="*/ 2147483647 w 153"/>
              <a:gd name="T13" fmla="*/ 0 h 64"/>
              <a:gd name="T14" fmla="*/ 2147483647 w 153"/>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64">
                <a:moveTo>
                  <a:pt x="136" y="0"/>
                </a:moveTo>
                <a:lnTo>
                  <a:pt x="17" y="27"/>
                </a:lnTo>
                <a:lnTo>
                  <a:pt x="0" y="53"/>
                </a:lnTo>
                <a:lnTo>
                  <a:pt x="34" y="64"/>
                </a:lnTo>
                <a:lnTo>
                  <a:pt x="57" y="43"/>
                </a:lnTo>
                <a:lnTo>
                  <a:pt x="153" y="11"/>
                </a:lnTo>
                <a:lnTo>
                  <a:pt x="13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3" name="Freeform 15"/>
          <p:cNvSpPr>
            <a:spLocks/>
          </p:cNvSpPr>
          <p:nvPr/>
        </p:nvSpPr>
        <p:spPr bwMode="auto">
          <a:xfrm>
            <a:off x="5595938" y="1866900"/>
            <a:ext cx="138112" cy="139700"/>
          </a:xfrm>
          <a:custGeom>
            <a:avLst/>
            <a:gdLst>
              <a:gd name="T0" fmla="*/ 2147483647 w 57"/>
              <a:gd name="T1" fmla="*/ 0 h 43"/>
              <a:gd name="T2" fmla="*/ 2147483647 w 57"/>
              <a:gd name="T3" fmla="*/ 2147483647 h 43"/>
              <a:gd name="T4" fmla="*/ 2147483647 w 57"/>
              <a:gd name="T5" fmla="*/ 2147483647 h 43"/>
              <a:gd name="T6" fmla="*/ 0 w 57"/>
              <a:gd name="T7" fmla="*/ 2147483647 h 43"/>
              <a:gd name="T8" fmla="*/ 2147483647 w 57"/>
              <a:gd name="T9" fmla="*/ 0 h 43"/>
              <a:gd name="T10" fmla="*/ 2147483647 w 57"/>
              <a:gd name="T11" fmla="*/ 0 h 43"/>
              <a:gd name="T12" fmla="*/ 2147483647 w 5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43">
                <a:moveTo>
                  <a:pt x="46" y="0"/>
                </a:moveTo>
                <a:lnTo>
                  <a:pt x="57" y="43"/>
                </a:lnTo>
                <a:lnTo>
                  <a:pt x="23" y="43"/>
                </a:lnTo>
                <a:lnTo>
                  <a:pt x="0" y="21"/>
                </a:lnTo>
                <a:lnTo>
                  <a:pt x="17" y="0"/>
                </a:lnTo>
                <a:lnTo>
                  <a:pt x="4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4" name="Freeform 16"/>
          <p:cNvSpPr>
            <a:spLocks/>
          </p:cNvSpPr>
          <p:nvPr/>
        </p:nvSpPr>
        <p:spPr bwMode="auto">
          <a:xfrm>
            <a:off x="6611938" y="1419225"/>
            <a:ext cx="149225" cy="103188"/>
          </a:xfrm>
          <a:custGeom>
            <a:avLst/>
            <a:gdLst>
              <a:gd name="T0" fmla="*/ 2147483647 w 62"/>
              <a:gd name="T1" fmla="*/ 2147483647 h 32"/>
              <a:gd name="T2" fmla="*/ 2147483647 w 62"/>
              <a:gd name="T3" fmla="*/ 2147483647 h 32"/>
              <a:gd name="T4" fmla="*/ 2147483647 w 62"/>
              <a:gd name="T5" fmla="*/ 2147483647 h 32"/>
              <a:gd name="T6" fmla="*/ 0 w 62"/>
              <a:gd name="T7" fmla="*/ 2147483647 h 32"/>
              <a:gd name="T8" fmla="*/ 2147483647 w 62"/>
              <a:gd name="T9" fmla="*/ 0 h 32"/>
              <a:gd name="T10" fmla="*/ 2147483647 w 62"/>
              <a:gd name="T11" fmla="*/ 2147483647 h 32"/>
              <a:gd name="T12" fmla="*/ 2147483647 w 62"/>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32">
                <a:moveTo>
                  <a:pt x="62" y="11"/>
                </a:moveTo>
                <a:lnTo>
                  <a:pt x="51" y="32"/>
                </a:lnTo>
                <a:lnTo>
                  <a:pt x="11" y="27"/>
                </a:lnTo>
                <a:lnTo>
                  <a:pt x="0" y="11"/>
                </a:lnTo>
                <a:lnTo>
                  <a:pt x="45" y="0"/>
                </a:lnTo>
                <a:lnTo>
                  <a:pt x="62" y="11"/>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5" name="Freeform 17"/>
          <p:cNvSpPr>
            <a:spLocks/>
          </p:cNvSpPr>
          <p:nvPr/>
        </p:nvSpPr>
        <p:spPr bwMode="auto">
          <a:xfrm>
            <a:off x="6761163" y="1454150"/>
            <a:ext cx="111125" cy="104775"/>
          </a:xfrm>
          <a:custGeom>
            <a:avLst/>
            <a:gdLst>
              <a:gd name="T0" fmla="*/ 2147483647 w 46"/>
              <a:gd name="T1" fmla="*/ 2147483647 h 32"/>
              <a:gd name="T2" fmla="*/ 2147483647 w 46"/>
              <a:gd name="T3" fmla="*/ 2147483647 h 32"/>
              <a:gd name="T4" fmla="*/ 0 w 46"/>
              <a:gd name="T5" fmla="*/ 2147483647 h 32"/>
              <a:gd name="T6" fmla="*/ 0 w 46"/>
              <a:gd name="T7" fmla="*/ 2147483647 h 32"/>
              <a:gd name="T8" fmla="*/ 2147483647 w 46"/>
              <a:gd name="T9" fmla="*/ 0 h 32"/>
              <a:gd name="T10" fmla="*/ 2147483647 w 46"/>
              <a:gd name="T11" fmla="*/ 2147483647 h 32"/>
              <a:gd name="T12" fmla="*/ 2147483647 w 46"/>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46" y="16"/>
                </a:moveTo>
                <a:lnTo>
                  <a:pt x="46" y="32"/>
                </a:lnTo>
                <a:lnTo>
                  <a:pt x="0" y="32"/>
                </a:lnTo>
                <a:lnTo>
                  <a:pt x="0" y="16"/>
                </a:lnTo>
                <a:lnTo>
                  <a:pt x="29" y="0"/>
                </a:lnTo>
                <a:lnTo>
                  <a:pt x="46"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6" name="Freeform 18"/>
          <p:cNvSpPr>
            <a:spLocks/>
          </p:cNvSpPr>
          <p:nvPr/>
        </p:nvSpPr>
        <p:spPr bwMode="auto">
          <a:xfrm>
            <a:off x="7624763" y="1695450"/>
            <a:ext cx="179387" cy="103188"/>
          </a:xfrm>
          <a:custGeom>
            <a:avLst/>
            <a:gdLst>
              <a:gd name="T0" fmla="*/ 2147483647 w 74"/>
              <a:gd name="T1" fmla="*/ 2147483647 h 32"/>
              <a:gd name="T2" fmla="*/ 2147483647 w 74"/>
              <a:gd name="T3" fmla="*/ 2147483647 h 32"/>
              <a:gd name="T4" fmla="*/ 2147483647 w 74"/>
              <a:gd name="T5" fmla="*/ 2147483647 h 32"/>
              <a:gd name="T6" fmla="*/ 0 w 74"/>
              <a:gd name="T7" fmla="*/ 2147483647 h 32"/>
              <a:gd name="T8" fmla="*/ 2147483647 w 74"/>
              <a:gd name="T9" fmla="*/ 0 h 32"/>
              <a:gd name="T10" fmla="*/ 2147483647 w 74"/>
              <a:gd name="T11" fmla="*/ 2147483647 h 32"/>
              <a:gd name="T12" fmla="*/ 2147483647 w 74"/>
              <a:gd name="T13" fmla="*/ 214748364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2">
                <a:moveTo>
                  <a:pt x="74" y="16"/>
                </a:moveTo>
                <a:lnTo>
                  <a:pt x="68" y="27"/>
                </a:lnTo>
                <a:lnTo>
                  <a:pt x="40" y="32"/>
                </a:lnTo>
                <a:lnTo>
                  <a:pt x="0" y="11"/>
                </a:lnTo>
                <a:lnTo>
                  <a:pt x="17" y="0"/>
                </a:lnTo>
                <a:lnTo>
                  <a:pt x="74"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7" name="Freeform 19"/>
          <p:cNvSpPr>
            <a:spLocks/>
          </p:cNvSpPr>
          <p:nvPr/>
        </p:nvSpPr>
        <p:spPr bwMode="auto">
          <a:xfrm>
            <a:off x="4800600" y="1403350"/>
            <a:ext cx="177800" cy="84138"/>
          </a:xfrm>
          <a:custGeom>
            <a:avLst/>
            <a:gdLst>
              <a:gd name="T0" fmla="*/ 2147483647 w 73"/>
              <a:gd name="T1" fmla="*/ 2147483647 h 26"/>
              <a:gd name="T2" fmla="*/ 2147483647 w 73"/>
              <a:gd name="T3" fmla="*/ 2147483647 h 26"/>
              <a:gd name="T4" fmla="*/ 2147483647 w 73"/>
              <a:gd name="T5" fmla="*/ 2147483647 h 26"/>
              <a:gd name="T6" fmla="*/ 0 w 73"/>
              <a:gd name="T7" fmla="*/ 2147483647 h 26"/>
              <a:gd name="T8" fmla="*/ 2147483647 w 73"/>
              <a:gd name="T9" fmla="*/ 0 h 26"/>
              <a:gd name="T10" fmla="*/ 2147483647 w 73"/>
              <a:gd name="T11" fmla="*/ 2147483647 h 26"/>
              <a:gd name="T12" fmla="*/ 2147483647 w 73"/>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26">
                <a:moveTo>
                  <a:pt x="73" y="16"/>
                </a:moveTo>
                <a:lnTo>
                  <a:pt x="68" y="26"/>
                </a:lnTo>
                <a:lnTo>
                  <a:pt x="28" y="26"/>
                </a:lnTo>
                <a:lnTo>
                  <a:pt x="0" y="5"/>
                </a:lnTo>
                <a:lnTo>
                  <a:pt x="17" y="0"/>
                </a:lnTo>
                <a:lnTo>
                  <a:pt x="73"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8" name="Freeform 20"/>
          <p:cNvSpPr>
            <a:spLocks/>
          </p:cNvSpPr>
          <p:nvPr/>
        </p:nvSpPr>
        <p:spPr bwMode="auto">
          <a:xfrm>
            <a:off x="7777163" y="2767013"/>
            <a:ext cx="53975" cy="327025"/>
          </a:xfrm>
          <a:custGeom>
            <a:avLst/>
            <a:gdLst>
              <a:gd name="T0" fmla="*/ 0 w 22"/>
              <a:gd name="T1" fmla="*/ 2147483647 h 101"/>
              <a:gd name="T2" fmla="*/ 0 w 22"/>
              <a:gd name="T3" fmla="*/ 2147483647 h 101"/>
              <a:gd name="T4" fmla="*/ 2147483647 w 22"/>
              <a:gd name="T5" fmla="*/ 2147483647 h 101"/>
              <a:gd name="T6" fmla="*/ 2147483647 w 22"/>
              <a:gd name="T7" fmla="*/ 2147483647 h 101"/>
              <a:gd name="T8" fmla="*/ 2147483647 w 22"/>
              <a:gd name="T9" fmla="*/ 2147483647 h 101"/>
              <a:gd name="T10" fmla="*/ 2147483647 w 22"/>
              <a:gd name="T11" fmla="*/ 0 h 101"/>
              <a:gd name="T12" fmla="*/ 0 w 22"/>
              <a:gd name="T13" fmla="*/ 2147483647 h 101"/>
              <a:gd name="T14" fmla="*/ 0 w 22"/>
              <a:gd name="T15" fmla="*/ 2147483647 h 1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01">
                <a:moveTo>
                  <a:pt x="0" y="5"/>
                </a:moveTo>
                <a:lnTo>
                  <a:pt x="0" y="101"/>
                </a:lnTo>
                <a:lnTo>
                  <a:pt x="17" y="95"/>
                </a:lnTo>
                <a:lnTo>
                  <a:pt x="11" y="58"/>
                </a:lnTo>
                <a:lnTo>
                  <a:pt x="22" y="69"/>
                </a:lnTo>
                <a:lnTo>
                  <a:pt x="5" y="0"/>
                </a:lnTo>
                <a:lnTo>
                  <a:pt x="0" y="5"/>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09" name="Freeform 21"/>
          <p:cNvSpPr>
            <a:spLocks/>
          </p:cNvSpPr>
          <p:nvPr/>
        </p:nvSpPr>
        <p:spPr bwMode="auto">
          <a:xfrm>
            <a:off x="7723188" y="3109913"/>
            <a:ext cx="136525" cy="120650"/>
          </a:xfrm>
          <a:custGeom>
            <a:avLst/>
            <a:gdLst>
              <a:gd name="T0" fmla="*/ 2147483647 w 57"/>
              <a:gd name="T1" fmla="*/ 0 h 37"/>
              <a:gd name="T2" fmla="*/ 2147483647 w 57"/>
              <a:gd name="T3" fmla="*/ 2147483647 h 37"/>
              <a:gd name="T4" fmla="*/ 2147483647 w 57"/>
              <a:gd name="T5" fmla="*/ 2147483647 h 37"/>
              <a:gd name="T6" fmla="*/ 0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0 h 37"/>
              <a:gd name="T18" fmla="*/ 2147483647 w 57"/>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37">
                <a:moveTo>
                  <a:pt x="23" y="0"/>
                </a:moveTo>
                <a:lnTo>
                  <a:pt x="11" y="21"/>
                </a:lnTo>
                <a:lnTo>
                  <a:pt x="6" y="21"/>
                </a:lnTo>
                <a:lnTo>
                  <a:pt x="0" y="37"/>
                </a:lnTo>
                <a:lnTo>
                  <a:pt x="11" y="37"/>
                </a:lnTo>
                <a:lnTo>
                  <a:pt x="11" y="32"/>
                </a:lnTo>
                <a:lnTo>
                  <a:pt x="40" y="37"/>
                </a:lnTo>
                <a:lnTo>
                  <a:pt x="57" y="16"/>
                </a:lnTo>
                <a:lnTo>
                  <a:pt x="23"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0" name="Freeform 22"/>
          <p:cNvSpPr>
            <a:spLocks/>
          </p:cNvSpPr>
          <p:nvPr/>
        </p:nvSpPr>
        <p:spPr bwMode="auto">
          <a:xfrm>
            <a:off x="7516813" y="3246438"/>
            <a:ext cx="246062" cy="276225"/>
          </a:xfrm>
          <a:custGeom>
            <a:avLst/>
            <a:gdLst>
              <a:gd name="T0" fmla="*/ 2147483647 w 102"/>
              <a:gd name="T1" fmla="*/ 2147483647 h 85"/>
              <a:gd name="T2" fmla="*/ 2147483647 w 102"/>
              <a:gd name="T3" fmla="*/ 0 h 85"/>
              <a:gd name="T4" fmla="*/ 2147483647 w 102"/>
              <a:gd name="T5" fmla="*/ 0 h 85"/>
              <a:gd name="T6" fmla="*/ 2147483647 w 102"/>
              <a:gd name="T7" fmla="*/ 2147483647 h 85"/>
              <a:gd name="T8" fmla="*/ 2147483647 w 102"/>
              <a:gd name="T9" fmla="*/ 2147483647 h 85"/>
              <a:gd name="T10" fmla="*/ 2147483647 w 102"/>
              <a:gd name="T11" fmla="*/ 2147483647 h 85"/>
              <a:gd name="T12" fmla="*/ 2147483647 w 102"/>
              <a:gd name="T13" fmla="*/ 2147483647 h 85"/>
              <a:gd name="T14" fmla="*/ 2147483647 w 102"/>
              <a:gd name="T15" fmla="*/ 2147483647 h 85"/>
              <a:gd name="T16" fmla="*/ 2147483647 w 102"/>
              <a:gd name="T17" fmla="*/ 2147483647 h 85"/>
              <a:gd name="T18" fmla="*/ 2147483647 w 102"/>
              <a:gd name="T19" fmla="*/ 2147483647 h 85"/>
              <a:gd name="T20" fmla="*/ 2147483647 w 102"/>
              <a:gd name="T21" fmla="*/ 2147483647 h 85"/>
              <a:gd name="T22" fmla="*/ 2147483647 w 102"/>
              <a:gd name="T23" fmla="*/ 2147483647 h 85"/>
              <a:gd name="T24" fmla="*/ 0 w 102"/>
              <a:gd name="T25" fmla="*/ 2147483647 h 85"/>
              <a:gd name="T26" fmla="*/ 2147483647 w 102"/>
              <a:gd name="T27" fmla="*/ 2147483647 h 85"/>
              <a:gd name="T28" fmla="*/ 2147483647 w 102"/>
              <a:gd name="T29" fmla="*/ 2147483647 h 85"/>
              <a:gd name="T30" fmla="*/ 2147483647 w 102"/>
              <a:gd name="T31" fmla="*/ 2147483647 h 85"/>
              <a:gd name="T32" fmla="*/ 2147483647 w 102"/>
              <a:gd name="T33" fmla="*/ 2147483647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85">
                <a:moveTo>
                  <a:pt x="79" y="32"/>
                </a:moveTo>
                <a:lnTo>
                  <a:pt x="85" y="0"/>
                </a:lnTo>
                <a:lnTo>
                  <a:pt x="96" y="0"/>
                </a:lnTo>
                <a:lnTo>
                  <a:pt x="102" y="27"/>
                </a:lnTo>
                <a:lnTo>
                  <a:pt x="91" y="69"/>
                </a:lnTo>
                <a:lnTo>
                  <a:pt x="85" y="69"/>
                </a:lnTo>
                <a:lnTo>
                  <a:pt x="74" y="75"/>
                </a:lnTo>
                <a:lnTo>
                  <a:pt x="57" y="69"/>
                </a:lnTo>
                <a:lnTo>
                  <a:pt x="57" y="85"/>
                </a:lnTo>
                <a:lnTo>
                  <a:pt x="45" y="85"/>
                </a:lnTo>
                <a:lnTo>
                  <a:pt x="40" y="69"/>
                </a:lnTo>
                <a:lnTo>
                  <a:pt x="6" y="80"/>
                </a:lnTo>
                <a:lnTo>
                  <a:pt x="0" y="69"/>
                </a:lnTo>
                <a:lnTo>
                  <a:pt x="17" y="64"/>
                </a:lnTo>
                <a:lnTo>
                  <a:pt x="51" y="59"/>
                </a:lnTo>
                <a:lnTo>
                  <a:pt x="79" y="32"/>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1" name="Freeform 23"/>
          <p:cNvSpPr>
            <a:spLocks/>
          </p:cNvSpPr>
          <p:nvPr/>
        </p:nvSpPr>
        <p:spPr bwMode="auto">
          <a:xfrm>
            <a:off x="7543800" y="3506788"/>
            <a:ext cx="53975" cy="34925"/>
          </a:xfrm>
          <a:custGeom>
            <a:avLst/>
            <a:gdLst>
              <a:gd name="T0" fmla="*/ 2147483647 w 23"/>
              <a:gd name="T1" fmla="*/ 2147483647 h 11"/>
              <a:gd name="T2" fmla="*/ 2147483647 w 23"/>
              <a:gd name="T3" fmla="*/ 2147483647 h 11"/>
              <a:gd name="T4" fmla="*/ 2147483647 w 23"/>
              <a:gd name="T5" fmla="*/ 0 h 11"/>
              <a:gd name="T6" fmla="*/ 0 w 23"/>
              <a:gd name="T7" fmla="*/ 0 h 11"/>
              <a:gd name="T8" fmla="*/ 2147483647 w 23"/>
              <a:gd name="T9" fmla="*/ 2147483647 h 11"/>
              <a:gd name="T10" fmla="*/ 2147483647 w 23"/>
              <a:gd name="T11" fmla="*/ 214748364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1">
                <a:moveTo>
                  <a:pt x="6" y="11"/>
                </a:moveTo>
                <a:lnTo>
                  <a:pt x="23" y="5"/>
                </a:lnTo>
                <a:lnTo>
                  <a:pt x="23" y="0"/>
                </a:lnTo>
                <a:lnTo>
                  <a:pt x="0" y="0"/>
                </a:lnTo>
                <a:lnTo>
                  <a:pt x="6" y="11"/>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2" name="Freeform 24"/>
          <p:cNvSpPr>
            <a:spLocks/>
          </p:cNvSpPr>
          <p:nvPr/>
        </p:nvSpPr>
        <p:spPr bwMode="auto">
          <a:xfrm>
            <a:off x="7475538" y="3490913"/>
            <a:ext cx="55562" cy="103187"/>
          </a:xfrm>
          <a:custGeom>
            <a:avLst/>
            <a:gdLst>
              <a:gd name="T0" fmla="*/ 2147483647 w 23"/>
              <a:gd name="T1" fmla="*/ 2147483647 h 32"/>
              <a:gd name="T2" fmla="*/ 2147483647 w 23"/>
              <a:gd name="T3" fmla="*/ 0 h 32"/>
              <a:gd name="T4" fmla="*/ 0 w 23"/>
              <a:gd name="T5" fmla="*/ 2147483647 h 32"/>
              <a:gd name="T6" fmla="*/ 2147483647 w 23"/>
              <a:gd name="T7" fmla="*/ 2147483647 h 32"/>
              <a:gd name="T8" fmla="*/ 2147483647 w 23"/>
              <a:gd name="T9" fmla="*/ 2147483647 h 32"/>
              <a:gd name="T10" fmla="*/ 2147483647 w 23"/>
              <a:gd name="T11" fmla="*/ 2147483647 h 32"/>
              <a:gd name="T12" fmla="*/ 2147483647 w 23"/>
              <a:gd name="T13" fmla="*/ 2147483647 h 32"/>
              <a:gd name="T14" fmla="*/ 2147483647 w 23"/>
              <a:gd name="T15" fmla="*/ 2147483647 h 32"/>
              <a:gd name="T16" fmla="*/ 2147483647 w 23"/>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32">
                <a:moveTo>
                  <a:pt x="23" y="10"/>
                </a:moveTo>
                <a:lnTo>
                  <a:pt x="11" y="0"/>
                </a:lnTo>
                <a:lnTo>
                  <a:pt x="0" y="5"/>
                </a:lnTo>
                <a:lnTo>
                  <a:pt x="6" y="16"/>
                </a:lnTo>
                <a:lnTo>
                  <a:pt x="11" y="16"/>
                </a:lnTo>
                <a:lnTo>
                  <a:pt x="6" y="32"/>
                </a:lnTo>
                <a:lnTo>
                  <a:pt x="17" y="32"/>
                </a:lnTo>
                <a:lnTo>
                  <a:pt x="23" y="1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3" name="Freeform 25"/>
          <p:cNvSpPr>
            <a:spLocks/>
          </p:cNvSpPr>
          <p:nvPr/>
        </p:nvSpPr>
        <p:spPr bwMode="auto">
          <a:xfrm>
            <a:off x="7242175" y="3783013"/>
            <a:ext cx="41275" cy="103187"/>
          </a:xfrm>
          <a:custGeom>
            <a:avLst/>
            <a:gdLst>
              <a:gd name="T0" fmla="*/ 2147483647 w 17"/>
              <a:gd name="T1" fmla="*/ 0 h 32"/>
              <a:gd name="T2" fmla="*/ 2147483647 w 17"/>
              <a:gd name="T3" fmla="*/ 2147483647 h 32"/>
              <a:gd name="T4" fmla="*/ 2147483647 w 17"/>
              <a:gd name="T5" fmla="*/ 2147483647 h 32"/>
              <a:gd name="T6" fmla="*/ 0 w 17"/>
              <a:gd name="T7" fmla="*/ 2147483647 h 32"/>
              <a:gd name="T8" fmla="*/ 2147483647 w 17"/>
              <a:gd name="T9" fmla="*/ 2147483647 h 32"/>
              <a:gd name="T10" fmla="*/ 2147483647 w 17"/>
              <a:gd name="T11" fmla="*/ 0 h 32"/>
              <a:gd name="T12" fmla="*/ 2147483647 w 17"/>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2">
                <a:moveTo>
                  <a:pt x="17" y="0"/>
                </a:moveTo>
                <a:lnTo>
                  <a:pt x="17" y="11"/>
                </a:lnTo>
                <a:lnTo>
                  <a:pt x="11" y="32"/>
                </a:lnTo>
                <a:lnTo>
                  <a:pt x="0" y="21"/>
                </a:lnTo>
                <a:lnTo>
                  <a:pt x="5" y="5"/>
                </a:lnTo>
                <a:lnTo>
                  <a:pt x="17"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4" name="Freeform 26"/>
          <p:cNvSpPr>
            <a:spLocks/>
          </p:cNvSpPr>
          <p:nvPr/>
        </p:nvSpPr>
        <p:spPr bwMode="auto">
          <a:xfrm>
            <a:off x="6967538" y="3938588"/>
            <a:ext cx="55562" cy="52387"/>
          </a:xfrm>
          <a:custGeom>
            <a:avLst/>
            <a:gdLst>
              <a:gd name="T0" fmla="*/ 2147483647 w 23"/>
              <a:gd name="T1" fmla="*/ 0 h 16"/>
              <a:gd name="T2" fmla="*/ 2147483647 w 23"/>
              <a:gd name="T3" fmla="*/ 2147483647 h 16"/>
              <a:gd name="T4" fmla="*/ 2147483647 w 23"/>
              <a:gd name="T5" fmla="*/ 2147483647 h 16"/>
              <a:gd name="T6" fmla="*/ 0 w 23"/>
              <a:gd name="T7" fmla="*/ 2147483647 h 16"/>
              <a:gd name="T8" fmla="*/ 2147483647 w 23"/>
              <a:gd name="T9" fmla="*/ 0 h 16"/>
              <a:gd name="T10" fmla="*/ 2147483647 w 2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16">
                <a:moveTo>
                  <a:pt x="12" y="0"/>
                </a:moveTo>
                <a:lnTo>
                  <a:pt x="23" y="5"/>
                </a:lnTo>
                <a:lnTo>
                  <a:pt x="12" y="16"/>
                </a:lnTo>
                <a:lnTo>
                  <a:pt x="0" y="11"/>
                </a:lnTo>
                <a:lnTo>
                  <a:pt x="12"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5" name="Freeform 27"/>
          <p:cNvSpPr>
            <a:spLocks/>
          </p:cNvSpPr>
          <p:nvPr/>
        </p:nvSpPr>
        <p:spPr bwMode="auto">
          <a:xfrm>
            <a:off x="7419975" y="3730625"/>
            <a:ext cx="28575" cy="19050"/>
          </a:xfrm>
          <a:custGeom>
            <a:avLst/>
            <a:gdLst>
              <a:gd name="T0" fmla="*/ 2147483647 w 12"/>
              <a:gd name="T1" fmla="*/ 0 h 6"/>
              <a:gd name="T2" fmla="*/ 2147483647 w 12"/>
              <a:gd name="T3" fmla="*/ 0 h 6"/>
              <a:gd name="T4" fmla="*/ 2147483647 w 12"/>
              <a:gd name="T5" fmla="*/ 2147483647 h 6"/>
              <a:gd name="T6" fmla="*/ 0 w 12"/>
              <a:gd name="T7" fmla="*/ 2147483647 h 6"/>
              <a:gd name="T8" fmla="*/ 2147483647 w 12"/>
              <a:gd name="T9" fmla="*/ 0 h 6"/>
              <a:gd name="T10" fmla="*/ 2147483647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6" y="0"/>
                </a:moveTo>
                <a:lnTo>
                  <a:pt x="12" y="0"/>
                </a:lnTo>
                <a:lnTo>
                  <a:pt x="6" y="6"/>
                </a:lnTo>
                <a:lnTo>
                  <a:pt x="0" y="6"/>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6" name="Freeform 28"/>
          <p:cNvSpPr>
            <a:spLocks/>
          </p:cNvSpPr>
          <p:nvPr/>
        </p:nvSpPr>
        <p:spPr bwMode="auto">
          <a:xfrm>
            <a:off x="7872413" y="3127375"/>
            <a:ext cx="14287" cy="34925"/>
          </a:xfrm>
          <a:custGeom>
            <a:avLst/>
            <a:gdLst>
              <a:gd name="T0" fmla="*/ 2147483647 w 6"/>
              <a:gd name="T1" fmla="*/ 0 h 11"/>
              <a:gd name="T2" fmla="*/ 2147483647 w 6"/>
              <a:gd name="T3" fmla="*/ 2147483647 h 11"/>
              <a:gd name="T4" fmla="*/ 0 w 6"/>
              <a:gd name="T5" fmla="*/ 2147483647 h 11"/>
              <a:gd name="T6" fmla="*/ 0 w 6"/>
              <a:gd name="T7" fmla="*/ 2147483647 h 11"/>
              <a:gd name="T8" fmla="*/ 2147483647 w 6"/>
              <a:gd name="T9" fmla="*/ 0 h 11"/>
              <a:gd name="T10" fmla="*/ 2147483647 w 6"/>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1">
                <a:moveTo>
                  <a:pt x="6" y="0"/>
                </a:moveTo>
                <a:lnTo>
                  <a:pt x="6" y="5"/>
                </a:lnTo>
                <a:lnTo>
                  <a:pt x="0" y="11"/>
                </a:lnTo>
                <a:lnTo>
                  <a:pt x="0" y="5"/>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7" name="Freeform 29"/>
          <p:cNvSpPr>
            <a:spLocks/>
          </p:cNvSpPr>
          <p:nvPr/>
        </p:nvSpPr>
        <p:spPr bwMode="auto">
          <a:xfrm>
            <a:off x="7902575" y="3109913"/>
            <a:ext cx="26988" cy="17462"/>
          </a:xfrm>
          <a:custGeom>
            <a:avLst/>
            <a:gdLst>
              <a:gd name="T0" fmla="*/ 2147483647 w 11"/>
              <a:gd name="T1" fmla="*/ 0 h 5"/>
              <a:gd name="T2" fmla="*/ 2147483647 w 11"/>
              <a:gd name="T3" fmla="*/ 0 h 5"/>
              <a:gd name="T4" fmla="*/ 0 w 11"/>
              <a:gd name="T5" fmla="*/ 2147483647 h 5"/>
              <a:gd name="T6" fmla="*/ 0 w 11"/>
              <a:gd name="T7" fmla="*/ 2147483647 h 5"/>
              <a:gd name="T8" fmla="*/ 2147483647 w 11"/>
              <a:gd name="T9" fmla="*/ 0 h 5"/>
              <a:gd name="T10" fmla="*/ 2147483647 w 11"/>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5">
                <a:moveTo>
                  <a:pt x="11" y="0"/>
                </a:moveTo>
                <a:lnTo>
                  <a:pt x="11" y="0"/>
                </a:lnTo>
                <a:lnTo>
                  <a:pt x="0" y="5"/>
                </a:lnTo>
                <a:lnTo>
                  <a:pt x="11"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8" name="Freeform 30"/>
          <p:cNvSpPr>
            <a:spLocks/>
          </p:cNvSpPr>
          <p:nvPr/>
        </p:nvSpPr>
        <p:spPr bwMode="auto">
          <a:xfrm>
            <a:off x="7173913" y="4214813"/>
            <a:ext cx="68262" cy="87312"/>
          </a:xfrm>
          <a:custGeom>
            <a:avLst/>
            <a:gdLst>
              <a:gd name="T0" fmla="*/ 2147483647 w 29"/>
              <a:gd name="T1" fmla="*/ 0 h 27"/>
              <a:gd name="T2" fmla="*/ 2147483647 w 29"/>
              <a:gd name="T3" fmla="*/ 0 h 27"/>
              <a:gd name="T4" fmla="*/ 2147483647 w 29"/>
              <a:gd name="T5" fmla="*/ 2147483647 h 27"/>
              <a:gd name="T6" fmla="*/ 0 w 29"/>
              <a:gd name="T7" fmla="*/ 2147483647 h 27"/>
              <a:gd name="T8" fmla="*/ 2147483647 w 29"/>
              <a:gd name="T9" fmla="*/ 0 h 27"/>
              <a:gd name="T10" fmla="*/ 2147483647 w 29"/>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7">
                <a:moveTo>
                  <a:pt x="23" y="0"/>
                </a:moveTo>
                <a:lnTo>
                  <a:pt x="29" y="0"/>
                </a:lnTo>
                <a:lnTo>
                  <a:pt x="6" y="27"/>
                </a:lnTo>
                <a:lnTo>
                  <a:pt x="0" y="21"/>
                </a:lnTo>
                <a:lnTo>
                  <a:pt x="23"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19" name="Freeform 31"/>
          <p:cNvSpPr>
            <a:spLocks/>
          </p:cNvSpPr>
          <p:nvPr/>
        </p:nvSpPr>
        <p:spPr bwMode="auto">
          <a:xfrm>
            <a:off x="6858000" y="4506913"/>
            <a:ext cx="14288" cy="19050"/>
          </a:xfrm>
          <a:custGeom>
            <a:avLst/>
            <a:gdLst>
              <a:gd name="T0" fmla="*/ 2147483647 w 6"/>
              <a:gd name="T1" fmla="*/ 0 h 6"/>
              <a:gd name="T2" fmla="*/ 2147483647 w 6"/>
              <a:gd name="T3" fmla="*/ 2147483647 h 6"/>
              <a:gd name="T4" fmla="*/ 0 w 6"/>
              <a:gd name="T5" fmla="*/ 0 h 6"/>
              <a:gd name="T6" fmla="*/ 2147483647 w 6"/>
              <a:gd name="T7" fmla="*/ 0 h 6"/>
              <a:gd name="T8" fmla="*/ 2147483647 w 6"/>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0"/>
                </a:moveTo>
                <a:lnTo>
                  <a:pt x="6" y="6"/>
                </a:lnTo>
                <a:lnTo>
                  <a:pt x="0" y="0"/>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0" name="Freeform 32"/>
          <p:cNvSpPr>
            <a:spLocks/>
          </p:cNvSpPr>
          <p:nvPr/>
        </p:nvSpPr>
        <p:spPr bwMode="auto">
          <a:xfrm>
            <a:off x="7242175" y="3973513"/>
            <a:ext cx="95250" cy="188912"/>
          </a:xfrm>
          <a:custGeom>
            <a:avLst/>
            <a:gdLst>
              <a:gd name="T0" fmla="*/ 2147483647 w 39"/>
              <a:gd name="T1" fmla="*/ 0 h 58"/>
              <a:gd name="T2" fmla="*/ 2147483647 w 39"/>
              <a:gd name="T3" fmla="*/ 2147483647 h 58"/>
              <a:gd name="T4" fmla="*/ 0 w 39"/>
              <a:gd name="T5" fmla="*/ 2147483647 h 58"/>
              <a:gd name="T6" fmla="*/ 2147483647 w 39"/>
              <a:gd name="T7" fmla="*/ 2147483647 h 58"/>
              <a:gd name="T8" fmla="*/ 2147483647 w 39"/>
              <a:gd name="T9" fmla="*/ 2147483647 h 58"/>
              <a:gd name="T10" fmla="*/ 2147483647 w 39"/>
              <a:gd name="T11" fmla="*/ 2147483647 h 58"/>
              <a:gd name="T12" fmla="*/ 2147483647 w 39"/>
              <a:gd name="T13" fmla="*/ 2147483647 h 58"/>
              <a:gd name="T14" fmla="*/ 2147483647 w 39"/>
              <a:gd name="T15" fmla="*/ 2147483647 h 58"/>
              <a:gd name="T16" fmla="*/ 2147483647 w 39"/>
              <a:gd name="T17" fmla="*/ 2147483647 h 58"/>
              <a:gd name="T18" fmla="*/ 2147483647 w 39"/>
              <a:gd name="T19" fmla="*/ 2147483647 h 58"/>
              <a:gd name="T20" fmla="*/ 2147483647 w 39"/>
              <a:gd name="T21" fmla="*/ 0 h 58"/>
              <a:gd name="T22" fmla="*/ 2147483647 w 3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8">
                <a:moveTo>
                  <a:pt x="11" y="0"/>
                </a:moveTo>
                <a:lnTo>
                  <a:pt x="5" y="26"/>
                </a:lnTo>
                <a:lnTo>
                  <a:pt x="0" y="31"/>
                </a:lnTo>
                <a:lnTo>
                  <a:pt x="11" y="47"/>
                </a:lnTo>
                <a:lnTo>
                  <a:pt x="22" y="47"/>
                </a:lnTo>
                <a:lnTo>
                  <a:pt x="39" y="58"/>
                </a:lnTo>
                <a:lnTo>
                  <a:pt x="39" y="53"/>
                </a:lnTo>
                <a:lnTo>
                  <a:pt x="17" y="37"/>
                </a:lnTo>
                <a:lnTo>
                  <a:pt x="28" y="21"/>
                </a:lnTo>
                <a:lnTo>
                  <a:pt x="22" y="5"/>
                </a:lnTo>
                <a:lnTo>
                  <a:pt x="11"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1" name="Freeform 33"/>
          <p:cNvSpPr>
            <a:spLocks/>
          </p:cNvSpPr>
          <p:nvPr/>
        </p:nvSpPr>
        <p:spPr bwMode="auto">
          <a:xfrm>
            <a:off x="7296150" y="4249738"/>
            <a:ext cx="111125" cy="120650"/>
          </a:xfrm>
          <a:custGeom>
            <a:avLst/>
            <a:gdLst>
              <a:gd name="T0" fmla="*/ 2147483647 w 46"/>
              <a:gd name="T1" fmla="*/ 2147483647 h 37"/>
              <a:gd name="T2" fmla="*/ 2147483647 w 46"/>
              <a:gd name="T3" fmla="*/ 2147483647 h 37"/>
              <a:gd name="T4" fmla="*/ 2147483647 w 46"/>
              <a:gd name="T5" fmla="*/ 0 h 37"/>
              <a:gd name="T6" fmla="*/ 2147483647 w 46"/>
              <a:gd name="T7" fmla="*/ 2147483647 h 37"/>
              <a:gd name="T8" fmla="*/ 0 w 46"/>
              <a:gd name="T9" fmla="*/ 2147483647 h 37"/>
              <a:gd name="T10" fmla="*/ 0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37">
                <a:moveTo>
                  <a:pt x="46" y="32"/>
                </a:moveTo>
                <a:lnTo>
                  <a:pt x="46" y="16"/>
                </a:lnTo>
                <a:lnTo>
                  <a:pt x="34" y="0"/>
                </a:lnTo>
                <a:lnTo>
                  <a:pt x="29" y="10"/>
                </a:lnTo>
                <a:lnTo>
                  <a:pt x="0" y="21"/>
                </a:lnTo>
                <a:lnTo>
                  <a:pt x="0" y="26"/>
                </a:lnTo>
                <a:lnTo>
                  <a:pt x="23" y="21"/>
                </a:lnTo>
                <a:lnTo>
                  <a:pt x="23" y="37"/>
                </a:lnTo>
                <a:lnTo>
                  <a:pt x="34" y="37"/>
                </a:lnTo>
                <a:lnTo>
                  <a:pt x="34" y="26"/>
                </a:lnTo>
                <a:lnTo>
                  <a:pt x="46" y="32"/>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2" name="Freeform 34"/>
          <p:cNvSpPr>
            <a:spLocks/>
          </p:cNvSpPr>
          <p:nvPr/>
        </p:nvSpPr>
        <p:spPr bwMode="auto">
          <a:xfrm>
            <a:off x="7367588" y="4178300"/>
            <a:ext cx="25400" cy="36513"/>
          </a:xfrm>
          <a:custGeom>
            <a:avLst/>
            <a:gdLst>
              <a:gd name="T0" fmla="*/ 2147483647 w 11"/>
              <a:gd name="T1" fmla="*/ 0 h 11"/>
              <a:gd name="T2" fmla="*/ 0 w 11"/>
              <a:gd name="T3" fmla="*/ 0 h 11"/>
              <a:gd name="T4" fmla="*/ 2147483647 w 11"/>
              <a:gd name="T5" fmla="*/ 2147483647 h 11"/>
              <a:gd name="T6" fmla="*/ 2147483647 w 11"/>
              <a:gd name="T7" fmla="*/ 2147483647 h 11"/>
              <a:gd name="T8" fmla="*/ 2147483647 w 11"/>
              <a:gd name="T9" fmla="*/ 0 h 11"/>
              <a:gd name="T10" fmla="*/ 2147483647 w 11"/>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5" y="0"/>
                </a:moveTo>
                <a:lnTo>
                  <a:pt x="0" y="0"/>
                </a:lnTo>
                <a:lnTo>
                  <a:pt x="5" y="11"/>
                </a:lnTo>
                <a:lnTo>
                  <a:pt x="11" y="6"/>
                </a:lnTo>
                <a:lnTo>
                  <a:pt x="5"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3" name="Freeform 35"/>
          <p:cNvSpPr>
            <a:spLocks/>
          </p:cNvSpPr>
          <p:nvPr/>
        </p:nvSpPr>
        <p:spPr bwMode="auto">
          <a:xfrm>
            <a:off x="7296150" y="4197350"/>
            <a:ext cx="14288" cy="33338"/>
          </a:xfrm>
          <a:custGeom>
            <a:avLst/>
            <a:gdLst>
              <a:gd name="T0" fmla="*/ 2147483647 w 6"/>
              <a:gd name="T1" fmla="*/ 0 h 10"/>
              <a:gd name="T2" fmla="*/ 0 w 6"/>
              <a:gd name="T3" fmla="*/ 0 h 10"/>
              <a:gd name="T4" fmla="*/ 0 w 6"/>
              <a:gd name="T5" fmla="*/ 2147483647 h 10"/>
              <a:gd name="T6" fmla="*/ 2147483647 w 6"/>
              <a:gd name="T7" fmla="*/ 2147483647 h 10"/>
              <a:gd name="T8" fmla="*/ 2147483647 w 6"/>
              <a:gd name="T9" fmla="*/ 0 h 10"/>
              <a:gd name="T10" fmla="*/ 2147483647 w 6"/>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6" y="0"/>
                </a:moveTo>
                <a:lnTo>
                  <a:pt x="0" y="0"/>
                </a:lnTo>
                <a:lnTo>
                  <a:pt x="0" y="10"/>
                </a:lnTo>
                <a:lnTo>
                  <a:pt x="6" y="5"/>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4" name="Freeform 36"/>
          <p:cNvSpPr>
            <a:spLocks/>
          </p:cNvSpPr>
          <p:nvPr/>
        </p:nvSpPr>
        <p:spPr bwMode="auto">
          <a:xfrm>
            <a:off x="7269163" y="4146550"/>
            <a:ext cx="14287" cy="31750"/>
          </a:xfrm>
          <a:custGeom>
            <a:avLst/>
            <a:gdLst>
              <a:gd name="T0" fmla="*/ 0 w 6"/>
              <a:gd name="T1" fmla="*/ 0 h 10"/>
              <a:gd name="T2" fmla="*/ 0 w 6"/>
              <a:gd name="T3" fmla="*/ 0 h 10"/>
              <a:gd name="T4" fmla="*/ 2147483647 w 6"/>
              <a:gd name="T5" fmla="*/ 2147483647 h 10"/>
              <a:gd name="T6" fmla="*/ 2147483647 w 6"/>
              <a:gd name="T7" fmla="*/ 2147483647 h 10"/>
              <a:gd name="T8" fmla="*/ 0 w 6"/>
              <a:gd name="T9" fmla="*/ 0 h 10"/>
              <a:gd name="T10" fmla="*/ 0 w 6"/>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0" y="0"/>
                </a:moveTo>
                <a:lnTo>
                  <a:pt x="0" y="0"/>
                </a:lnTo>
                <a:lnTo>
                  <a:pt x="6" y="10"/>
                </a:lnTo>
                <a:lnTo>
                  <a:pt x="6"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5" name="Freeform 37"/>
          <p:cNvSpPr>
            <a:spLocks/>
          </p:cNvSpPr>
          <p:nvPr/>
        </p:nvSpPr>
        <p:spPr bwMode="auto">
          <a:xfrm>
            <a:off x="7351713" y="4214813"/>
            <a:ext cx="26987" cy="34925"/>
          </a:xfrm>
          <a:custGeom>
            <a:avLst/>
            <a:gdLst>
              <a:gd name="T0" fmla="*/ 2147483647 w 11"/>
              <a:gd name="T1" fmla="*/ 0 h 11"/>
              <a:gd name="T2" fmla="*/ 0 w 11"/>
              <a:gd name="T3" fmla="*/ 0 h 11"/>
              <a:gd name="T4" fmla="*/ 2147483647 w 11"/>
              <a:gd name="T5" fmla="*/ 2147483647 h 11"/>
              <a:gd name="T6" fmla="*/ 2147483647 w 11"/>
              <a:gd name="T7" fmla="*/ 2147483647 h 11"/>
              <a:gd name="T8" fmla="*/ 2147483647 w 11"/>
              <a:gd name="T9" fmla="*/ 0 h 11"/>
              <a:gd name="T10" fmla="*/ 2147483647 w 11"/>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1">
                <a:moveTo>
                  <a:pt x="6" y="0"/>
                </a:moveTo>
                <a:lnTo>
                  <a:pt x="0" y="0"/>
                </a:lnTo>
                <a:lnTo>
                  <a:pt x="6" y="11"/>
                </a:lnTo>
                <a:lnTo>
                  <a:pt x="11" y="5"/>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6" name="Freeform 38"/>
          <p:cNvSpPr>
            <a:spLocks/>
          </p:cNvSpPr>
          <p:nvPr/>
        </p:nvSpPr>
        <p:spPr bwMode="auto">
          <a:xfrm>
            <a:off x="8297863" y="5129213"/>
            <a:ext cx="82550" cy="85725"/>
          </a:xfrm>
          <a:custGeom>
            <a:avLst/>
            <a:gdLst>
              <a:gd name="T0" fmla="*/ 2147483647 w 34"/>
              <a:gd name="T1" fmla="*/ 2147483647 h 26"/>
              <a:gd name="T2" fmla="*/ 0 w 34"/>
              <a:gd name="T3" fmla="*/ 0 h 26"/>
              <a:gd name="T4" fmla="*/ 2147483647 w 34"/>
              <a:gd name="T5" fmla="*/ 2147483647 h 26"/>
              <a:gd name="T6" fmla="*/ 2147483647 w 34"/>
              <a:gd name="T7" fmla="*/ 2147483647 h 26"/>
              <a:gd name="T8" fmla="*/ 2147483647 w 34"/>
              <a:gd name="T9" fmla="*/ 2147483647 h 26"/>
              <a:gd name="T10" fmla="*/ 2147483647 w 34"/>
              <a:gd name="T11" fmla="*/ 2147483647 h 26"/>
              <a:gd name="T12" fmla="*/ 2147483647 w 34"/>
              <a:gd name="T13" fmla="*/ 214748364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6">
                <a:moveTo>
                  <a:pt x="12" y="5"/>
                </a:moveTo>
                <a:lnTo>
                  <a:pt x="0" y="0"/>
                </a:lnTo>
                <a:lnTo>
                  <a:pt x="17" y="16"/>
                </a:lnTo>
                <a:lnTo>
                  <a:pt x="34" y="26"/>
                </a:lnTo>
                <a:lnTo>
                  <a:pt x="34" y="21"/>
                </a:lnTo>
                <a:lnTo>
                  <a:pt x="12" y="5"/>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7" name="Freeform 39"/>
          <p:cNvSpPr>
            <a:spLocks/>
          </p:cNvSpPr>
          <p:nvPr/>
        </p:nvSpPr>
        <p:spPr bwMode="auto">
          <a:xfrm>
            <a:off x="7434263" y="4629150"/>
            <a:ext cx="68262" cy="17463"/>
          </a:xfrm>
          <a:custGeom>
            <a:avLst/>
            <a:gdLst>
              <a:gd name="T0" fmla="*/ 2147483647 w 28"/>
              <a:gd name="T1" fmla="*/ 0 h 5"/>
              <a:gd name="T2" fmla="*/ 0 w 28"/>
              <a:gd name="T3" fmla="*/ 2147483647 h 5"/>
              <a:gd name="T4" fmla="*/ 2147483647 w 28"/>
              <a:gd name="T5" fmla="*/ 2147483647 h 5"/>
              <a:gd name="T6" fmla="*/ 2147483647 w 28"/>
              <a:gd name="T7" fmla="*/ 0 h 5"/>
              <a:gd name="T8" fmla="*/ 2147483647 w 28"/>
              <a:gd name="T9" fmla="*/ 0 h 5"/>
              <a:gd name="T10" fmla="*/ 2147483647 w 2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
                <a:moveTo>
                  <a:pt x="6" y="0"/>
                </a:moveTo>
                <a:lnTo>
                  <a:pt x="0" y="5"/>
                </a:lnTo>
                <a:lnTo>
                  <a:pt x="28" y="5"/>
                </a:lnTo>
                <a:lnTo>
                  <a:pt x="28" y="0"/>
                </a:lnTo>
                <a:lnTo>
                  <a:pt x="6"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8" name="Freeform 40"/>
          <p:cNvSpPr>
            <a:spLocks/>
          </p:cNvSpPr>
          <p:nvPr/>
        </p:nvSpPr>
        <p:spPr bwMode="auto">
          <a:xfrm>
            <a:off x="7242175" y="4783138"/>
            <a:ext cx="68263" cy="19050"/>
          </a:xfrm>
          <a:custGeom>
            <a:avLst/>
            <a:gdLst>
              <a:gd name="T0" fmla="*/ 2147483647 w 28"/>
              <a:gd name="T1" fmla="*/ 0 h 6"/>
              <a:gd name="T2" fmla="*/ 0 w 28"/>
              <a:gd name="T3" fmla="*/ 2147483647 h 6"/>
              <a:gd name="T4" fmla="*/ 2147483647 w 28"/>
              <a:gd name="T5" fmla="*/ 2147483647 h 6"/>
              <a:gd name="T6" fmla="*/ 2147483647 w 28"/>
              <a:gd name="T7" fmla="*/ 0 h 6"/>
              <a:gd name="T8" fmla="*/ 2147483647 w 28"/>
              <a:gd name="T9" fmla="*/ 0 h 6"/>
              <a:gd name="T10" fmla="*/ 2147483647 w 28"/>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
                <a:moveTo>
                  <a:pt x="5" y="0"/>
                </a:moveTo>
                <a:lnTo>
                  <a:pt x="0" y="6"/>
                </a:lnTo>
                <a:lnTo>
                  <a:pt x="28" y="6"/>
                </a:lnTo>
                <a:lnTo>
                  <a:pt x="28" y="0"/>
                </a:lnTo>
                <a:lnTo>
                  <a:pt x="5"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29" name="Freeform 41"/>
          <p:cNvSpPr>
            <a:spLocks/>
          </p:cNvSpPr>
          <p:nvPr/>
        </p:nvSpPr>
        <p:spPr bwMode="auto">
          <a:xfrm>
            <a:off x="7310438" y="4214813"/>
            <a:ext cx="26987" cy="50800"/>
          </a:xfrm>
          <a:custGeom>
            <a:avLst/>
            <a:gdLst>
              <a:gd name="T0" fmla="*/ 0 w 11"/>
              <a:gd name="T1" fmla="*/ 2147483647 h 16"/>
              <a:gd name="T2" fmla="*/ 0 w 11"/>
              <a:gd name="T3" fmla="*/ 2147483647 h 16"/>
              <a:gd name="T4" fmla="*/ 2147483647 w 11"/>
              <a:gd name="T5" fmla="*/ 2147483647 h 16"/>
              <a:gd name="T6" fmla="*/ 2147483647 w 11"/>
              <a:gd name="T7" fmla="*/ 0 h 16"/>
              <a:gd name="T8" fmla="*/ 0 w 11"/>
              <a:gd name="T9" fmla="*/ 2147483647 h 16"/>
              <a:gd name="T10" fmla="*/ 0 w 11"/>
              <a:gd name="T11" fmla="*/ 2147483647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6">
                <a:moveTo>
                  <a:pt x="0" y="5"/>
                </a:moveTo>
                <a:lnTo>
                  <a:pt x="0" y="16"/>
                </a:lnTo>
                <a:lnTo>
                  <a:pt x="6" y="16"/>
                </a:lnTo>
                <a:lnTo>
                  <a:pt x="11" y="0"/>
                </a:lnTo>
                <a:lnTo>
                  <a:pt x="0" y="5"/>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0" name="Freeform 42"/>
          <p:cNvSpPr>
            <a:spLocks/>
          </p:cNvSpPr>
          <p:nvPr/>
        </p:nvSpPr>
        <p:spPr bwMode="auto">
          <a:xfrm>
            <a:off x="7434263" y="4473575"/>
            <a:ext cx="26987" cy="84138"/>
          </a:xfrm>
          <a:custGeom>
            <a:avLst/>
            <a:gdLst>
              <a:gd name="T0" fmla="*/ 0 w 11"/>
              <a:gd name="T1" fmla="*/ 0 h 26"/>
              <a:gd name="T2" fmla="*/ 0 w 11"/>
              <a:gd name="T3" fmla="*/ 2147483647 h 26"/>
              <a:gd name="T4" fmla="*/ 2147483647 w 11"/>
              <a:gd name="T5" fmla="*/ 2147483647 h 26"/>
              <a:gd name="T6" fmla="*/ 2147483647 w 11"/>
              <a:gd name="T7" fmla="*/ 2147483647 h 26"/>
              <a:gd name="T8" fmla="*/ 0 w 11"/>
              <a:gd name="T9" fmla="*/ 0 h 26"/>
              <a:gd name="T10" fmla="*/ 0 w 11"/>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26">
                <a:moveTo>
                  <a:pt x="0" y="0"/>
                </a:moveTo>
                <a:lnTo>
                  <a:pt x="0" y="26"/>
                </a:lnTo>
                <a:lnTo>
                  <a:pt x="11" y="21"/>
                </a:lnTo>
                <a:lnTo>
                  <a:pt x="6"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1" name="Freeform 43"/>
          <p:cNvSpPr>
            <a:spLocks/>
          </p:cNvSpPr>
          <p:nvPr/>
        </p:nvSpPr>
        <p:spPr bwMode="auto">
          <a:xfrm>
            <a:off x="7929563" y="4662488"/>
            <a:ext cx="95250" cy="52387"/>
          </a:xfrm>
          <a:custGeom>
            <a:avLst/>
            <a:gdLst>
              <a:gd name="T0" fmla="*/ 2147483647 w 40"/>
              <a:gd name="T1" fmla="*/ 0 h 16"/>
              <a:gd name="T2" fmla="*/ 2147483647 w 40"/>
              <a:gd name="T3" fmla="*/ 2147483647 h 16"/>
              <a:gd name="T4" fmla="*/ 0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0 h 16"/>
              <a:gd name="T14" fmla="*/ 2147483647 w 40"/>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16">
                <a:moveTo>
                  <a:pt x="34" y="0"/>
                </a:moveTo>
                <a:lnTo>
                  <a:pt x="23" y="11"/>
                </a:lnTo>
                <a:lnTo>
                  <a:pt x="0" y="11"/>
                </a:lnTo>
                <a:lnTo>
                  <a:pt x="17" y="16"/>
                </a:lnTo>
                <a:lnTo>
                  <a:pt x="34" y="16"/>
                </a:lnTo>
                <a:lnTo>
                  <a:pt x="40" y="5"/>
                </a:lnTo>
                <a:lnTo>
                  <a:pt x="34"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2" name="Freeform 44"/>
          <p:cNvSpPr>
            <a:spLocks/>
          </p:cNvSpPr>
          <p:nvPr/>
        </p:nvSpPr>
        <p:spPr bwMode="auto">
          <a:xfrm>
            <a:off x="7337425" y="4783138"/>
            <a:ext cx="82550" cy="50800"/>
          </a:xfrm>
          <a:custGeom>
            <a:avLst/>
            <a:gdLst>
              <a:gd name="T0" fmla="*/ 2147483647 w 34"/>
              <a:gd name="T1" fmla="*/ 0 h 16"/>
              <a:gd name="T2" fmla="*/ 2147483647 w 34"/>
              <a:gd name="T3" fmla="*/ 2147483647 h 16"/>
              <a:gd name="T4" fmla="*/ 0 w 34"/>
              <a:gd name="T5" fmla="*/ 2147483647 h 16"/>
              <a:gd name="T6" fmla="*/ 2147483647 w 34"/>
              <a:gd name="T7" fmla="*/ 2147483647 h 16"/>
              <a:gd name="T8" fmla="*/ 2147483647 w 34"/>
              <a:gd name="T9" fmla="*/ 0 h 16"/>
              <a:gd name="T10" fmla="*/ 2147483647 w 34"/>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17" y="0"/>
                </a:moveTo>
                <a:lnTo>
                  <a:pt x="6" y="6"/>
                </a:lnTo>
                <a:lnTo>
                  <a:pt x="0" y="16"/>
                </a:lnTo>
                <a:lnTo>
                  <a:pt x="34" y="6"/>
                </a:lnTo>
                <a:lnTo>
                  <a:pt x="17"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3" name="Freeform 45"/>
          <p:cNvSpPr>
            <a:spLocks/>
          </p:cNvSpPr>
          <p:nvPr/>
        </p:nvSpPr>
        <p:spPr bwMode="auto">
          <a:xfrm>
            <a:off x="6981825" y="4333875"/>
            <a:ext cx="246063" cy="328613"/>
          </a:xfrm>
          <a:custGeom>
            <a:avLst/>
            <a:gdLst>
              <a:gd name="T0" fmla="*/ 2147483647 w 102"/>
              <a:gd name="T1" fmla="*/ 0 h 101"/>
              <a:gd name="T2" fmla="*/ 2147483647 w 102"/>
              <a:gd name="T3" fmla="*/ 2147483647 h 101"/>
              <a:gd name="T4" fmla="*/ 2147483647 w 102"/>
              <a:gd name="T5" fmla="*/ 2147483647 h 101"/>
              <a:gd name="T6" fmla="*/ 2147483647 w 102"/>
              <a:gd name="T7" fmla="*/ 2147483647 h 101"/>
              <a:gd name="T8" fmla="*/ 2147483647 w 102"/>
              <a:gd name="T9" fmla="*/ 2147483647 h 101"/>
              <a:gd name="T10" fmla="*/ 2147483647 w 102"/>
              <a:gd name="T11" fmla="*/ 2147483647 h 101"/>
              <a:gd name="T12" fmla="*/ 0 w 102"/>
              <a:gd name="T13" fmla="*/ 2147483647 h 101"/>
              <a:gd name="T14" fmla="*/ 2147483647 w 102"/>
              <a:gd name="T15" fmla="*/ 2147483647 h 101"/>
              <a:gd name="T16" fmla="*/ 2147483647 w 102"/>
              <a:gd name="T17" fmla="*/ 2147483647 h 101"/>
              <a:gd name="T18" fmla="*/ 2147483647 w 102"/>
              <a:gd name="T19" fmla="*/ 2147483647 h 101"/>
              <a:gd name="T20" fmla="*/ 2147483647 w 102"/>
              <a:gd name="T21" fmla="*/ 2147483647 h 101"/>
              <a:gd name="T22" fmla="*/ 2147483647 w 102"/>
              <a:gd name="T23" fmla="*/ 2147483647 h 101"/>
              <a:gd name="T24" fmla="*/ 2147483647 w 102"/>
              <a:gd name="T25" fmla="*/ 2147483647 h 101"/>
              <a:gd name="T26" fmla="*/ 2147483647 w 102"/>
              <a:gd name="T27" fmla="*/ 2147483647 h 101"/>
              <a:gd name="T28" fmla="*/ 2147483647 w 102"/>
              <a:gd name="T29" fmla="*/ 2147483647 h 101"/>
              <a:gd name="T30" fmla="*/ 2147483647 w 102"/>
              <a:gd name="T31" fmla="*/ 2147483647 h 101"/>
              <a:gd name="T32" fmla="*/ 2147483647 w 102"/>
              <a:gd name="T33" fmla="*/ 0 h 101"/>
              <a:gd name="T34" fmla="*/ 2147483647 w 102"/>
              <a:gd name="T35" fmla="*/ 0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 h="101">
                <a:moveTo>
                  <a:pt x="79" y="0"/>
                </a:moveTo>
                <a:lnTo>
                  <a:pt x="62" y="16"/>
                </a:lnTo>
                <a:lnTo>
                  <a:pt x="45" y="21"/>
                </a:lnTo>
                <a:lnTo>
                  <a:pt x="23" y="37"/>
                </a:lnTo>
                <a:lnTo>
                  <a:pt x="17" y="48"/>
                </a:lnTo>
                <a:lnTo>
                  <a:pt x="6" y="48"/>
                </a:lnTo>
                <a:lnTo>
                  <a:pt x="0" y="59"/>
                </a:lnTo>
                <a:lnTo>
                  <a:pt x="11" y="91"/>
                </a:lnTo>
                <a:lnTo>
                  <a:pt x="40" y="96"/>
                </a:lnTo>
                <a:lnTo>
                  <a:pt x="57" y="101"/>
                </a:lnTo>
                <a:lnTo>
                  <a:pt x="74" y="91"/>
                </a:lnTo>
                <a:lnTo>
                  <a:pt x="74" y="75"/>
                </a:lnTo>
                <a:lnTo>
                  <a:pt x="96" y="53"/>
                </a:lnTo>
                <a:lnTo>
                  <a:pt x="85" y="43"/>
                </a:lnTo>
                <a:lnTo>
                  <a:pt x="85" y="27"/>
                </a:lnTo>
                <a:lnTo>
                  <a:pt x="102" y="16"/>
                </a:lnTo>
                <a:lnTo>
                  <a:pt x="79"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4" name="Freeform 46"/>
          <p:cNvSpPr>
            <a:spLocks/>
          </p:cNvSpPr>
          <p:nvPr/>
        </p:nvSpPr>
        <p:spPr bwMode="auto">
          <a:xfrm>
            <a:off x="7213600" y="4491038"/>
            <a:ext cx="153988" cy="206375"/>
          </a:xfrm>
          <a:custGeom>
            <a:avLst/>
            <a:gdLst>
              <a:gd name="T0" fmla="*/ 2147483647 w 63"/>
              <a:gd name="T1" fmla="*/ 2147483647 h 64"/>
              <a:gd name="T2" fmla="*/ 2147483647 w 63"/>
              <a:gd name="T3" fmla="*/ 2147483647 h 64"/>
              <a:gd name="T4" fmla="*/ 0 w 63"/>
              <a:gd name="T5" fmla="*/ 2147483647 h 64"/>
              <a:gd name="T6" fmla="*/ 2147483647 w 63"/>
              <a:gd name="T7" fmla="*/ 2147483647 h 64"/>
              <a:gd name="T8" fmla="*/ 2147483647 w 63"/>
              <a:gd name="T9" fmla="*/ 2147483647 h 64"/>
              <a:gd name="T10" fmla="*/ 2147483647 w 63"/>
              <a:gd name="T11" fmla="*/ 2147483647 h 64"/>
              <a:gd name="T12" fmla="*/ 2147483647 w 63"/>
              <a:gd name="T13" fmla="*/ 2147483647 h 64"/>
              <a:gd name="T14" fmla="*/ 2147483647 w 63"/>
              <a:gd name="T15" fmla="*/ 2147483647 h 64"/>
              <a:gd name="T16" fmla="*/ 2147483647 w 63"/>
              <a:gd name="T17" fmla="*/ 2147483647 h 64"/>
              <a:gd name="T18" fmla="*/ 2147483647 w 63"/>
              <a:gd name="T19" fmla="*/ 2147483647 h 64"/>
              <a:gd name="T20" fmla="*/ 2147483647 w 63"/>
              <a:gd name="T21" fmla="*/ 2147483647 h 64"/>
              <a:gd name="T22" fmla="*/ 2147483647 w 63"/>
              <a:gd name="T23" fmla="*/ 2147483647 h 64"/>
              <a:gd name="T24" fmla="*/ 2147483647 w 63"/>
              <a:gd name="T25" fmla="*/ 2147483647 h 64"/>
              <a:gd name="T26" fmla="*/ 2147483647 w 63"/>
              <a:gd name="T27" fmla="*/ 0 h 64"/>
              <a:gd name="T28" fmla="*/ 2147483647 w 63"/>
              <a:gd name="T29" fmla="*/ 2147483647 h 64"/>
              <a:gd name="T30" fmla="*/ 2147483647 w 63"/>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64">
                <a:moveTo>
                  <a:pt x="17" y="5"/>
                </a:moveTo>
                <a:lnTo>
                  <a:pt x="12" y="16"/>
                </a:lnTo>
                <a:lnTo>
                  <a:pt x="0" y="48"/>
                </a:lnTo>
                <a:lnTo>
                  <a:pt x="6" y="64"/>
                </a:lnTo>
                <a:lnTo>
                  <a:pt x="17" y="64"/>
                </a:lnTo>
                <a:lnTo>
                  <a:pt x="17" y="43"/>
                </a:lnTo>
                <a:lnTo>
                  <a:pt x="29" y="58"/>
                </a:lnTo>
                <a:lnTo>
                  <a:pt x="40" y="53"/>
                </a:lnTo>
                <a:lnTo>
                  <a:pt x="29" y="37"/>
                </a:lnTo>
                <a:lnTo>
                  <a:pt x="46" y="21"/>
                </a:lnTo>
                <a:lnTo>
                  <a:pt x="17" y="27"/>
                </a:lnTo>
                <a:lnTo>
                  <a:pt x="23" y="11"/>
                </a:lnTo>
                <a:lnTo>
                  <a:pt x="63" y="11"/>
                </a:lnTo>
                <a:lnTo>
                  <a:pt x="63" y="0"/>
                </a:lnTo>
                <a:lnTo>
                  <a:pt x="17" y="5"/>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5" name="Freeform 47"/>
          <p:cNvSpPr>
            <a:spLocks/>
          </p:cNvSpPr>
          <p:nvPr/>
        </p:nvSpPr>
        <p:spPr bwMode="auto">
          <a:xfrm>
            <a:off x="6653213" y="4370388"/>
            <a:ext cx="246062" cy="344487"/>
          </a:xfrm>
          <a:custGeom>
            <a:avLst/>
            <a:gdLst>
              <a:gd name="T0" fmla="*/ 2147483647 w 102"/>
              <a:gd name="T1" fmla="*/ 2147483647 h 106"/>
              <a:gd name="T2" fmla="*/ 2147483647 w 102"/>
              <a:gd name="T3" fmla="*/ 0 h 106"/>
              <a:gd name="T4" fmla="*/ 0 w 102"/>
              <a:gd name="T5" fmla="*/ 2147483647 h 106"/>
              <a:gd name="T6" fmla="*/ 2147483647 w 102"/>
              <a:gd name="T7" fmla="*/ 2147483647 h 106"/>
              <a:gd name="T8" fmla="*/ 2147483647 w 102"/>
              <a:gd name="T9" fmla="*/ 2147483647 h 106"/>
              <a:gd name="T10" fmla="*/ 2147483647 w 102"/>
              <a:gd name="T11" fmla="*/ 2147483647 h 106"/>
              <a:gd name="T12" fmla="*/ 2147483647 w 102"/>
              <a:gd name="T13" fmla="*/ 2147483647 h 106"/>
              <a:gd name="T14" fmla="*/ 2147483647 w 102"/>
              <a:gd name="T15" fmla="*/ 2147483647 h 106"/>
              <a:gd name="T16" fmla="*/ 2147483647 w 102"/>
              <a:gd name="T17" fmla="*/ 2147483647 h 106"/>
              <a:gd name="T18" fmla="*/ 2147483647 w 102"/>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106">
                <a:moveTo>
                  <a:pt x="28" y="10"/>
                </a:moveTo>
                <a:lnTo>
                  <a:pt x="6" y="0"/>
                </a:lnTo>
                <a:lnTo>
                  <a:pt x="0" y="5"/>
                </a:lnTo>
                <a:lnTo>
                  <a:pt x="28" y="32"/>
                </a:lnTo>
                <a:lnTo>
                  <a:pt x="62" y="85"/>
                </a:lnTo>
                <a:lnTo>
                  <a:pt x="85" y="101"/>
                </a:lnTo>
                <a:lnTo>
                  <a:pt x="102" y="106"/>
                </a:lnTo>
                <a:lnTo>
                  <a:pt x="102" y="80"/>
                </a:lnTo>
                <a:lnTo>
                  <a:pt x="28" y="1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6" name="Freeform 48"/>
          <p:cNvSpPr>
            <a:spLocks/>
          </p:cNvSpPr>
          <p:nvPr/>
        </p:nvSpPr>
        <p:spPr bwMode="auto">
          <a:xfrm>
            <a:off x="6913563" y="4714875"/>
            <a:ext cx="192087" cy="68263"/>
          </a:xfrm>
          <a:custGeom>
            <a:avLst/>
            <a:gdLst>
              <a:gd name="T0" fmla="*/ 2147483647 w 79"/>
              <a:gd name="T1" fmla="*/ 2147483647 h 21"/>
              <a:gd name="T2" fmla="*/ 2147483647 w 79"/>
              <a:gd name="T3" fmla="*/ 2147483647 h 21"/>
              <a:gd name="T4" fmla="*/ 2147483647 w 79"/>
              <a:gd name="T5" fmla="*/ 2147483647 h 21"/>
              <a:gd name="T6" fmla="*/ 0 w 79"/>
              <a:gd name="T7" fmla="*/ 2147483647 h 21"/>
              <a:gd name="T8" fmla="*/ 0 w 79"/>
              <a:gd name="T9" fmla="*/ 0 h 21"/>
              <a:gd name="T10" fmla="*/ 2147483647 w 79"/>
              <a:gd name="T11" fmla="*/ 2147483647 h 21"/>
              <a:gd name="T12" fmla="*/ 2147483647 w 79"/>
              <a:gd name="T13" fmla="*/ 2147483647 h 21"/>
              <a:gd name="T14" fmla="*/ 2147483647 w 79"/>
              <a:gd name="T15" fmla="*/ 2147483647 h 21"/>
              <a:gd name="T16" fmla="*/ 2147483647 w 79"/>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21">
                <a:moveTo>
                  <a:pt x="79" y="16"/>
                </a:moveTo>
                <a:lnTo>
                  <a:pt x="79" y="21"/>
                </a:lnTo>
                <a:lnTo>
                  <a:pt x="39" y="16"/>
                </a:lnTo>
                <a:lnTo>
                  <a:pt x="0" y="5"/>
                </a:lnTo>
                <a:lnTo>
                  <a:pt x="0" y="0"/>
                </a:lnTo>
                <a:lnTo>
                  <a:pt x="39" y="5"/>
                </a:lnTo>
                <a:lnTo>
                  <a:pt x="45" y="5"/>
                </a:lnTo>
                <a:lnTo>
                  <a:pt x="79"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7" name="Freeform 49"/>
          <p:cNvSpPr>
            <a:spLocks/>
          </p:cNvSpPr>
          <p:nvPr/>
        </p:nvSpPr>
        <p:spPr bwMode="auto">
          <a:xfrm>
            <a:off x="7516813" y="4557713"/>
            <a:ext cx="479425" cy="296862"/>
          </a:xfrm>
          <a:custGeom>
            <a:avLst/>
            <a:gdLst>
              <a:gd name="T0" fmla="*/ 2147483647 w 198"/>
              <a:gd name="T1" fmla="*/ 2147483647 h 91"/>
              <a:gd name="T2" fmla="*/ 2147483647 w 198"/>
              <a:gd name="T3" fmla="*/ 2147483647 h 91"/>
              <a:gd name="T4" fmla="*/ 0 w 198"/>
              <a:gd name="T5" fmla="*/ 0 h 91"/>
              <a:gd name="T6" fmla="*/ 2147483647 w 198"/>
              <a:gd name="T7" fmla="*/ 0 h 91"/>
              <a:gd name="T8" fmla="*/ 2147483647 w 198"/>
              <a:gd name="T9" fmla="*/ 2147483647 h 91"/>
              <a:gd name="T10" fmla="*/ 2147483647 w 198"/>
              <a:gd name="T11" fmla="*/ 2147483647 h 91"/>
              <a:gd name="T12" fmla="*/ 2147483647 w 198"/>
              <a:gd name="T13" fmla="*/ 2147483647 h 91"/>
              <a:gd name="T14" fmla="*/ 2147483647 w 198"/>
              <a:gd name="T15" fmla="*/ 2147483647 h 91"/>
              <a:gd name="T16" fmla="*/ 2147483647 w 198"/>
              <a:gd name="T17" fmla="*/ 2147483647 h 91"/>
              <a:gd name="T18" fmla="*/ 2147483647 w 198"/>
              <a:gd name="T19" fmla="*/ 2147483647 h 91"/>
              <a:gd name="T20" fmla="*/ 2147483647 w 198"/>
              <a:gd name="T21" fmla="*/ 2147483647 h 91"/>
              <a:gd name="T22" fmla="*/ 2147483647 w 198"/>
              <a:gd name="T23" fmla="*/ 2147483647 h 91"/>
              <a:gd name="T24" fmla="*/ 2147483647 w 198"/>
              <a:gd name="T25" fmla="*/ 2147483647 h 91"/>
              <a:gd name="T26" fmla="*/ 2147483647 w 198"/>
              <a:gd name="T27" fmla="*/ 2147483647 h 91"/>
              <a:gd name="T28" fmla="*/ 2147483647 w 198"/>
              <a:gd name="T29" fmla="*/ 2147483647 h 91"/>
              <a:gd name="T30" fmla="*/ 2147483647 w 198"/>
              <a:gd name="T31" fmla="*/ 2147483647 h 91"/>
              <a:gd name="T32" fmla="*/ 2147483647 w 198"/>
              <a:gd name="T33" fmla="*/ 2147483647 h 91"/>
              <a:gd name="T34" fmla="*/ 2147483647 w 198"/>
              <a:gd name="T35" fmla="*/ 2147483647 h 91"/>
              <a:gd name="T36" fmla="*/ 2147483647 w 198"/>
              <a:gd name="T37" fmla="*/ 2147483647 h 91"/>
              <a:gd name="T38" fmla="*/ 2147483647 w 198"/>
              <a:gd name="T39" fmla="*/ 2147483647 h 91"/>
              <a:gd name="T40" fmla="*/ 2147483647 w 198"/>
              <a:gd name="T41" fmla="*/ 2147483647 h 91"/>
              <a:gd name="T42" fmla="*/ 2147483647 w 198"/>
              <a:gd name="T43" fmla="*/ 2147483647 h 91"/>
              <a:gd name="T44" fmla="*/ 2147483647 w 198"/>
              <a:gd name="T45" fmla="*/ 2147483647 h 91"/>
              <a:gd name="T46" fmla="*/ 2147483647 w 198"/>
              <a:gd name="T47" fmla="*/ 2147483647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8" h="91">
                <a:moveTo>
                  <a:pt x="17" y="16"/>
                </a:moveTo>
                <a:lnTo>
                  <a:pt x="6" y="11"/>
                </a:lnTo>
                <a:lnTo>
                  <a:pt x="0" y="0"/>
                </a:lnTo>
                <a:lnTo>
                  <a:pt x="28" y="0"/>
                </a:lnTo>
                <a:lnTo>
                  <a:pt x="34" y="22"/>
                </a:lnTo>
                <a:lnTo>
                  <a:pt x="51" y="22"/>
                </a:lnTo>
                <a:lnTo>
                  <a:pt x="68" y="6"/>
                </a:lnTo>
                <a:lnTo>
                  <a:pt x="96" y="16"/>
                </a:lnTo>
                <a:lnTo>
                  <a:pt x="136" y="32"/>
                </a:lnTo>
                <a:lnTo>
                  <a:pt x="164" y="53"/>
                </a:lnTo>
                <a:lnTo>
                  <a:pt x="164" y="64"/>
                </a:lnTo>
                <a:lnTo>
                  <a:pt x="198" y="91"/>
                </a:lnTo>
                <a:lnTo>
                  <a:pt x="170" y="91"/>
                </a:lnTo>
                <a:lnTo>
                  <a:pt x="153" y="75"/>
                </a:lnTo>
                <a:lnTo>
                  <a:pt x="130" y="64"/>
                </a:lnTo>
                <a:lnTo>
                  <a:pt x="113" y="80"/>
                </a:lnTo>
                <a:lnTo>
                  <a:pt x="96" y="75"/>
                </a:lnTo>
                <a:lnTo>
                  <a:pt x="85" y="69"/>
                </a:lnTo>
                <a:lnTo>
                  <a:pt x="62" y="75"/>
                </a:lnTo>
                <a:lnTo>
                  <a:pt x="74" y="59"/>
                </a:lnTo>
                <a:lnTo>
                  <a:pt x="74" y="48"/>
                </a:lnTo>
                <a:lnTo>
                  <a:pt x="11" y="22"/>
                </a:lnTo>
                <a:lnTo>
                  <a:pt x="17" y="16"/>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8" name="Freeform 50"/>
          <p:cNvSpPr>
            <a:spLocks/>
          </p:cNvSpPr>
          <p:nvPr/>
        </p:nvSpPr>
        <p:spPr bwMode="auto">
          <a:xfrm>
            <a:off x="7078663" y="4854575"/>
            <a:ext cx="973137" cy="895350"/>
          </a:xfrm>
          <a:custGeom>
            <a:avLst/>
            <a:gdLst>
              <a:gd name="T0" fmla="*/ 2147483647 w 402"/>
              <a:gd name="T1" fmla="*/ 2147483647 h 276"/>
              <a:gd name="T2" fmla="*/ 2147483647 w 402"/>
              <a:gd name="T3" fmla="*/ 2147483647 h 276"/>
              <a:gd name="T4" fmla="*/ 2147483647 w 402"/>
              <a:gd name="T5" fmla="*/ 2147483647 h 276"/>
              <a:gd name="T6" fmla="*/ 2147483647 w 402"/>
              <a:gd name="T7" fmla="*/ 2147483647 h 276"/>
              <a:gd name="T8" fmla="*/ 2147483647 w 402"/>
              <a:gd name="T9" fmla="*/ 2147483647 h 276"/>
              <a:gd name="T10" fmla="*/ 2147483647 w 402"/>
              <a:gd name="T11" fmla="*/ 2147483647 h 276"/>
              <a:gd name="T12" fmla="*/ 2147483647 w 402"/>
              <a:gd name="T13" fmla="*/ 2147483647 h 276"/>
              <a:gd name="T14" fmla="*/ 2147483647 w 402"/>
              <a:gd name="T15" fmla="*/ 2147483647 h 276"/>
              <a:gd name="T16" fmla="*/ 2147483647 w 402"/>
              <a:gd name="T17" fmla="*/ 2147483647 h 276"/>
              <a:gd name="T18" fmla="*/ 2147483647 w 402"/>
              <a:gd name="T19" fmla="*/ 2147483647 h 276"/>
              <a:gd name="T20" fmla="*/ 2147483647 w 402"/>
              <a:gd name="T21" fmla="*/ 2147483647 h 276"/>
              <a:gd name="T22" fmla="*/ 0 w 402"/>
              <a:gd name="T23" fmla="*/ 2147483647 h 276"/>
              <a:gd name="T24" fmla="*/ 2147483647 w 402"/>
              <a:gd name="T25" fmla="*/ 2147483647 h 276"/>
              <a:gd name="T26" fmla="*/ 2147483647 w 402"/>
              <a:gd name="T27" fmla="*/ 2147483647 h 276"/>
              <a:gd name="T28" fmla="*/ 2147483647 w 402"/>
              <a:gd name="T29" fmla="*/ 2147483647 h 276"/>
              <a:gd name="T30" fmla="*/ 2147483647 w 402"/>
              <a:gd name="T31" fmla="*/ 2147483647 h 276"/>
              <a:gd name="T32" fmla="*/ 2147483647 w 402"/>
              <a:gd name="T33" fmla="*/ 2147483647 h 276"/>
              <a:gd name="T34" fmla="*/ 2147483647 w 402"/>
              <a:gd name="T35" fmla="*/ 2147483647 h 276"/>
              <a:gd name="T36" fmla="*/ 2147483647 w 402"/>
              <a:gd name="T37" fmla="*/ 2147483647 h 276"/>
              <a:gd name="T38" fmla="*/ 2147483647 w 402"/>
              <a:gd name="T39" fmla="*/ 2147483647 h 276"/>
              <a:gd name="T40" fmla="*/ 2147483647 w 402"/>
              <a:gd name="T41" fmla="*/ 2147483647 h 276"/>
              <a:gd name="T42" fmla="*/ 2147483647 w 402"/>
              <a:gd name="T43" fmla="*/ 2147483647 h 276"/>
              <a:gd name="T44" fmla="*/ 2147483647 w 402"/>
              <a:gd name="T45" fmla="*/ 2147483647 h 276"/>
              <a:gd name="T46" fmla="*/ 2147483647 w 402"/>
              <a:gd name="T47" fmla="*/ 2147483647 h 276"/>
              <a:gd name="T48" fmla="*/ 2147483647 w 402"/>
              <a:gd name="T49" fmla="*/ 2147483647 h 276"/>
              <a:gd name="T50" fmla="*/ 2147483647 w 402"/>
              <a:gd name="T51" fmla="*/ 2147483647 h 276"/>
              <a:gd name="T52" fmla="*/ 2147483647 w 402"/>
              <a:gd name="T53" fmla="*/ 2147483647 h 276"/>
              <a:gd name="T54" fmla="*/ 2147483647 w 402"/>
              <a:gd name="T55" fmla="*/ 0 h 276"/>
              <a:gd name="T56" fmla="*/ 2147483647 w 402"/>
              <a:gd name="T57" fmla="*/ 2147483647 h 276"/>
              <a:gd name="T58" fmla="*/ 2147483647 w 402"/>
              <a:gd name="T59" fmla="*/ 2147483647 h 2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2" h="276">
                <a:moveTo>
                  <a:pt x="283" y="16"/>
                </a:moveTo>
                <a:lnTo>
                  <a:pt x="277" y="63"/>
                </a:lnTo>
                <a:lnTo>
                  <a:pt x="226" y="42"/>
                </a:lnTo>
                <a:lnTo>
                  <a:pt x="232" y="16"/>
                </a:lnTo>
                <a:lnTo>
                  <a:pt x="192" y="10"/>
                </a:lnTo>
                <a:lnTo>
                  <a:pt x="164" y="42"/>
                </a:lnTo>
                <a:lnTo>
                  <a:pt x="147" y="42"/>
                </a:lnTo>
                <a:lnTo>
                  <a:pt x="136" y="26"/>
                </a:lnTo>
                <a:lnTo>
                  <a:pt x="102" y="63"/>
                </a:lnTo>
                <a:lnTo>
                  <a:pt x="96" y="53"/>
                </a:lnTo>
                <a:lnTo>
                  <a:pt x="85" y="79"/>
                </a:lnTo>
                <a:lnTo>
                  <a:pt x="0" y="111"/>
                </a:lnTo>
                <a:lnTo>
                  <a:pt x="28" y="202"/>
                </a:lnTo>
                <a:lnTo>
                  <a:pt x="17" y="223"/>
                </a:lnTo>
                <a:lnTo>
                  <a:pt x="34" y="239"/>
                </a:lnTo>
                <a:lnTo>
                  <a:pt x="107" y="223"/>
                </a:lnTo>
                <a:lnTo>
                  <a:pt x="119" y="212"/>
                </a:lnTo>
                <a:lnTo>
                  <a:pt x="175" y="202"/>
                </a:lnTo>
                <a:lnTo>
                  <a:pt x="260" y="244"/>
                </a:lnTo>
                <a:lnTo>
                  <a:pt x="266" y="265"/>
                </a:lnTo>
                <a:lnTo>
                  <a:pt x="294" y="276"/>
                </a:lnTo>
                <a:lnTo>
                  <a:pt x="362" y="260"/>
                </a:lnTo>
                <a:lnTo>
                  <a:pt x="391" y="207"/>
                </a:lnTo>
                <a:lnTo>
                  <a:pt x="402" y="154"/>
                </a:lnTo>
                <a:lnTo>
                  <a:pt x="368" y="106"/>
                </a:lnTo>
                <a:lnTo>
                  <a:pt x="328" y="69"/>
                </a:lnTo>
                <a:lnTo>
                  <a:pt x="317" y="42"/>
                </a:lnTo>
                <a:lnTo>
                  <a:pt x="294" y="0"/>
                </a:lnTo>
                <a:lnTo>
                  <a:pt x="283" y="16"/>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39" name="Freeform 51"/>
          <p:cNvSpPr>
            <a:spLocks/>
          </p:cNvSpPr>
          <p:nvPr/>
        </p:nvSpPr>
        <p:spPr bwMode="auto">
          <a:xfrm>
            <a:off x="7831138" y="5818188"/>
            <a:ext cx="111125" cy="103187"/>
          </a:xfrm>
          <a:custGeom>
            <a:avLst/>
            <a:gdLst>
              <a:gd name="T0" fmla="*/ 0 w 46"/>
              <a:gd name="T1" fmla="*/ 0 h 32"/>
              <a:gd name="T2" fmla="*/ 2147483647 w 46"/>
              <a:gd name="T3" fmla="*/ 0 h 32"/>
              <a:gd name="T4" fmla="*/ 2147483647 w 46"/>
              <a:gd name="T5" fmla="*/ 2147483647 h 32"/>
              <a:gd name="T6" fmla="*/ 2147483647 w 46"/>
              <a:gd name="T7" fmla="*/ 2147483647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0" y="0"/>
                </a:moveTo>
                <a:lnTo>
                  <a:pt x="46" y="0"/>
                </a:lnTo>
                <a:lnTo>
                  <a:pt x="40" y="27"/>
                </a:lnTo>
                <a:lnTo>
                  <a:pt x="17" y="32"/>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0" name="Freeform 52"/>
          <p:cNvSpPr>
            <a:spLocks/>
          </p:cNvSpPr>
          <p:nvPr/>
        </p:nvSpPr>
        <p:spPr bwMode="auto">
          <a:xfrm>
            <a:off x="1506538" y="1851025"/>
            <a:ext cx="398462" cy="258763"/>
          </a:xfrm>
          <a:custGeom>
            <a:avLst/>
            <a:gdLst>
              <a:gd name="T0" fmla="*/ 2147483647 w 164"/>
              <a:gd name="T1" fmla="*/ 2147483647 h 80"/>
              <a:gd name="T2" fmla="*/ 2147483647 w 164"/>
              <a:gd name="T3" fmla="*/ 2147483647 h 80"/>
              <a:gd name="T4" fmla="*/ 2147483647 w 164"/>
              <a:gd name="T5" fmla="*/ 2147483647 h 80"/>
              <a:gd name="T6" fmla="*/ 2147483647 w 164"/>
              <a:gd name="T7" fmla="*/ 2147483647 h 80"/>
              <a:gd name="T8" fmla="*/ 2147483647 w 164"/>
              <a:gd name="T9" fmla="*/ 2147483647 h 80"/>
              <a:gd name="T10" fmla="*/ 0 w 164"/>
              <a:gd name="T11" fmla="*/ 2147483647 h 80"/>
              <a:gd name="T12" fmla="*/ 2147483647 w 164"/>
              <a:gd name="T13" fmla="*/ 0 h 80"/>
              <a:gd name="T14" fmla="*/ 2147483647 w 164"/>
              <a:gd name="T15" fmla="*/ 2147483647 h 80"/>
              <a:gd name="T16" fmla="*/ 2147483647 w 164"/>
              <a:gd name="T17" fmla="*/ 2147483647 h 80"/>
              <a:gd name="T18" fmla="*/ 2147483647 w 164"/>
              <a:gd name="T19" fmla="*/ 2147483647 h 80"/>
              <a:gd name="T20" fmla="*/ 2147483647 w 164"/>
              <a:gd name="T21" fmla="*/ 2147483647 h 80"/>
              <a:gd name="T22" fmla="*/ 2147483647 w 164"/>
              <a:gd name="T23" fmla="*/ 2147483647 h 80"/>
              <a:gd name="T24" fmla="*/ 2147483647 w 164"/>
              <a:gd name="T25" fmla="*/ 2147483647 h 80"/>
              <a:gd name="T26" fmla="*/ 2147483647 w 164"/>
              <a:gd name="T27" fmla="*/ 2147483647 h 80"/>
              <a:gd name="T28" fmla="*/ 2147483647 w 164"/>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4" h="80">
                <a:moveTo>
                  <a:pt x="45" y="58"/>
                </a:moveTo>
                <a:lnTo>
                  <a:pt x="23" y="58"/>
                </a:lnTo>
                <a:lnTo>
                  <a:pt x="11" y="53"/>
                </a:lnTo>
                <a:lnTo>
                  <a:pt x="51" y="42"/>
                </a:lnTo>
                <a:lnTo>
                  <a:pt x="6" y="42"/>
                </a:lnTo>
                <a:lnTo>
                  <a:pt x="0" y="16"/>
                </a:lnTo>
                <a:lnTo>
                  <a:pt x="57" y="0"/>
                </a:lnTo>
                <a:lnTo>
                  <a:pt x="102" y="16"/>
                </a:lnTo>
                <a:lnTo>
                  <a:pt x="108" y="5"/>
                </a:lnTo>
                <a:lnTo>
                  <a:pt x="130" y="37"/>
                </a:lnTo>
                <a:lnTo>
                  <a:pt x="159" y="48"/>
                </a:lnTo>
                <a:lnTo>
                  <a:pt x="164" y="58"/>
                </a:lnTo>
                <a:lnTo>
                  <a:pt x="68" y="80"/>
                </a:lnTo>
                <a:lnTo>
                  <a:pt x="45" y="58"/>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1" name="Freeform 53"/>
          <p:cNvSpPr>
            <a:spLocks/>
          </p:cNvSpPr>
          <p:nvPr/>
        </p:nvSpPr>
        <p:spPr bwMode="auto">
          <a:xfrm>
            <a:off x="1328738" y="1798638"/>
            <a:ext cx="204787" cy="188912"/>
          </a:xfrm>
          <a:custGeom>
            <a:avLst/>
            <a:gdLst>
              <a:gd name="T0" fmla="*/ 2147483647 w 85"/>
              <a:gd name="T1" fmla="*/ 2147483647 h 58"/>
              <a:gd name="T2" fmla="*/ 2147483647 w 85"/>
              <a:gd name="T3" fmla="*/ 2147483647 h 58"/>
              <a:gd name="T4" fmla="*/ 2147483647 w 85"/>
              <a:gd name="T5" fmla="*/ 2147483647 h 58"/>
              <a:gd name="T6" fmla="*/ 0 w 85"/>
              <a:gd name="T7" fmla="*/ 2147483647 h 58"/>
              <a:gd name="T8" fmla="*/ 2147483647 w 85"/>
              <a:gd name="T9" fmla="*/ 2147483647 h 58"/>
              <a:gd name="T10" fmla="*/ 2147483647 w 85"/>
              <a:gd name="T11" fmla="*/ 2147483647 h 58"/>
              <a:gd name="T12" fmla="*/ 2147483647 w 85"/>
              <a:gd name="T13" fmla="*/ 0 h 58"/>
              <a:gd name="T14" fmla="*/ 2147483647 w 85"/>
              <a:gd name="T15" fmla="*/ 2147483647 h 58"/>
              <a:gd name="T16" fmla="*/ 2147483647 w 85"/>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58">
                <a:moveTo>
                  <a:pt x="85" y="11"/>
                </a:moveTo>
                <a:lnTo>
                  <a:pt x="74" y="21"/>
                </a:lnTo>
                <a:lnTo>
                  <a:pt x="23" y="58"/>
                </a:lnTo>
                <a:lnTo>
                  <a:pt x="0" y="37"/>
                </a:lnTo>
                <a:lnTo>
                  <a:pt x="17" y="27"/>
                </a:lnTo>
                <a:lnTo>
                  <a:pt x="12" y="11"/>
                </a:lnTo>
                <a:lnTo>
                  <a:pt x="34" y="0"/>
                </a:lnTo>
                <a:lnTo>
                  <a:pt x="85" y="11"/>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2" name="Freeform 54"/>
          <p:cNvSpPr>
            <a:spLocks/>
          </p:cNvSpPr>
          <p:nvPr/>
        </p:nvSpPr>
        <p:spPr bwMode="auto">
          <a:xfrm>
            <a:off x="2173288" y="1820863"/>
            <a:ext cx="682625" cy="598487"/>
          </a:xfrm>
          <a:custGeom>
            <a:avLst/>
            <a:gdLst>
              <a:gd name="T0" fmla="*/ 2147483647 w 283"/>
              <a:gd name="T1" fmla="*/ 0 h 186"/>
              <a:gd name="T2" fmla="*/ 2147483647 w 283"/>
              <a:gd name="T3" fmla="*/ 2147483647 h 186"/>
              <a:gd name="T4" fmla="*/ 2147483647 w 283"/>
              <a:gd name="T5" fmla="*/ 2147483647 h 186"/>
              <a:gd name="T6" fmla="*/ 2147483647 w 283"/>
              <a:gd name="T7" fmla="*/ 2147483647 h 186"/>
              <a:gd name="T8" fmla="*/ 2147483647 w 283"/>
              <a:gd name="T9" fmla="*/ 2147483647 h 186"/>
              <a:gd name="T10" fmla="*/ 0 w 283"/>
              <a:gd name="T11" fmla="*/ 2147483647 h 186"/>
              <a:gd name="T12" fmla="*/ 2147483647 w 283"/>
              <a:gd name="T13" fmla="*/ 2147483647 h 186"/>
              <a:gd name="T14" fmla="*/ 2147483647 w 283"/>
              <a:gd name="T15" fmla="*/ 2147483647 h 186"/>
              <a:gd name="T16" fmla="*/ 2147483647 w 283"/>
              <a:gd name="T17" fmla="*/ 2147483647 h 186"/>
              <a:gd name="T18" fmla="*/ 2147483647 w 283"/>
              <a:gd name="T19" fmla="*/ 2147483647 h 186"/>
              <a:gd name="T20" fmla="*/ 2147483647 w 283"/>
              <a:gd name="T21" fmla="*/ 2147483647 h 186"/>
              <a:gd name="T22" fmla="*/ 2147483647 w 283"/>
              <a:gd name="T23" fmla="*/ 2147483647 h 186"/>
              <a:gd name="T24" fmla="*/ 2147483647 w 283"/>
              <a:gd name="T25" fmla="*/ 2147483647 h 186"/>
              <a:gd name="T26" fmla="*/ 2147483647 w 283"/>
              <a:gd name="T27" fmla="*/ 2147483647 h 186"/>
              <a:gd name="T28" fmla="*/ 2147483647 w 283"/>
              <a:gd name="T29" fmla="*/ 2147483647 h 186"/>
              <a:gd name="T30" fmla="*/ 2147483647 w 283"/>
              <a:gd name="T31" fmla="*/ 2147483647 h 186"/>
              <a:gd name="T32" fmla="*/ 2147483647 w 283"/>
              <a:gd name="T33" fmla="*/ 2147483647 h 186"/>
              <a:gd name="T34" fmla="*/ 2147483647 w 283"/>
              <a:gd name="T35" fmla="*/ 2147483647 h 186"/>
              <a:gd name="T36" fmla="*/ 2147483647 w 283"/>
              <a:gd name="T37" fmla="*/ 2147483647 h 186"/>
              <a:gd name="T38" fmla="*/ 2147483647 w 283"/>
              <a:gd name="T39" fmla="*/ 2147483647 h 186"/>
              <a:gd name="T40" fmla="*/ 2147483647 w 283"/>
              <a:gd name="T41" fmla="*/ 2147483647 h 186"/>
              <a:gd name="T42" fmla="*/ 2147483647 w 283"/>
              <a:gd name="T43" fmla="*/ 2147483647 h 186"/>
              <a:gd name="T44" fmla="*/ 2147483647 w 283"/>
              <a:gd name="T45" fmla="*/ 2147483647 h 186"/>
              <a:gd name="T46" fmla="*/ 2147483647 w 283"/>
              <a:gd name="T47" fmla="*/ 0 h 186"/>
              <a:gd name="T48" fmla="*/ 2147483647 w 283"/>
              <a:gd name="T49" fmla="*/ 0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3" h="186">
                <a:moveTo>
                  <a:pt x="79" y="0"/>
                </a:moveTo>
                <a:lnTo>
                  <a:pt x="56" y="6"/>
                </a:lnTo>
                <a:lnTo>
                  <a:pt x="45" y="37"/>
                </a:lnTo>
                <a:lnTo>
                  <a:pt x="34" y="6"/>
                </a:lnTo>
                <a:lnTo>
                  <a:pt x="5" y="16"/>
                </a:lnTo>
                <a:lnTo>
                  <a:pt x="0" y="43"/>
                </a:lnTo>
                <a:lnTo>
                  <a:pt x="17" y="59"/>
                </a:lnTo>
                <a:lnTo>
                  <a:pt x="85" y="59"/>
                </a:lnTo>
                <a:lnTo>
                  <a:pt x="124" y="69"/>
                </a:lnTo>
                <a:lnTo>
                  <a:pt x="192" y="112"/>
                </a:lnTo>
                <a:lnTo>
                  <a:pt x="124" y="138"/>
                </a:lnTo>
                <a:lnTo>
                  <a:pt x="136" y="154"/>
                </a:lnTo>
                <a:lnTo>
                  <a:pt x="158" y="149"/>
                </a:lnTo>
                <a:lnTo>
                  <a:pt x="226" y="186"/>
                </a:lnTo>
                <a:lnTo>
                  <a:pt x="255" y="170"/>
                </a:lnTo>
                <a:lnTo>
                  <a:pt x="226" y="133"/>
                </a:lnTo>
                <a:lnTo>
                  <a:pt x="266" y="149"/>
                </a:lnTo>
                <a:lnTo>
                  <a:pt x="283" y="117"/>
                </a:lnTo>
                <a:lnTo>
                  <a:pt x="215" y="80"/>
                </a:lnTo>
                <a:lnTo>
                  <a:pt x="215" y="59"/>
                </a:lnTo>
                <a:lnTo>
                  <a:pt x="187" y="53"/>
                </a:lnTo>
                <a:lnTo>
                  <a:pt x="147" y="22"/>
                </a:lnTo>
                <a:lnTo>
                  <a:pt x="85" y="32"/>
                </a:lnTo>
                <a:lnTo>
                  <a:pt x="79" y="0"/>
                </a:lnTo>
                <a:close/>
              </a:path>
            </a:pathLst>
          </a:custGeom>
          <a:solidFill>
            <a:srgbClr val="00008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3" name="Freeform 55"/>
          <p:cNvSpPr>
            <a:spLocks/>
          </p:cNvSpPr>
          <p:nvPr/>
        </p:nvSpPr>
        <p:spPr bwMode="auto">
          <a:xfrm>
            <a:off x="2125663" y="1195388"/>
            <a:ext cx="739775" cy="447675"/>
          </a:xfrm>
          <a:custGeom>
            <a:avLst/>
            <a:gdLst>
              <a:gd name="T0" fmla="*/ 2147483647 w 306"/>
              <a:gd name="T1" fmla="*/ 2147483647 h 138"/>
              <a:gd name="T2" fmla="*/ 2147483647 w 306"/>
              <a:gd name="T3" fmla="*/ 0 h 138"/>
              <a:gd name="T4" fmla="*/ 0 w 306"/>
              <a:gd name="T5" fmla="*/ 2147483647 h 138"/>
              <a:gd name="T6" fmla="*/ 2147483647 w 306"/>
              <a:gd name="T7" fmla="*/ 2147483647 h 138"/>
              <a:gd name="T8" fmla="*/ 2147483647 w 306"/>
              <a:gd name="T9" fmla="*/ 2147483647 h 138"/>
              <a:gd name="T10" fmla="*/ 2147483647 w 306"/>
              <a:gd name="T11" fmla="*/ 2147483647 h 138"/>
              <a:gd name="T12" fmla="*/ 2147483647 w 306"/>
              <a:gd name="T13" fmla="*/ 2147483647 h 138"/>
              <a:gd name="T14" fmla="*/ 2147483647 w 306"/>
              <a:gd name="T15" fmla="*/ 2147483647 h 138"/>
              <a:gd name="T16" fmla="*/ 2147483647 w 306"/>
              <a:gd name="T17" fmla="*/ 2147483647 h 138"/>
              <a:gd name="T18" fmla="*/ 2147483647 w 306"/>
              <a:gd name="T19" fmla="*/ 2147483647 h 138"/>
              <a:gd name="T20" fmla="*/ 2147483647 w 306"/>
              <a:gd name="T21" fmla="*/ 2147483647 h 138"/>
              <a:gd name="T22" fmla="*/ 2147483647 w 306"/>
              <a:gd name="T23" fmla="*/ 2147483647 h 138"/>
              <a:gd name="T24" fmla="*/ 2147483647 w 306"/>
              <a:gd name="T25" fmla="*/ 2147483647 h 138"/>
              <a:gd name="T26" fmla="*/ 2147483647 w 306"/>
              <a:gd name="T27" fmla="*/ 2147483647 h 138"/>
              <a:gd name="T28" fmla="*/ 2147483647 w 306"/>
              <a:gd name="T29" fmla="*/ 2147483647 h 138"/>
              <a:gd name="T30" fmla="*/ 2147483647 w 306"/>
              <a:gd name="T31" fmla="*/ 2147483647 h 138"/>
              <a:gd name="T32" fmla="*/ 2147483647 w 306"/>
              <a:gd name="T33" fmla="*/ 2147483647 h 138"/>
              <a:gd name="T34" fmla="*/ 2147483647 w 306"/>
              <a:gd name="T35" fmla="*/ 2147483647 h 138"/>
              <a:gd name="T36" fmla="*/ 2147483647 w 306"/>
              <a:gd name="T37" fmla="*/ 2147483647 h 138"/>
              <a:gd name="T38" fmla="*/ 2147483647 w 306"/>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6" h="138">
                <a:moveTo>
                  <a:pt x="283" y="5"/>
                </a:moveTo>
                <a:lnTo>
                  <a:pt x="142" y="0"/>
                </a:lnTo>
                <a:lnTo>
                  <a:pt x="0" y="32"/>
                </a:lnTo>
                <a:lnTo>
                  <a:pt x="74" y="58"/>
                </a:lnTo>
                <a:lnTo>
                  <a:pt x="119" y="58"/>
                </a:lnTo>
                <a:lnTo>
                  <a:pt x="108" y="74"/>
                </a:lnTo>
                <a:lnTo>
                  <a:pt x="62" y="69"/>
                </a:lnTo>
                <a:lnTo>
                  <a:pt x="79" y="90"/>
                </a:lnTo>
                <a:lnTo>
                  <a:pt x="57" y="101"/>
                </a:lnTo>
                <a:lnTo>
                  <a:pt x="79" y="112"/>
                </a:lnTo>
                <a:lnTo>
                  <a:pt x="74" y="122"/>
                </a:lnTo>
                <a:lnTo>
                  <a:pt x="45" y="117"/>
                </a:lnTo>
                <a:lnTo>
                  <a:pt x="28" y="138"/>
                </a:lnTo>
                <a:lnTo>
                  <a:pt x="119" y="138"/>
                </a:lnTo>
                <a:lnTo>
                  <a:pt x="176" y="96"/>
                </a:lnTo>
                <a:lnTo>
                  <a:pt x="147" y="90"/>
                </a:lnTo>
                <a:lnTo>
                  <a:pt x="210" y="74"/>
                </a:lnTo>
                <a:lnTo>
                  <a:pt x="306" y="21"/>
                </a:lnTo>
                <a:lnTo>
                  <a:pt x="283" y="5"/>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4" name="Freeform 56"/>
          <p:cNvSpPr>
            <a:spLocks/>
          </p:cNvSpPr>
          <p:nvPr/>
        </p:nvSpPr>
        <p:spPr bwMode="auto">
          <a:xfrm>
            <a:off x="2001838" y="1627188"/>
            <a:ext cx="411162" cy="171450"/>
          </a:xfrm>
          <a:custGeom>
            <a:avLst/>
            <a:gdLst>
              <a:gd name="T0" fmla="*/ 2147483647 w 170"/>
              <a:gd name="T1" fmla="*/ 2147483647 h 53"/>
              <a:gd name="T2" fmla="*/ 2147483647 w 170"/>
              <a:gd name="T3" fmla="*/ 2147483647 h 53"/>
              <a:gd name="T4" fmla="*/ 2147483647 w 170"/>
              <a:gd name="T5" fmla="*/ 2147483647 h 53"/>
              <a:gd name="T6" fmla="*/ 2147483647 w 170"/>
              <a:gd name="T7" fmla="*/ 2147483647 h 53"/>
              <a:gd name="T8" fmla="*/ 0 w 170"/>
              <a:gd name="T9" fmla="*/ 2147483647 h 53"/>
              <a:gd name="T10" fmla="*/ 2147483647 w 170"/>
              <a:gd name="T11" fmla="*/ 0 h 53"/>
              <a:gd name="T12" fmla="*/ 2147483647 w 170"/>
              <a:gd name="T13" fmla="*/ 2147483647 h 53"/>
              <a:gd name="T14" fmla="*/ 2147483647 w 170"/>
              <a:gd name="T15" fmla="*/ 2147483647 h 53"/>
              <a:gd name="T16" fmla="*/ 2147483647 w 170"/>
              <a:gd name="T17" fmla="*/ 2147483647 h 53"/>
              <a:gd name="T18" fmla="*/ 2147483647 w 170"/>
              <a:gd name="T19" fmla="*/ 2147483647 h 53"/>
              <a:gd name="T20" fmla="*/ 2147483647 w 170"/>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53">
                <a:moveTo>
                  <a:pt x="170" y="48"/>
                </a:moveTo>
                <a:lnTo>
                  <a:pt x="119" y="53"/>
                </a:lnTo>
                <a:lnTo>
                  <a:pt x="57" y="48"/>
                </a:lnTo>
                <a:lnTo>
                  <a:pt x="51" y="26"/>
                </a:lnTo>
                <a:lnTo>
                  <a:pt x="0" y="10"/>
                </a:lnTo>
                <a:lnTo>
                  <a:pt x="17" y="0"/>
                </a:lnTo>
                <a:lnTo>
                  <a:pt x="74" y="16"/>
                </a:lnTo>
                <a:lnTo>
                  <a:pt x="85" y="32"/>
                </a:lnTo>
                <a:lnTo>
                  <a:pt x="159" y="32"/>
                </a:lnTo>
                <a:lnTo>
                  <a:pt x="170" y="48"/>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5" name="Freeform 57"/>
          <p:cNvSpPr>
            <a:spLocks/>
          </p:cNvSpPr>
          <p:nvPr/>
        </p:nvSpPr>
        <p:spPr bwMode="auto">
          <a:xfrm>
            <a:off x="2289175" y="3851275"/>
            <a:ext cx="260350" cy="103188"/>
          </a:xfrm>
          <a:custGeom>
            <a:avLst/>
            <a:gdLst>
              <a:gd name="T0" fmla="*/ 0 w 108"/>
              <a:gd name="T1" fmla="*/ 2147483647 h 32"/>
              <a:gd name="T2" fmla="*/ 2147483647 w 108"/>
              <a:gd name="T3" fmla="*/ 0 h 32"/>
              <a:gd name="T4" fmla="*/ 2147483647 w 108"/>
              <a:gd name="T5" fmla="*/ 2147483647 h 32"/>
              <a:gd name="T6" fmla="*/ 2147483647 w 108"/>
              <a:gd name="T7" fmla="*/ 2147483647 h 32"/>
              <a:gd name="T8" fmla="*/ 2147483647 w 108"/>
              <a:gd name="T9" fmla="*/ 2147483647 h 32"/>
              <a:gd name="T10" fmla="*/ 2147483647 w 108"/>
              <a:gd name="T11" fmla="*/ 2147483647 h 32"/>
              <a:gd name="T12" fmla="*/ 2147483647 w 108"/>
              <a:gd name="T13" fmla="*/ 2147483647 h 32"/>
              <a:gd name="T14" fmla="*/ 0 w 108"/>
              <a:gd name="T15" fmla="*/ 2147483647 h 32"/>
              <a:gd name="T16" fmla="*/ 0 w 108"/>
              <a:gd name="T17" fmla="*/ 2147483647 h 32"/>
              <a:gd name="T18" fmla="*/ 0 w 108"/>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32">
                <a:moveTo>
                  <a:pt x="0" y="11"/>
                </a:moveTo>
                <a:lnTo>
                  <a:pt x="34" y="0"/>
                </a:lnTo>
                <a:lnTo>
                  <a:pt x="85" y="11"/>
                </a:lnTo>
                <a:lnTo>
                  <a:pt x="108" y="32"/>
                </a:lnTo>
                <a:lnTo>
                  <a:pt x="62" y="32"/>
                </a:lnTo>
                <a:lnTo>
                  <a:pt x="68" y="22"/>
                </a:lnTo>
                <a:lnTo>
                  <a:pt x="40" y="11"/>
                </a:lnTo>
                <a:lnTo>
                  <a:pt x="0" y="11"/>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6" name="Freeform 58"/>
          <p:cNvSpPr>
            <a:spLocks/>
          </p:cNvSpPr>
          <p:nvPr/>
        </p:nvSpPr>
        <p:spPr bwMode="auto">
          <a:xfrm>
            <a:off x="2549525" y="3938588"/>
            <a:ext cx="136525" cy="87312"/>
          </a:xfrm>
          <a:custGeom>
            <a:avLst/>
            <a:gdLst>
              <a:gd name="T0" fmla="*/ 2147483647 w 56"/>
              <a:gd name="T1" fmla="*/ 2147483647 h 27"/>
              <a:gd name="T2" fmla="*/ 0 w 56"/>
              <a:gd name="T3" fmla="*/ 2147483647 h 27"/>
              <a:gd name="T4" fmla="*/ 2147483647 w 56"/>
              <a:gd name="T5" fmla="*/ 2147483647 h 27"/>
              <a:gd name="T6" fmla="*/ 2147483647 w 56"/>
              <a:gd name="T7" fmla="*/ 0 h 27"/>
              <a:gd name="T8" fmla="*/ 2147483647 w 56"/>
              <a:gd name="T9" fmla="*/ 2147483647 h 27"/>
              <a:gd name="T10" fmla="*/ 2147483647 w 56"/>
              <a:gd name="T11" fmla="*/ 2147483647 h 27"/>
              <a:gd name="T12" fmla="*/ 2147483647 w 56"/>
              <a:gd name="T13" fmla="*/ 2147483647 h 27"/>
              <a:gd name="T14" fmla="*/ 2147483647 w 56"/>
              <a:gd name="T15" fmla="*/ 2147483647 h 27"/>
              <a:gd name="T16" fmla="*/ 2147483647 w 56"/>
              <a:gd name="T17" fmla="*/ 2147483647 h 27"/>
              <a:gd name="T18" fmla="*/ 2147483647 w 56"/>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27">
                <a:moveTo>
                  <a:pt x="22" y="21"/>
                </a:moveTo>
                <a:lnTo>
                  <a:pt x="0" y="21"/>
                </a:lnTo>
                <a:lnTo>
                  <a:pt x="17" y="16"/>
                </a:lnTo>
                <a:lnTo>
                  <a:pt x="17" y="0"/>
                </a:lnTo>
                <a:lnTo>
                  <a:pt x="28" y="5"/>
                </a:lnTo>
                <a:lnTo>
                  <a:pt x="56" y="11"/>
                </a:lnTo>
                <a:lnTo>
                  <a:pt x="39" y="16"/>
                </a:lnTo>
                <a:lnTo>
                  <a:pt x="34" y="27"/>
                </a:lnTo>
                <a:lnTo>
                  <a:pt x="22" y="21"/>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7" name="Freeform 59"/>
          <p:cNvSpPr>
            <a:spLocks/>
          </p:cNvSpPr>
          <p:nvPr/>
        </p:nvSpPr>
        <p:spPr bwMode="auto">
          <a:xfrm>
            <a:off x="2935288" y="2919413"/>
            <a:ext cx="123825" cy="87312"/>
          </a:xfrm>
          <a:custGeom>
            <a:avLst/>
            <a:gdLst>
              <a:gd name="T0" fmla="*/ 2147483647 w 51"/>
              <a:gd name="T1" fmla="*/ 0 h 27"/>
              <a:gd name="T2" fmla="*/ 0 w 51"/>
              <a:gd name="T3" fmla="*/ 2147483647 h 27"/>
              <a:gd name="T4" fmla="*/ 2147483647 w 51"/>
              <a:gd name="T5" fmla="*/ 2147483647 h 27"/>
              <a:gd name="T6" fmla="*/ 2147483647 w 51"/>
              <a:gd name="T7" fmla="*/ 2147483647 h 27"/>
              <a:gd name="T8" fmla="*/ 2147483647 w 51"/>
              <a:gd name="T9" fmla="*/ 0 h 27"/>
              <a:gd name="T10" fmla="*/ 2147483647 w 51"/>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7">
                <a:moveTo>
                  <a:pt x="17" y="0"/>
                </a:moveTo>
                <a:lnTo>
                  <a:pt x="0" y="27"/>
                </a:lnTo>
                <a:lnTo>
                  <a:pt x="51" y="27"/>
                </a:lnTo>
                <a:lnTo>
                  <a:pt x="51" y="11"/>
                </a:lnTo>
                <a:lnTo>
                  <a:pt x="17"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8" name="Freeform 60"/>
          <p:cNvSpPr>
            <a:spLocks/>
          </p:cNvSpPr>
          <p:nvPr/>
        </p:nvSpPr>
        <p:spPr bwMode="auto">
          <a:xfrm>
            <a:off x="2454275" y="3990975"/>
            <a:ext cx="41275" cy="34925"/>
          </a:xfrm>
          <a:custGeom>
            <a:avLst/>
            <a:gdLst>
              <a:gd name="T0" fmla="*/ 0 w 17"/>
              <a:gd name="T1" fmla="*/ 0 h 11"/>
              <a:gd name="T2" fmla="*/ 0 w 17"/>
              <a:gd name="T3" fmla="*/ 2147483647 h 11"/>
              <a:gd name="T4" fmla="*/ 2147483647 w 17"/>
              <a:gd name="T5" fmla="*/ 2147483647 h 11"/>
              <a:gd name="T6" fmla="*/ 2147483647 w 17"/>
              <a:gd name="T7" fmla="*/ 2147483647 h 11"/>
              <a:gd name="T8" fmla="*/ 0 w 17"/>
              <a:gd name="T9" fmla="*/ 0 h 11"/>
              <a:gd name="T10" fmla="*/ 0 w 17"/>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1">
                <a:moveTo>
                  <a:pt x="0" y="0"/>
                </a:moveTo>
                <a:lnTo>
                  <a:pt x="0" y="5"/>
                </a:lnTo>
                <a:lnTo>
                  <a:pt x="17" y="11"/>
                </a:lnTo>
                <a:lnTo>
                  <a:pt x="17"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49" name="Freeform 61"/>
          <p:cNvSpPr>
            <a:spLocks/>
          </p:cNvSpPr>
          <p:nvPr/>
        </p:nvSpPr>
        <p:spPr bwMode="auto">
          <a:xfrm>
            <a:off x="574675" y="3922713"/>
            <a:ext cx="39688" cy="50800"/>
          </a:xfrm>
          <a:custGeom>
            <a:avLst/>
            <a:gdLst>
              <a:gd name="T0" fmla="*/ 0 w 17"/>
              <a:gd name="T1" fmla="*/ 0 h 16"/>
              <a:gd name="T2" fmla="*/ 0 w 17"/>
              <a:gd name="T3" fmla="*/ 2147483647 h 16"/>
              <a:gd name="T4" fmla="*/ 2147483647 w 17"/>
              <a:gd name="T5" fmla="*/ 2147483647 h 16"/>
              <a:gd name="T6" fmla="*/ 2147483647 w 17"/>
              <a:gd name="T7" fmla="*/ 2147483647 h 16"/>
              <a:gd name="T8" fmla="*/ 0 w 17"/>
              <a:gd name="T9" fmla="*/ 0 h 16"/>
              <a:gd name="T10" fmla="*/ 0 w 17"/>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6">
                <a:moveTo>
                  <a:pt x="0" y="0"/>
                </a:moveTo>
                <a:lnTo>
                  <a:pt x="0" y="16"/>
                </a:lnTo>
                <a:lnTo>
                  <a:pt x="12" y="16"/>
                </a:lnTo>
                <a:lnTo>
                  <a:pt x="17"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0" name="Freeform 62"/>
          <p:cNvSpPr>
            <a:spLocks/>
          </p:cNvSpPr>
          <p:nvPr/>
        </p:nvSpPr>
        <p:spPr bwMode="auto">
          <a:xfrm>
            <a:off x="1246188" y="2901950"/>
            <a:ext cx="111125" cy="68263"/>
          </a:xfrm>
          <a:custGeom>
            <a:avLst/>
            <a:gdLst>
              <a:gd name="T0" fmla="*/ 0 w 46"/>
              <a:gd name="T1" fmla="*/ 0 h 21"/>
              <a:gd name="T2" fmla="*/ 2147483647 w 46"/>
              <a:gd name="T3" fmla="*/ 2147483647 h 21"/>
              <a:gd name="T4" fmla="*/ 2147483647 w 46"/>
              <a:gd name="T5" fmla="*/ 2147483647 h 21"/>
              <a:gd name="T6" fmla="*/ 2147483647 w 46"/>
              <a:gd name="T7" fmla="*/ 2147483647 h 21"/>
              <a:gd name="T8" fmla="*/ 0 w 46"/>
              <a:gd name="T9" fmla="*/ 0 h 21"/>
              <a:gd name="T10" fmla="*/ 0 w 46"/>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1">
                <a:moveTo>
                  <a:pt x="0" y="0"/>
                </a:moveTo>
                <a:lnTo>
                  <a:pt x="17" y="21"/>
                </a:lnTo>
                <a:lnTo>
                  <a:pt x="46" y="21"/>
                </a:lnTo>
                <a:lnTo>
                  <a:pt x="29" y="11"/>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1" name="Freeform 63"/>
          <p:cNvSpPr>
            <a:spLocks/>
          </p:cNvSpPr>
          <p:nvPr/>
        </p:nvSpPr>
        <p:spPr bwMode="auto">
          <a:xfrm>
            <a:off x="547688" y="3902075"/>
            <a:ext cx="14287" cy="20638"/>
          </a:xfrm>
          <a:custGeom>
            <a:avLst/>
            <a:gdLst>
              <a:gd name="T0" fmla="*/ 0 w 6"/>
              <a:gd name="T1" fmla="*/ 0 h 6"/>
              <a:gd name="T2" fmla="*/ 0 w 6"/>
              <a:gd name="T3" fmla="*/ 2147483647 h 6"/>
              <a:gd name="T4" fmla="*/ 2147483647 w 6"/>
              <a:gd name="T5" fmla="*/ 0 h 6"/>
              <a:gd name="T6" fmla="*/ 2147483647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6">
                <a:moveTo>
                  <a:pt x="0" y="0"/>
                </a:moveTo>
                <a:lnTo>
                  <a:pt x="0" y="6"/>
                </a:lnTo>
                <a:lnTo>
                  <a:pt x="6" y="0"/>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2" name="Freeform 64"/>
          <p:cNvSpPr>
            <a:spLocks/>
          </p:cNvSpPr>
          <p:nvPr/>
        </p:nvSpPr>
        <p:spPr bwMode="auto">
          <a:xfrm>
            <a:off x="520700" y="3886200"/>
            <a:ext cx="12700" cy="15875"/>
          </a:xfrm>
          <a:custGeom>
            <a:avLst/>
            <a:gdLst>
              <a:gd name="T0" fmla="*/ 0 w 5"/>
              <a:gd name="T1" fmla="*/ 0 h 5"/>
              <a:gd name="T2" fmla="*/ 0 w 5"/>
              <a:gd name="T3" fmla="*/ 0 h 5"/>
              <a:gd name="T4" fmla="*/ 2147483647 w 5"/>
              <a:gd name="T5" fmla="*/ 2147483647 h 5"/>
              <a:gd name="T6" fmla="*/ 2147483647 w 5"/>
              <a:gd name="T7" fmla="*/ 0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5">
                <a:moveTo>
                  <a:pt x="0" y="0"/>
                </a:moveTo>
                <a:lnTo>
                  <a:pt x="0" y="0"/>
                </a:lnTo>
                <a:lnTo>
                  <a:pt x="5" y="5"/>
                </a:lnTo>
                <a:lnTo>
                  <a:pt x="5" y="0"/>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3" name="Freeform 65"/>
          <p:cNvSpPr>
            <a:spLocks/>
          </p:cNvSpPr>
          <p:nvPr/>
        </p:nvSpPr>
        <p:spPr bwMode="auto">
          <a:xfrm>
            <a:off x="2727325" y="3973513"/>
            <a:ext cx="28575" cy="33337"/>
          </a:xfrm>
          <a:custGeom>
            <a:avLst/>
            <a:gdLst>
              <a:gd name="T0" fmla="*/ 0 w 12"/>
              <a:gd name="T1" fmla="*/ 0 h 10"/>
              <a:gd name="T2" fmla="*/ 0 w 12"/>
              <a:gd name="T3" fmla="*/ 2147483647 h 10"/>
              <a:gd name="T4" fmla="*/ 2147483647 w 12"/>
              <a:gd name="T5" fmla="*/ 2147483647 h 10"/>
              <a:gd name="T6" fmla="*/ 2147483647 w 12"/>
              <a:gd name="T7" fmla="*/ 2147483647 h 10"/>
              <a:gd name="T8" fmla="*/ 0 w 12"/>
              <a:gd name="T9" fmla="*/ 0 h 10"/>
              <a:gd name="T10" fmla="*/ 0 w 12"/>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0">
                <a:moveTo>
                  <a:pt x="0" y="0"/>
                </a:moveTo>
                <a:lnTo>
                  <a:pt x="0" y="10"/>
                </a:lnTo>
                <a:lnTo>
                  <a:pt x="12" y="10"/>
                </a:lnTo>
                <a:lnTo>
                  <a:pt x="12" y="5"/>
                </a:lnTo>
                <a:lnTo>
                  <a:pt x="0" y="0"/>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4" name="Freeform 66"/>
          <p:cNvSpPr>
            <a:spLocks noEditPoints="1"/>
          </p:cNvSpPr>
          <p:nvPr/>
        </p:nvSpPr>
        <p:spPr bwMode="auto">
          <a:xfrm>
            <a:off x="304800" y="1931988"/>
            <a:ext cx="3176588" cy="4392612"/>
          </a:xfrm>
          <a:custGeom>
            <a:avLst/>
            <a:gdLst>
              <a:gd name="T0" fmla="*/ 2147483647 w 1315"/>
              <a:gd name="T1" fmla="*/ 2147483647 h 1356"/>
              <a:gd name="T2" fmla="*/ 2147483647 w 1315"/>
              <a:gd name="T3" fmla="*/ 2147483647 h 1356"/>
              <a:gd name="T4" fmla="*/ 2147483647 w 1315"/>
              <a:gd name="T5" fmla="*/ 2147483647 h 1356"/>
              <a:gd name="T6" fmla="*/ 2147483647 w 1315"/>
              <a:gd name="T7" fmla="*/ 2147483647 h 1356"/>
              <a:gd name="T8" fmla="*/ 2147483647 w 1315"/>
              <a:gd name="T9" fmla="*/ 0 h 1356"/>
              <a:gd name="T10" fmla="*/ 2147483647 w 1315"/>
              <a:gd name="T11" fmla="*/ 2147483647 h 1356"/>
              <a:gd name="T12" fmla="*/ 2147483647 w 1315"/>
              <a:gd name="T13" fmla="*/ 2147483647 h 1356"/>
              <a:gd name="T14" fmla="*/ 2147483647 w 1315"/>
              <a:gd name="T15" fmla="*/ 2147483647 h 1356"/>
              <a:gd name="T16" fmla="*/ 2147483647 w 1315"/>
              <a:gd name="T17" fmla="*/ 2147483647 h 1356"/>
              <a:gd name="T18" fmla="*/ 2147483647 w 1315"/>
              <a:gd name="T19" fmla="*/ 2147483647 h 1356"/>
              <a:gd name="T20" fmla="*/ 2147483647 w 1315"/>
              <a:gd name="T21" fmla="*/ 2147483647 h 1356"/>
              <a:gd name="T22" fmla="*/ 2147483647 w 1315"/>
              <a:gd name="T23" fmla="*/ 2147483647 h 1356"/>
              <a:gd name="T24" fmla="*/ 2147483647 w 1315"/>
              <a:gd name="T25" fmla="*/ 2147483647 h 1356"/>
              <a:gd name="T26" fmla="*/ 2147483647 w 1315"/>
              <a:gd name="T27" fmla="*/ 2147483647 h 1356"/>
              <a:gd name="T28" fmla="*/ 2147483647 w 1315"/>
              <a:gd name="T29" fmla="*/ 2147483647 h 1356"/>
              <a:gd name="T30" fmla="*/ 2147483647 w 1315"/>
              <a:gd name="T31" fmla="*/ 2147483647 h 1356"/>
              <a:gd name="T32" fmla="*/ 2147483647 w 1315"/>
              <a:gd name="T33" fmla="*/ 2147483647 h 1356"/>
              <a:gd name="T34" fmla="*/ 2147483647 w 1315"/>
              <a:gd name="T35" fmla="*/ 2147483647 h 1356"/>
              <a:gd name="T36" fmla="*/ 2147483647 w 1315"/>
              <a:gd name="T37" fmla="*/ 2147483647 h 1356"/>
              <a:gd name="T38" fmla="*/ 2147483647 w 1315"/>
              <a:gd name="T39" fmla="*/ 2147483647 h 1356"/>
              <a:gd name="T40" fmla="*/ 2147483647 w 1315"/>
              <a:gd name="T41" fmla="*/ 2147483647 h 1356"/>
              <a:gd name="T42" fmla="*/ 2147483647 w 1315"/>
              <a:gd name="T43" fmla="*/ 2147483647 h 1356"/>
              <a:gd name="T44" fmla="*/ 2147483647 w 1315"/>
              <a:gd name="T45" fmla="*/ 2147483647 h 1356"/>
              <a:gd name="T46" fmla="*/ 2147483647 w 1315"/>
              <a:gd name="T47" fmla="*/ 2147483647 h 1356"/>
              <a:gd name="T48" fmla="*/ 2147483647 w 1315"/>
              <a:gd name="T49" fmla="*/ 2147483647 h 1356"/>
              <a:gd name="T50" fmla="*/ 2147483647 w 1315"/>
              <a:gd name="T51" fmla="*/ 2147483647 h 1356"/>
              <a:gd name="T52" fmla="*/ 2147483647 w 1315"/>
              <a:gd name="T53" fmla="*/ 2147483647 h 1356"/>
              <a:gd name="T54" fmla="*/ 2147483647 w 1315"/>
              <a:gd name="T55" fmla="*/ 2147483647 h 1356"/>
              <a:gd name="T56" fmla="*/ 2147483647 w 1315"/>
              <a:gd name="T57" fmla="*/ 2147483647 h 1356"/>
              <a:gd name="T58" fmla="*/ 2147483647 w 1315"/>
              <a:gd name="T59" fmla="*/ 2147483647 h 1356"/>
              <a:gd name="T60" fmla="*/ 2147483647 w 1315"/>
              <a:gd name="T61" fmla="*/ 2147483647 h 1356"/>
              <a:gd name="T62" fmla="*/ 2147483647 w 1315"/>
              <a:gd name="T63" fmla="*/ 2147483647 h 1356"/>
              <a:gd name="T64" fmla="*/ 2147483647 w 1315"/>
              <a:gd name="T65" fmla="*/ 2147483647 h 1356"/>
              <a:gd name="T66" fmla="*/ 2147483647 w 1315"/>
              <a:gd name="T67" fmla="*/ 2147483647 h 1356"/>
              <a:gd name="T68" fmla="*/ 2147483647 w 1315"/>
              <a:gd name="T69" fmla="*/ 2147483647 h 1356"/>
              <a:gd name="T70" fmla="*/ 2147483647 w 1315"/>
              <a:gd name="T71" fmla="*/ 2147483647 h 1356"/>
              <a:gd name="T72" fmla="*/ 2147483647 w 1315"/>
              <a:gd name="T73" fmla="*/ 2147483647 h 1356"/>
              <a:gd name="T74" fmla="*/ 2147483647 w 1315"/>
              <a:gd name="T75" fmla="*/ 2147483647 h 1356"/>
              <a:gd name="T76" fmla="*/ 2147483647 w 1315"/>
              <a:gd name="T77" fmla="*/ 2147483647 h 1356"/>
              <a:gd name="T78" fmla="*/ 2147483647 w 1315"/>
              <a:gd name="T79" fmla="*/ 2147483647 h 1356"/>
              <a:gd name="T80" fmla="*/ 2147483647 w 1315"/>
              <a:gd name="T81" fmla="*/ 2147483647 h 1356"/>
              <a:gd name="T82" fmla="*/ 2147483647 w 1315"/>
              <a:gd name="T83" fmla="*/ 2147483647 h 1356"/>
              <a:gd name="T84" fmla="*/ 2147483647 w 1315"/>
              <a:gd name="T85" fmla="*/ 2147483647 h 1356"/>
              <a:gd name="T86" fmla="*/ 2147483647 w 1315"/>
              <a:gd name="T87" fmla="*/ 2147483647 h 1356"/>
              <a:gd name="T88" fmla="*/ 2147483647 w 1315"/>
              <a:gd name="T89" fmla="*/ 2147483647 h 1356"/>
              <a:gd name="T90" fmla="*/ 2147483647 w 1315"/>
              <a:gd name="T91" fmla="*/ 2147483647 h 1356"/>
              <a:gd name="T92" fmla="*/ 2147483647 w 1315"/>
              <a:gd name="T93" fmla="*/ 2147483647 h 1356"/>
              <a:gd name="T94" fmla="*/ 2147483647 w 1315"/>
              <a:gd name="T95" fmla="*/ 2147483647 h 1356"/>
              <a:gd name="T96" fmla="*/ 2147483647 w 1315"/>
              <a:gd name="T97" fmla="*/ 2147483647 h 1356"/>
              <a:gd name="T98" fmla="*/ 2147483647 w 1315"/>
              <a:gd name="T99" fmla="*/ 2147483647 h 1356"/>
              <a:gd name="T100" fmla="*/ 2147483647 w 1315"/>
              <a:gd name="T101" fmla="*/ 2147483647 h 1356"/>
              <a:gd name="T102" fmla="*/ 2147483647 w 1315"/>
              <a:gd name="T103" fmla="*/ 2147483647 h 1356"/>
              <a:gd name="T104" fmla="*/ 2147483647 w 1315"/>
              <a:gd name="T105" fmla="*/ 2147483647 h 1356"/>
              <a:gd name="T106" fmla="*/ 0 w 1315"/>
              <a:gd name="T107" fmla="*/ 2147483647 h 1356"/>
              <a:gd name="T108" fmla="*/ 2147483647 w 1315"/>
              <a:gd name="T109" fmla="*/ 2147483647 h 1356"/>
              <a:gd name="T110" fmla="*/ 2147483647 w 1315"/>
              <a:gd name="T111" fmla="*/ 2147483647 h 1356"/>
              <a:gd name="T112" fmla="*/ 2147483647 w 1315"/>
              <a:gd name="T113" fmla="*/ 2147483647 h 1356"/>
              <a:gd name="T114" fmla="*/ 2147483647 w 1315"/>
              <a:gd name="T115" fmla="*/ 2147483647 h 1356"/>
              <a:gd name="T116" fmla="*/ 2147483647 w 1315"/>
              <a:gd name="T117" fmla="*/ 2147483647 h 1356"/>
              <a:gd name="T118" fmla="*/ 2147483647 w 1315"/>
              <a:gd name="T119" fmla="*/ 2147483647 h 1356"/>
              <a:gd name="T120" fmla="*/ 2147483647 w 1315"/>
              <a:gd name="T121" fmla="*/ 2147483647 h 1356"/>
              <a:gd name="T122" fmla="*/ 2147483647 w 1315"/>
              <a:gd name="T123" fmla="*/ 2147483647 h 13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15" h="1356">
                <a:moveTo>
                  <a:pt x="317" y="48"/>
                </a:moveTo>
                <a:lnTo>
                  <a:pt x="346" y="32"/>
                </a:lnTo>
                <a:lnTo>
                  <a:pt x="403" y="22"/>
                </a:lnTo>
                <a:lnTo>
                  <a:pt x="522" y="48"/>
                </a:lnTo>
                <a:lnTo>
                  <a:pt x="533" y="59"/>
                </a:lnTo>
                <a:lnTo>
                  <a:pt x="573" y="59"/>
                </a:lnTo>
                <a:lnTo>
                  <a:pt x="607" y="86"/>
                </a:lnTo>
                <a:lnTo>
                  <a:pt x="590" y="54"/>
                </a:lnTo>
                <a:lnTo>
                  <a:pt x="680" y="59"/>
                </a:lnTo>
                <a:lnTo>
                  <a:pt x="703" y="54"/>
                </a:lnTo>
                <a:lnTo>
                  <a:pt x="720" y="86"/>
                </a:lnTo>
                <a:lnTo>
                  <a:pt x="737" y="43"/>
                </a:lnTo>
                <a:lnTo>
                  <a:pt x="714" y="32"/>
                </a:lnTo>
                <a:lnTo>
                  <a:pt x="709" y="0"/>
                </a:lnTo>
                <a:lnTo>
                  <a:pt x="748" y="0"/>
                </a:lnTo>
                <a:lnTo>
                  <a:pt x="748" y="32"/>
                </a:lnTo>
                <a:lnTo>
                  <a:pt x="788" y="38"/>
                </a:lnTo>
                <a:lnTo>
                  <a:pt x="805" y="70"/>
                </a:lnTo>
                <a:lnTo>
                  <a:pt x="828" y="38"/>
                </a:lnTo>
                <a:lnTo>
                  <a:pt x="862" y="43"/>
                </a:lnTo>
                <a:lnTo>
                  <a:pt x="845" y="96"/>
                </a:lnTo>
                <a:lnTo>
                  <a:pt x="805" y="91"/>
                </a:lnTo>
                <a:lnTo>
                  <a:pt x="754" y="128"/>
                </a:lnTo>
                <a:lnTo>
                  <a:pt x="720" y="176"/>
                </a:lnTo>
                <a:lnTo>
                  <a:pt x="743" y="218"/>
                </a:lnTo>
                <a:lnTo>
                  <a:pt x="839" y="240"/>
                </a:lnTo>
                <a:lnTo>
                  <a:pt x="856" y="287"/>
                </a:lnTo>
                <a:lnTo>
                  <a:pt x="884" y="287"/>
                </a:lnTo>
                <a:lnTo>
                  <a:pt x="901" y="218"/>
                </a:lnTo>
                <a:lnTo>
                  <a:pt x="890" y="197"/>
                </a:lnTo>
                <a:lnTo>
                  <a:pt x="901" y="144"/>
                </a:lnTo>
                <a:lnTo>
                  <a:pt x="935" y="144"/>
                </a:lnTo>
                <a:lnTo>
                  <a:pt x="975" y="165"/>
                </a:lnTo>
                <a:lnTo>
                  <a:pt x="986" y="197"/>
                </a:lnTo>
                <a:lnTo>
                  <a:pt x="1026" y="176"/>
                </a:lnTo>
                <a:lnTo>
                  <a:pt x="1060" y="224"/>
                </a:lnTo>
                <a:lnTo>
                  <a:pt x="1083" y="234"/>
                </a:lnTo>
                <a:lnTo>
                  <a:pt x="1111" y="266"/>
                </a:lnTo>
                <a:lnTo>
                  <a:pt x="1111" y="287"/>
                </a:lnTo>
                <a:lnTo>
                  <a:pt x="1015" y="303"/>
                </a:lnTo>
                <a:lnTo>
                  <a:pt x="969" y="330"/>
                </a:lnTo>
                <a:lnTo>
                  <a:pt x="1020" y="309"/>
                </a:lnTo>
                <a:lnTo>
                  <a:pt x="1032" y="319"/>
                </a:lnTo>
                <a:lnTo>
                  <a:pt x="1020" y="335"/>
                </a:lnTo>
                <a:lnTo>
                  <a:pt x="1032" y="351"/>
                </a:lnTo>
                <a:lnTo>
                  <a:pt x="1054" y="351"/>
                </a:lnTo>
                <a:lnTo>
                  <a:pt x="1060" y="357"/>
                </a:lnTo>
                <a:lnTo>
                  <a:pt x="1015" y="378"/>
                </a:lnTo>
                <a:lnTo>
                  <a:pt x="1020" y="362"/>
                </a:lnTo>
                <a:lnTo>
                  <a:pt x="1003" y="362"/>
                </a:lnTo>
                <a:lnTo>
                  <a:pt x="969" y="378"/>
                </a:lnTo>
                <a:lnTo>
                  <a:pt x="958" y="404"/>
                </a:lnTo>
                <a:lnTo>
                  <a:pt x="913" y="436"/>
                </a:lnTo>
                <a:lnTo>
                  <a:pt x="913" y="468"/>
                </a:lnTo>
                <a:lnTo>
                  <a:pt x="862" y="500"/>
                </a:lnTo>
                <a:lnTo>
                  <a:pt x="873" y="564"/>
                </a:lnTo>
                <a:lnTo>
                  <a:pt x="850" y="564"/>
                </a:lnTo>
                <a:lnTo>
                  <a:pt x="833" y="521"/>
                </a:lnTo>
                <a:lnTo>
                  <a:pt x="788" y="521"/>
                </a:lnTo>
                <a:lnTo>
                  <a:pt x="771" y="532"/>
                </a:lnTo>
                <a:lnTo>
                  <a:pt x="737" y="527"/>
                </a:lnTo>
                <a:lnTo>
                  <a:pt x="709" y="532"/>
                </a:lnTo>
                <a:lnTo>
                  <a:pt x="703" y="559"/>
                </a:lnTo>
                <a:lnTo>
                  <a:pt x="697" y="580"/>
                </a:lnTo>
                <a:lnTo>
                  <a:pt x="714" y="628"/>
                </a:lnTo>
                <a:lnTo>
                  <a:pt x="760" y="628"/>
                </a:lnTo>
                <a:lnTo>
                  <a:pt x="771" y="606"/>
                </a:lnTo>
                <a:lnTo>
                  <a:pt x="788" y="601"/>
                </a:lnTo>
                <a:lnTo>
                  <a:pt x="805" y="606"/>
                </a:lnTo>
                <a:lnTo>
                  <a:pt x="794" y="633"/>
                </a:lnTo>
                <a:lnTo>
                  <a:pt x="788" y="654"/>
                </a:lnTo>
                <a:lnTo>
                  <a:pt x="788" y="659"/>
                </a:lnTo>
                <a:lnTo>
                  <a:pt x="822" y="654"/>
                </a:lnTo>
                <a:lnTo>
                  <a:pt x="839" y="665"/>
                </a:lnTo>
                <a:lnTo>
                  <a:pt x="839" y="702"/>
                </a:lnTo>
                <a:lnTo>
                  <a:pt x="850" y="718"/>
                </a:lnTo>
                <a:lnTo>
                  <a:pt x="873" y="713"/>
                </a:lnTo>
                <a:lnTo>
                  <a:pt x="901" y="718"/>
                </a:lnTo>
                <a:lnTo>
                  <a:pt x="952" y="691"/>
                </a:lnTo>
                <a:lnTo>
                  <a:pt x="958" y="707"/>
                </a:lnTo>
                <a:lnTo>
                  <a:pt x="981" y="691"/>
                </a:lnTo>
                <a:lnTo>
                  <a:pt x="1009" y="707"/>
                </a:lnTo>
                <a:lnTo>
                  <a:pt x="1049" y="707"/>
                </a:lnTo>
                <a:lnTo>
                  <a:pt x="1072" y="729"/>
                </a:lnTo>
                <a:lnTo>
                  <a:pt x="1106" y="745"/>
                </a:lnTo>
                <a:lnTo>
                  <a:pt x="1134" y="750"/>
                </a:lnTo>
                <a:lnTo>
                  <a:pt x="1157" y="760"/>
                </a:lnTo>
                <a:lnTo>
                  <a:pt x="1168" y="771"/>
                </a:lnTo>
                <a:lnTo>
                  <a:pt x="1168" y="803"/>
                </a:lnTo>
                <a:lnTo>
                  <a:pt x="1259" y="830"/>
                </a:lnTo>
                <a:lnTo>
                  <a:pt x="1315" y="856"/>
                </a:lnTo>
                <a:lnTo>
                  <a:pt x="1315" y="893"/>
                </a:lnTo>
                <a:lnTo>
                  <a:pt x="1281" y="920"/>
                </a:lnTo>
                <a:lnTo>
                  <a:pt x="1276" y="968"/>
                </a:lnTo>
                <a:lnTo>
                  <a:pt x="1253" y="1016"/>
                </a:lnTo>
                <a:lnTo>
                  <a:pt x="1196" y="1031"/>
                </a:lnTo>
                <a:lnTo>
                  <a:pt x="1145" y="1117"/>
                </a:lnTo>
                <a:lnTo>
                  <a:pt x="1128" y="1132"/>
                </a:lnTo>
                <a:lnTo>
                  <a:pt x="1089" y="1122"/>
                </a:lnTo>
                <a:lnTo>
                  <a:pt x="1100" y="1148"/>
                </a:lnTo>
                <a:lnTo>
                  <a:pt x="1089" y="1170"/>
                </a:lnTo>
                <a:lnTo>
                  <a:pt x="1054" y="1180"/>
                </a:lnTo>
                <a:lnTo>
                  <a:pt x="1009" y="1244"/>
                </a:lnTo>
                <a:lnTo>
                  <a:pt x="1009" y="1276"/>
                </a:lnTo>
                <a:lnTo>
                  <a:pt x="986" y="1303"/>
                </a:lnTo>
                <a:lnTo>
                  <a:pt x="986" y="1329"/>
                </a:lnTo>
                <a:lnTo>
                  <a:pt x="986" y="1356"/>
                </a:lnTo>
                <a:lnTo>
                  <a:pt x="930" y="1334"/>
                </a:lnTo>
                <a:lnTo>
                  <a:pt x="924" y="1271"/>
                </a:lnTo>
                <a:lnTo>
                  <a:pt x="941" y="1223"/>
                </a:lnTo>
                <a:lnTo>
                  <a:pt x="930" y="1202"/>
                </a:lnTo>
                <a:lnTo>
                  <a:pt x="964" y="1058"/>
                </a:lnTo>
                <a:lnTo>
                  <a:pt x="969" y="1000"/>
                </a:lnTo>
                <a:lnTo>
                  <a:pt x="969" y="978"/>
                </a:lnTo>
                <a:lnTo>
                  <a:pt x="913" y="936"/>
                </a:lnTo>
                <a:lnTo>
                  <a:pt x="896" y="893"/>
                </a:lnTo>
                <a:lnTo>
                  <a:pt x="867" y="861"/>
                </a:lnTo>
                <a:lnTo>
                  <a:pt x="867" y="835"/>
                </a:lnTo>
                <a:lnTo>
                  <a:pt x="873" y="792"/>
                </a:lnTo>
                <a:lnTo>
                  <a:pt x="896" y="771"/>
                </a:lnTo>
                <a:lnTo>
                  <a:pt x="890" y="739"/>
                </a:lnTo>
                <a:lnTo>
                  <a:pt x="879" y="723"/>
                </a:lnTo>
                <a:lnTo>
                  <a:pt x="867" y="734"/>
                </a:lnTo>
                <a:lnTo>
                  <a:pt x="839" y="723"/>
                </a:lnTo>
                <a:lnTo>
                  <a:pt x="816" y="702"/>
                </a:lnTo>
                <a:lnTo>
                  <a:pt x="805" y="691"/>
                </a:lnTo>
                <a:lnTo>
                  <a:pt x="799" y="686"/>
                </a:lnTo>
                <a:lnTo>
                  <a:pt x="771" y="675"/>
                </a:lnTo>
                <a:lnTo>
                  <a:pt x="754" y="670"/>
                </a:lnTo>
                <a:lnTo>
                  <a:pt x="731" y="654"/>
                </a:lnTo>
                <a:lnTo>
                  <a:pt x="697" y="654"/>
                </a:lnTo>
                <a:lnTo>
                  <a:pt x="618" y="622"/>
                </a:lnTo>
                <a:lnTo>
                  <a:pt x="618" y="601"/>
                </a:lnTo>
                <a:lnTo>
                  <a:pt x="539" y="511"/>
                </a:lnTo>
                <a:lnTo>
                  <a:pt x="527" y="511"/>
                </a:lnTo>
                <a:lnTo>
                  <a:pt x="584" y="590"/>
                </a:lnTo>
                <a:lnTo>
                  <a:pt x="567" y="590"/>
                </a:lnTo>
                <a:lnTo>
                  <a:pt x="533" y="553"/>
                </a:lnTo>
                <a:lnTo>
                  <a:pt x="505" y="495"/>
                </a:lnTo>
                <a:lnTo>
                  <a:pt x="471" y="479"/>
                </a:lnTo>
                <a:lnTo>
                  <a:pt x="431" y="415"/>
                </a:lnTo>
                <a:lnTo>
                  <a:pt x="431" y="330"/>
                </a:lnTo>
                <a:lnTo>
                  <a:pt x="448" y="314"/>
                </a:lnTo>
                <a:lnTo>
                  <a:pt x="431" y="303"/>
                </a:lnTo>
                <a:lnTo>
                  <a:pt x="397" y="287"/>
                </a:lnTo>
                <a:lnTo>
                  <a:pt x="369" y="250"/>
                </a:lnTo>
                <a:lnTo>
                  <a:pt x="329" y="213"/>
                </a:lnTo>
                <a:lnTo>
                  <a:pt x="278" y="186"/>
                </a:lnTo>
                <a:lnTo>
                  <a:pt x="227" y="186"/>
                </a:lnTo>
                <a:lnTo>
                  <a:pt x="181" y="171"/>
                </a:lnTo>
                <a:lnTo>
                  <a:pt x="142" y="192"/>
                </a:lnTo>
                <a:lnTo>
                  <a:pt x="147" y="165"/>
                </a:lnTo>
                <a:lnTo>
                  <a:pt x="130" y="186"/>
                </a:lnTo>
                <a:lnTo>
                  <a:pt x="130" y="213"/>
                </a:lnTo>
                <a:lnTo>
                  <a:pt x="45" y="250"/>
                </a:lnTo>
                <a:lnTo>
                  <a:pt x="34" y="245"/>
                </a:lnTo>
                <a:lnTo>
                  <a:pt x="91" y="213"/>
                </a:lnTo>
                <a:lnTo>
                  <a:pt x="102" y="197"/>
                </a:lnTo>
                <a:lnTo>
                  <a:pt x="34" y="192"/>
                </a:lnTo>
                <a:lnTo>
                  <a:pt x="17" y="155"/>
                </a:lnTo>
                <a:lnTo>
                  <a:pt x="57" y="117"/>
                </a:lnTo>
                <a:lnTo>
                  <a:pt x="0" y="101"/>
                </a:lnTo>
                <a:lnTo>
                  <a:pt x="57" y="80"/>
                </a:lnTo>
                <a:lnTo>
                  <a:pt x="6" y="54"/>
                </a:lnTo>
                <a:lnTo>
                  <a:pt x="102" y="6"/>
                </a:lnTo>
                <a:lnTo>
                  <a:pt x="170" y="22"/>
                </a:lnTo>
                <a:lnTo>
                  <a:pt x="244" y="27"/>
                </a:lnTo>
                <a:lnTo>
                  <a:pt x="266" y="32"/>
                </a:lnTo>
                <a:lnTo>
                  <a:pt x="317" y="48"/>
                </a:lnTo>
                <a:close/>
                <a:moveTo>
                  <a:pt x="839" y="346"/>
                </a:moveTo>
                <a:lnTo>
                  <a:pt x="794" y="319"/>
                </a:lnTo>
                <a:lnTo>
                  <a:pt x="777" y="330"/>
                </a:lnTo>
                <a:lnTo>
                  <a:pt x="754" y="341"/>
                </a:lnTo>
                <a:lnTo>
                  <a:pt x="771" y="346"/>
                </a:lnTo>
                <a:lnTo>
                  <a:pt x="794" y="341"/>
                </a:lnTo>
                <a:lnTo>
                  <a:pt x="822" y="346"/>
                </a:lnTo>
                <a:lnTo>
                  <a:pt x="799" y="372"/>
                </a:lnTo>
                <a:lnTo>
                  <a:pt x="799" y="404"/>
                </a:lnTo>
                <a:lnTo>
                  <a:pt x="828" y="362"/>
                </a:lnTo>
                <a:lnTo>
                  <a:pt x="833" y="362"/>
                </a:lnTo>
                <a:lnTo>
                  <a:pt x="850" y="394"/>
                </a:lnTo>
                <a:lnTo>
                  <a:pt x="856" y="367"/>
                </a:lnTo>
                <a:lnTo>
                  <a:pt x="873" y="367"/>
                </a:lnTo>
                <a:lnTo>
                  <a:pt x="867" y="357"/>
                </a:lnTo>
                <a:lnTo>
                  <a:pt x="839" y="346"/>
                </a:lnTo>
                <a:close/>
              </a:path>
            </a:pathLst>
          </a:custGeom>
          <a:gradFill rotWithShape="1">
            <a:gsLst>
              <a:gs pos="0">
                <a:srgbClr val="0000FF"/>
              </a:gs>
              <a:gs pos="100000">
                <a:srgbClr val="000076"/>
              </a:gs>
            </a:gsLst>
            <a:path path="rect">
              <a:fillToRect l="50000" t="50000" r="50000" b="50000"/>
            </a:path>
          </a:gradFill>
          <a:ln>
            <a:noFill/>
          </a:ln>
          <a:effectLst/>
          <a:extLst>
            <a:ext uri="{91240B29-F687-4F45-9708-019B960494DF}">
              <a14:hiddenLine xmlns:a14="http://schemas.microsoft.com/office/drawing/2010/main" w="12700" cap="flat" cmpd="sng">
                <a:solidFill>
                  <a:srgbClr val="000080"/>
                </a:solidFill>
                <a:prstDash val="solid"/>
                <a:round/>
                <a:headEnd/>
                <a:tailEnd/>
              </a14:hiddenLine>
            </a:ex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5" name="Freeform 67"/>
          <p:cNvSpPr>
            <a:spLocks/>
          </p:cNvSpPr>
          <p:nvPr/>
        </p:nvSpPr>
        <p:spPr bwMode="auto">
          <a:xfrm>
            <a:off x="8367713" y="5802313"/>
            <a:ext cx="192087" cy="223837"/>
          </a:xfrm>
          <a:custGeom>
            <a:avLst/>
            <a:gdLst>
              <a:gd name="T0" fmla="*/ 2147483647 w 79"/>
              <a:gd name="T1" fmla="*/ 2147483647 h 69"/>
              <a:gd name="T2" fmla="*/ 2147483647 w 79"/>
              <a:gd name="T3" fmla="*/ 0 h 69"/>
              <a:gd name="T4" fmla="*/ 2147483647 w 79"/>
              <a:gd name="T5" fmla="*/ 2147483647 h 69"/>
              <a:gd name="T6" fmla="*/ 2147483647 w 79"/>
              <a:gd name="T7" fmla="*/ 2147483647 h 69"/>
              <a:gd name="T8" fmla="*/ 2147483647 w 79"/>
              <a:gd name="T9" fmla="*/ 2147483647 h 69"/>
              <a:gd name="T10" fmla="*/ 2147483647 w 79"/>
              <a:gd name="T11" fmla="*/ 2147483647 h 69"/>
              <a:gd name="T12" fmla="*/ 0 w 79"/>
              <a:gd name="T13" fmla="*/ 2147483647 h 69"/>
              <a:gd name="T14" fmla="*/ 2147483647 w 79"/>
              <a:gd name="T15" fmla="*/ 2147483647 h 69"/>
              <a:gd name="T16" fmla="*/ 2147483647 w 79"/>
              <a:gd name="T17" fmla="*/ 2147483647 h 69"/>
              <a:gd name="T18" fmla="*/ 2147483647 w 79"/>
              <a:gd name="T19" fmla="*/ 2147483647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69">
                <a:moveTo>
                  <a:pt x="39" y="32"/>
                </a:moveTo>
                <a:lnTo>
                  <a:pt x="62" y="0"/>
                </a:lnTo>
                <a:lnTo>
                  <a:pt x="79" y="11"/>
                </a:lnTo>
                <a:lnTo>
                  <a:pt x="51" y="42"/>
                </a:lnTo>
                <a:lnTo>
                  <a:pt x="39" y="69"/>
                </a:lnTo>
                <a:lnTo>
                  <a:pt x="11" y="69"/>
                </a:lnTo>
                <a:lnTo>
                  <a:pt x="0" y="58"/>
                </a:lnTo>
                <a:lnTo>
                  <a:pt x="17" y="42"/>
                </a:lnTo>
                <a:lnTo>
                  <a:pt x="39" y="32"/>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6" name="Freeform 68"/>
          <p:cNvSpPr>
            <a:spLocks/>
          </p:cNvSpPr>
          <p:nvPr/>
        </p:nvSpPr>
        <p:spPr bwMode="auto">
          <a:xfrm>
            <a:off x="8518525" y="5610225"/>
            <a:ext cx="149225" cy="227013"/>
          </a:xfrm>
          <a:custGeom>
            <a:avLst/>
            <a:gdLst>
              <a:gd name="T0" fmla="*/ 2147483647 w 62"/>
              <a:gd name="T1" fmla="*/ 2147483647 h 70"/>
              <a:gd name="T2" fmla="*/ 2147483647 w 62"/>
              <a:gd name="T3" fmla="*/ 2147483647 h 70"/>
              <a:gd name="T4" fmla="*/ 2147483647 w 62"/>
              <a:gd name="T5" fmla="*/ 2147483647 h 70"/>
              <a:gd name="T6" fmla="*/ 2147483647 w 62"/>
              <a:gd name="T7" fmla="*/ 2147483647 h 70"/>
              <a:gd name="T8" fmla="*/ 2147483647 w 62"/>
              <a:gd name="T9" fmla="*/ 2147483647 h 70"/>
              <a:gd name="T10" fmla="*/ 0 w 62"/>
              <a:gd name="T11" fmla="*/ 0 h 70"/>
              <a:gd name="T12" fmla="*/ 2147483647 w 62"/>
              <a:gd name="T13" fmla="*/ 0 h 70"/>
              <a:gd name="T14" fmla="*/ 2147483647 w 62"/>
              <a:gd name="T15" fmla="*/ 2147483647 h 70"/>
              <a:gd name="T16" fmla="*/ 2147483647 w 62"/>
              <a:gd name="T17" fmla="*/ 2147483647 h 70"/>
              <a:gd name="T18" fmla="*/ 2147483647 w 62"/>
              <a:gd name="T19" fmla="*/ 2147483647 h 70"/>
              <a:gd name="T20" fmla="*/ 2147483647 w 62"/>
              <a:gd name="T21" fmla="*/ 2147483647 h 70"/>
              <a:gd name="T22" fmla="*/ 2147483647 w 62"/>
              <a:gd name="T23" fmla="*/ 2147483647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70">
                <a:moveTo>
                  <a:pt x="45" y="48"/>
                </a:moveTo>
                <a:lnTo>
                  <a:pt x="28" y="70"/>
                </a:lnTo>
                <a:lnTo>
                  <a:pt x="23" y="54"/>
                </a:lnTo>
                <a:lnTo>
                  <a:pt x="11" y="48"/>
                </a:lnTo>
                <a:lnTo>
                  <a:pt x="17" y="32"/>
                </a:lnTo>
                <a:lnTo>
                  <a:pt x="0" y="0"/>
                </a:lnTo>
                <a:lnTo>
                  <a:pt x="11" y="0"/>
                </a:lnTo>
                <a:lnTo>
                  <a:pt x="40" y="32"/>
                </a:lnTo>
                <a:lnTo>
                  <a:pt x="57" y="27"/>
                </a:lnTo>
                <a:lnTo>
                  <a:pt x="62" y="32"/>
                </a:lnTo>
                <a:lnTo>
                  <a:pt x="45" y="48"/>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7" name="Freeform 69"/>
          <p:cNvSpPr>
            <a:spLocks/>
          </p:cNvSpPr>
          <p:nvPr/>
        </p:nvSpPr>
        <p:spPr bwMode="auto">
          <a:xfrm>
            <a:off x="2627313" y="1125538"/>
            <a:ext cx="1398587" cy="1379537"/>
          </a:xfrm>
          <a:custGeom>
            <a:avLst/>
            <a:gdLst>
              <a:gd name="T0" fmla="*/ 2147483647 w 578"/>
              <a:gd name="T1" fmla="*/ 2147483647 h 425"/>
              <a:gd name="T2" fmla="*/ 2147483647 w 578"/>
              <a:gd name="T3" fmla="*/ 2147483647 h 425"/>
              <a:gd name="T4" fmla="*/ 2147483647 w 578"/>
              <a:gd name="T5" fmla="*/ 2147483647 h 425"/>
              <a:gd name="T6" fmla="*/ 2147483647 w 578"/>
              <a:gd name="T7" fmla="*/ 2147483647 h 425"/>
              <a:gd name="T8" fmla="*/ 2147483647 w 578"/>
              <a:gd name="T9" fmla="*/ 0 h 425"/>
              <a:gd name="T10" fmla="*/ 2147483647 w 578"/>
              <a:gd name="T11" fmla="*/ 2147483647 h 425"/>
              <a:gd name="T12" fmla="*/ 2147483647 w 578"/>
              <a:gd name="T13" fmla="*/ 2147483647 h 425"/>
              <a:gd name="T14" fmla="*/ 2147483647 w 578"/>
              <a:gd name="T15" fmla="*/ 2147483647 h 425"/>
              <a:gd name="T16" fmla="*/ 2147483647 w 578"/>
              <a:gd name="T17" fmla="*/ 2147483647 h 425"/>
              <a:gd name="T18" fmla="*/ 2147483647 w 578"/>
              <a:gd name="T19" fmla="*/ 2147483647 h 425"/>
              <a:gd name="T20" fmla="*/ 0 w 578"/>
              <a:gd name="T21" fmla="*/ 2147483647 h 425"/>
              <a:gd name="T22" fmla="*/ 2147483647 w 578"/>
              <a:gd name="T23" fmla="*/ 2147483647 h 425"/>
              <a:gd name="T24" fmla="*/ 2147483647 w 578"/>
              <a:gd name="T25" fmla="*/ 2147483647 h 425"/>
              <a:gd name="T26" fmla="*/ 2147483647 w 578"/>
              <a:gd name="T27" fmla="*/ 2147483647 h 425"/>
              <a:gd name="T28" fmla="*/ 2147483647 w 578"/>
              <a:gd name="T29" fmla="*/ 2147483647 h 425"/>
              <a:gd name="T30" fmla="*/ 2147483647 w 578"/>
              <a:gd name="T31" fmla="*/ 2147483647 h 425"/>
              <a:gd name="T32" fmla="*/ 2147483647 w 578"/>
              <a:gd name="T33" fmla="*/ 2147483647 h 425"/>
              <a:gd name="T34" fmla="*/ 2147483647 w 578"/>
              <a:gd name="T35" fmla="*/ 2147483647 h 425"/>
              <a:gd name="T36" fmla="*/ 2147483647 w 578"/>
              <a:gd name="T37" fmla="*/ 2147483647 h 425"/>
              <a:gd name="T38" fmla="*/ 2147483647 w 578"/>
              <a:gd name="T39" fmla="*/ 2147483647 h 425"/>
              <a:gd name="T40" fmla="*/ 2147483647 w 578"/>
              <a:gd name="T41" fmla="*/ 2147483647 h 425"/>
              <a:gd name="T42" fmla="*/ 2147483647 w 578"/>
              <a:gd name="T43" fmla="*/ 2147483647 h 425"/>
              <a:gd name="T44" fmla="*/ 2147483647 w 578"/>
              <a:gd name="T45" fmla="*/ 2147483647 h 425"/>
              <a:gd name="T46" fmla="*/ 2147483647 w 578"/>
              <a:gd name="T47" fmla="*/ 2147483647 h 425"/>
              <a:gd name="T48" fmla="*/ 2147483647 w 578"/>
              <a:gd name="T49" fmla="*/ 2147483647 h 425"/>
              <a:gd name="T50" fmla="*/ 2147483647 w 578"/>
              <a:gd name="T51" fmla="*/ 2147483647 h 425"/>
              <a:gd name="T52" fmla="*/ 2147483647 w 578"/>
              <a:gd name="T53" fmla="*/ 2147483647 h 425"/>
              <a:gd name="T54" fmla="*/ 2147483647 w 578"/>
              <a:gd name="T55" fmla="*/ 2147483647 h 425"/>
              <a:gd name="T56" fmla="*/ 2147483647 w 578"/>
              <a:gd name="T57" fmla="*/ 2147483647 h 425"/>
              <a:gd name="T58" fmla="*/ 2147483647 w 578"/>
              <a:gd name="T59" fmla="*/ 2147483647 h 425"/>
              <a:gd name="T60" fmla="*/ 2147483647 w 578"/>
              <a:gd name="T61" fmla="*/ 2147483647 h 425"/>
              <a:gd name="T62" fmla="*/ 2147483647 w 578"/>
              <a:gd name="T63" fmla="*/ 2147483647 h 425"/>
              <a:gd name="T64" fmla="*/ 2147483647 w 578"/>
              <a:gd name="T65" fmla="*/ 2147483647 h 425"/>
              <a:gd name="T66" fmla="*/ 2147483647 w 578"/>
              <a:gd name="T67" fmla="*/ 2147483647 h 4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8" h="425">
                <a:moveTo>
                  <a:pt x="510" y="58"/>
                </a:moveTo>
                <a:lnTo>
                  <a:pt x="476" y="64"/>
                </a:lnTo>
                <a:lnTo>
                  <a:pt x="442" y="43"/>
                </a:lnTo>
                <a:lnTo>
                  <a:pt x="482" y="32"/>
                </a:lnTo>
                <a:lnTo>
                  <a:pt x="380" y="0"/>
                </a:lnTo>
                <a:lnTo>
                  <a:pt x="261" y="37"/>
                </a:lnTo>
                <a:lnTo>
                  <a:pt x="278" y="53"/>
                </a:lnTo>
                <a:lnTo>
                  <a:pt x="142" y="43"/>
                </a:lnTo>
                <a:lnTo>
                  <a:pt x="68" y="74"/>
                </a:lnTo>
                <a:lnTo>
                  <a:pt x="62" y="106"/>
                </a:lnTo>
                <a:lnTo>
                  <a:pt x="0" y="122"/>
                </a:lnTo>
                <a:lnTo>
                  <a:pt x="40" y="138"/>
                </a:lnTo>
                <a:lnTo>
                  <a:pt x="17" y="149"/>
                </a:lnTo>
                <a:lnTo>
                  <a:pt x="34" y="165"/>
                </a:lnTo>
                <a:lnTo>
                  <a:pt x="131" y="165"/>
                </a:lnTo>
                <a:lnTo>
                  <a:pt x="170" y="239"/>
                </a:lnTo>
                <a:lnTo>
                  <a:pt x="204" y="276"/>
                </a:lnTo>
                <a:lnTo>
                  <a:pt x="182" y="303"/>
                </a:lnTo>
                <a:lnTo>
                  <a:pt x="193" y="377"/>
                </a:lnTo>
                <a:lnTo>
                  <a:pt x="272" y="425"/>
                </a:lnTo>
                <a:lnTo>
                  <a:pt x="323" y="340"/>
                </a:lnTo>
                <a:lnTo>
                  <a:pt x="363" y="335"/>
                </a:lnTo>
                <a:lnTo>
                  <a:pt x="391" y="308"/>
                </a:lnTo>
                <a:lnTo>
                  <a:pt x="493" y="276"/>
                </a:lnTo>
                <a:lnTo>
                  <a:pt x="448" y="266"/>
                </a:lnTo>
                <a:lnTo>
                  <a:pt x="454" y="255"/>
                </a:lnTo>
                <a:lnTo>
                  <a:pt x="499" y="250"/>
                </a:lnTo>
                <a:lnTo>
                  <a:pt x="471" y="218"/>
                </a:lnTo>
                <a:lnTo>
                  <a:pt x="510" y="207"/>
                </a:lnTo>
                <a:lnTo>
                  <a:pt x="527" y="175"/>
                </a:lnTo>
                <a:lnTo>
                  <a:pt x="516" y="112"/>
                </a:lnTo>
                <a:lnTo>
                  <a:pt x="578" y="64"/>
                </a:lnTo>
                <a:lnTo>
                  <a:pt x="510" y="58"/>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8" name="Freeform 70"/>
          <p:cNvSpPr>
            <a:spLocks/>
          </p:cNvSpPr>
          <p:nvPr/>
        </p:nvSpPr>
        <p:spPr bwMode="auto">
          <a:xfrm>
            <a:off x="2247900" y="2263775"/>
            <a:ext cx="138113" cy="103188"/>
          </a:xfrm>
          <a:custGeom>
            <a:avLst/>
            <a:gdLst>
              <a:gd name="T0" fmla="*/ 0 w 57"/>
              <a:gd name="T1" fmla="*/ 2147483647 h 32"/>
              <a:gd name="T2" fmla="*/ 2147483647 w 57"/>
              <a:gd name="T3" fmla="*/ 0 h 32"/>
              <a:gd name="T4" fmla="*/ 2147483647 w 57"/>
              <a:gd name="T5" fmla="*/ 2147483647 h 32"/>
              <a:gd name="T6" fmla="*/ 2147483647 w 57"/>
              <a:gd name="T7" fmla="*/ 2147483647 h 32"/>
              <a:gd name="T8" fmla="*/ 0 w 57"/>
              <a:gd name="T9" fmla="*/ 2147483647 h 32"/>
              <a:gd name="T10" fmla="*/ 0 w 57"/>
              <a:gd name="T11" fmla="*/ 2147483647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2">
                <a:moveTo>
                  <a:pt x="0" y="27"/>
                </a:moveTo>
                <a:lnTo>
                  <a:pt x="17" y="0"/>
                </a:lnTo>
                <a:lnTo>
                  <a:pt x="57" y="22"/>
                </a:lnTo>
                <a:lnTo>
                  <a:pt x="11" y="32"/>
                </a:lnTo>
                <a:lnTo>
                  <a:pt x="0" y="27"/>
                </a:lnTo>
                <a:close/>
              </a:path>
            </a:pathLst>
          </a:custGeom>
          <a:solidFill>
            <a:srgbClr val="000080"/>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59" name="Freeform 71"/>
          <p:cNvSpPr>
            <a:spLocks/>
          </p:cNvSpPr>
          <p:nvPr/>
        </p:nvSpPr>
        <p:spPr bwMode="auto">
          <a:xfrm>
            <a:off x="2041525" y="1798638"/>
            <a:ext cx="125413" cy="104775"/>
          </a:xfrm>
          <a:custGeom>
            <a:avLst/>
            <a:gdLst>
              <a:gd name="T0" fmla="*/ 2147483647 w 51"/>
              <a:gd name="T1" fmla="*/ 2147483647 h 32"/>
              <a:gd name="T2" fmla="*/ 0 w 51"/>
              <a:gd name="T3" fmla="*/ 2147483647 h 32"/>
              <a:gd name="T4" fmla="*/ 2147483647 w 51"/>
              <a:gd name="T5" fmla="*/ 0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2">
                <a:moveTo>
                  <a:pt x="6" y="32"/>
                </a:moveTo>
                <a:lnTo>
                  <a:pt x="0" y="5"/>
                </a:lnTo>
                <a:lnTo>
                  <a:pt x="51" y="0"/>
                </a:lnTo>
                <a:lnTo>
                  <a:pt x="40" y="16"/>
                </a:lnTo>
                <a:lnTo>
                  <a:pt x="17" y="21"/>
                </a:lnTo>
                <a:lnTo>
                  <a:pt x="23" y="32"/>
                </a:lnTo>
                <a:lnTo>
                  <a:pt x="6" y="32"/>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0" name="Freeform 72"/>
          <p:cNvSpPr>
            <a:spLocks/>
          </p:cNvSpPr>
          <p:nvPr/>
        </p:nvSpPr>
        <p:spPr bwMode="auto">
          <a:xfrm>
            <a:off x="1398588" y="1627188"/>
            <a:ext cx="150812" cy="119062"/>
          </a:xfrm>
          <a:custGeom>
            <a:avLst/>
            <a:gdLst>
              <a:gd name="T0" fmla="*/ 2147483647 w 62"/>
              <a:gd name="T1" fmla="*/ 2147483647 h 37"/>
              <a:gd name="T2" fmla="*/ 0 w 62"/>
              <a:gd name="T3" fmla="*/ 2147483647 h 37"/>
              <a:gd name="T4" fmla="*/ 2147483647 w 62"/>
              <a:gd name="T5" fmla="*/ 2147483647 h 37"/>
              <a:gd name="T6" fmla="*/ 2147483647 w 62"/>
              <a:gd name="T7" fmla="*/ 0 h 37"/>
              <a:gd name="T8" fmla="*/ 2147483647 w 62"/>
              <a:gd name="T9" fmla="*/ 2147483647 h 37"/>
              <a:gd name="T10" fmla="*/ 2147483647 w 62"/>
              <a:gd name="T11" fmla="*/ 2147483647 h 37"/>
              <a:gd name="T12" fmla="*/ 2147483647 w 62"/>
              <a:gd name="T13" fmla="*/ 2147483647 h 37"/>
              <a:gd name="T14" fmla="*/ 2147483647 w 62"/>
              <a:gd name="T15" fmla="*/ 2147483647 h 37"/>
              <a:gd name="T16" fmla="*/ 2147483647 w 62"/>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37">
                <a:moveTo>
                  <a:pt x="11" y="37"/>
                </a:moveTo>
                <a:lnTo>
                  <a:pt x="0" y="21"/>
                </a:lnTo>
                <a:lnTo>
                  <a:pt x="22" y="5"/>
                </a:lnTo>
                <a:lnTo>
                  <a:pt x="62" y="0"/>
                </a:lnTo>
                <a:lnTo>
                  <a:pt x="62" y="10"/>
                </a:lnTo>
                <a:lnTo>
                  <a:pt x="34" y="16"/>
                </a:lnTo>
                <a:lnTo>
                  <a:pt x="22" y="32"/>
                </a:lnTo>
                <a:lnTo>
                  <a:pt x="11" y="37"/>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1" name="Freeform 73"/>
          <p:cNvSpPr>
            <a:spLocks/>
          </p:cNvSpPr>
          <p:nvPr/>
        </p:nvSpPr>
        <p:spPr bwMode="auto">
          <a:xfrm>
            <a:off x="1862138" y="1814513"/>
            <a:ext cx="152400" cy="139700"/>
          </a:xfrm>
          <a:custGeom>
            <a:avLst/>
            <a:gdLst>
              <a:gd name="T0" fmla="*/ 2147483647 w 63"/>
              <a:gd name="T1" fmla="*/ 2147483647 h 43"/>
              <a:gd name="T2" fmla="*/ 0 w 63"/>
              <a:gd name="T3" fmla="*/ 2147483647 h 43"/>
              <a:gd name="T4" fmla="*/ 2147483647 w 63"/>
              <a:gd name="T5" fmla="*/ 2147483647 h 43"/>
              <a:gd name="T6" fmla="*/ 2147483647 w 63"/>
              <a:gd name="T7" fmla="*/ 0 h 43"/>
              <a:gd name="T8" fmla="*/ 2147483647 w 63"/>
              <a:gd name="T9" fmla="*/ 0 h 43"/>
              <a:gd name="T10" fmla="*/ 2147483647 w 63"/>
              <a:gd name="T11" fmla="*/ 2147483647 h 43"/>
              <a:gd name="T12" fmla="*/ 2147483647 w 63"/>
              <a:gd name="T13" fmla="*/ 2147483647 h 43"/>
              <a:gd name="T14" fmla="*/ 2147483647 w 63"/>
              <a:gd name="T15" fmla="*/ 2147483647 h 43"/>
              <a:gd name="T16" fmla="*/ 2147483647 w 63"/>
              <a:gd name="T17" fmla="*/ 214748364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43">
                <a:moveTo>
                  <a:pt x="40" y="43"/>
                </a:moveTo>
                <a:lnTo>
                  <a:pt x="0" y="16"/>
                </a:lnTo>
                <a:lnTo>
                  <a:pt x="23" y="16"/>
                </a:lnTo>
                <a:lnTo>
                  <a:pt x="17" y="0"/>
                </a:lnTo>
                <a:lnTo>
                  <a:pt x="51" y="0"/>
                </a:lnTo>
                <a:lnTo>
                  <a:pt x="46" y="16"/>
                </a:lnTo>
                <a:lnTo>
                  <a:pt x="63" y="27"/>
                </a:lnTo>
                <a:lnTo>
                  <a:pt x="40" y="43"/>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2" name="Freeform 74"/>
          <p:cNvSpPr>
            <a:spLocks/>
          </p:cNvSpPr>
          <p:nvPr/>
        </p:nvSpPr>
        <p:spPr bwMode="auto">
          <a:xfrm>
            <a:off x="1795463" y="1471613"/>
            <a:ext cx="150812" cy="87312"/>
          </a:xfrm>
          <a:custGeom>
            <a:avLst/>
            <a:gdLst>
              <a:gd name="T0" fmla="*/ 2147483647 w 62"/>
              <a:gd name="T1" fmla="*/ 2147483647 h 27"/>
              <a:gd name="T2" fmla="*/ 2147483647 w 62"/>
              <a:gd name="T3" fmla="*/ 2147483647 h 27"/>
              <a:gd name="T4" fmla="*/ 0 w 62"/>
              <a:gd name="T5" fmla="*/ 0 h 27"/>
              <a:gd name="T6" fmla="*/ 2147483647 w 62"/>
              <a:gd name="T7" fmla="*/ 0 h 27"/>
              <a:gd name="T8" fmla="*/ 2147483647 w 62"/>
              <a:gd name="T9" fmla="*/ 2147483647 h 27"/>
              <a:gd name="T10" fmla="*/ 2147483647 w 62"/>
              <a:gd name="T11" fmla="*/ 2147483647 h 27"/>
              <a:gd name="T12" fmla="*/ 2147483647 w 62"/>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7">
                <a:moveTo>
                  <a:pt x="51" y="27"/>
                </a:moveTo>
                <a:lnTo>
                  <a:pt x="6" y="11"/>
                </a:lnTo>
                <a:lnTo>
                  <a:pt x="0" y="0"/>
                </a:lnTo>
                <a:lnTo>
                  <a:pt x="28" y="0"/>
                </a:lnTo>
                <a:lnTo>
                  <a:pt x="62" y="21"/>
                </a:lnTo>
                <a:lnTo>
                  <a:pt x="51" y="27"/>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3" name="Freeform 75"/>
          <p:cNvSpPr>
            <a:spLocks/>
          </p:cNvSpPr>
          <p:nvPr/>
        </p:nvSpPr>
        <p:spPr bwMode="auto">
          <a:xfrm>
            <a:off x="1862138" y="1695450"/>
            <a:ext cx="125412" cy="87313"/>
          </a:xfrm>
          <a:custGeom>
            <a:avLst/>
            <a:gdLst>
              <a:gd name="T0" fmla="*/ 2147483647 w 51"/>
              <a:gd name="T1" fmla="*/ 2147483647 h 27"/>
              <a:gd name="T2" fmla="*/ 0 w 51"/>
              <a:gd name="T3" fmla="*/ 2147483647 h 27"/>
              <a:gd name="T4" fmla="*/ 0 w 51"/>
              <a:gd name="T5" fmla="*/ 2147483647 h 27"/>
              <a:gd name="T6" fmla="*/ 2147483647 w 51"/>
              <a:gd name="T7" fmla="*/ 0 h 27"/>
              <a:gd name="T8" fmla="*/ 2147483647 w 51"/>
              <a:gd name="T9" fmla="*/ 2147483647 h 27"/>
              <a:gd name="T10" fmla="*/ 2147483647 w 51"/>
              <a:gd name="T11" fmla="*/ 2147483647 h 27"/>
              <a:gd name="T12" fmla="*/ 2147483647 w 51"/>
              <a:gd name="T13" fmla="*/ 214748364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4" y="27"/>
                </a:moveTo>
                <a:lnTo>
                  <a:pt x="0" y="16"/>
                </a:lnTo>
                <a:lnTo>
                  <a:pt x="0" y="5"/>
                </a:lnTo>
                <a:lnTo>
                  <a:pt x="40" y="0"/>
                </a:lnTo>
                <a:lnTo>
                  <a:pt x="51" y="16"/>
                </a:lnTo>
                <a:lnTo>
                  <a:pt x="34" y="27"/>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4" name="Freeform 76"/>
          <p:cNvSpPr>
            <a:spLocks/>
          </p:cNvSpPr>
          <p:nvPr/>
        </p:nvSpPr>
        <p:spPr bwMode="auto">
          <a:xfrm>
            <a:off x="1506538" y="1695450"/>
            <a:ext cx="304800" cy="119063"/>
          </a:xfrm>
          <a:custGeom>
            <a:avLst/>
            <a:gdLst>
              <a:gd name="T0" fmla="*/ 2147483647 w 125"/>
              <a:gd name="T1" fmla="*/ 2147483647 h 37"/>
              <a:gd name="T2" fmla="*/ 2147483647 w 125"/>
              <a:gd name="T3" fmla="*/ 2147483647 h 37"/>
              <a:gd name="T4" fmla="*/ 2147483647 w 125"/>
              <a:gd name="T5" fmla="*/ 2147483647 h 37"/>
              <a:gd name="T6" fmla="*/ 0 w 125"/>
              <a:gd name="T7" fmla="*/ 2147483647 h 37"/>
              <a:gd name="T8" fmla="*/ 2147483647 w 125"/>
              <a:gd name="T9" fmla="*/ 0 h 37"/>
              <a:gd name="T10" fmla="*/ 2147483647 w 125"/>
              <a:gd name="T11" fmla="*/ 2147483647 h 37"/>
              <a:gd name="T12" fmla="*/ 2147483647 w 125"/>
              <a:gd name="T13" fmla="*/ 0 h 37"/>
              <a:gd name="T14" fmla="*/ 2147483647 w 125"/>
              <a:gd name="T15" fmla="*/ 2147483647 h 37"/>
              <a:gd name="T16" fmla="*/ 2147483647 w 125"/>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37">
                <a:moveTo>
                  <a:pt x="125" y="16"/>
                </a:moveTo>
                <a:lnTo>
                  <a:pt x="40" y="37"/>
                </a:lnTo>
                <a:lnTo>
                  <a:pt x="40" y="21"/>
                </a:lnTo>
                <a:lnTo>
                  <a:pt x="0" y="21"/>
                </a:lnTo>
                <a:lnTo>
                  <a:pt x="17" y="0"/>
                </a:lnTo>
                <a:lnTo>
                  <a:pt x="68" y="16"/>
                </a:lnTo>
                <a:lnTo>
                  <a:pt x="79" y="0"/>
                </a:lnTo>
                <a:lnTo>
                  <a:pt x="125" y="16"/>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sp>
        <p:nvSpPr>
          <p:cNvPr id="12365" name="Freeform 77"/>
          <p:cNvSpPr>
            <a:spLocks/>
          </p:cNvSpPr>
          <p:nvPr/>
        </p:nvSpPr>
        <p:spPr bwMode="auto">
          <a:xfrm>
            <a:off x="2027238" y="1366838"/>
            <a:ext cx="234950" cy="173037"/>
          </a:xfrm>
          <a:custGeom>
            <a:avLst/>
            <a:gdLst>
              <a:gd name="T0" fmla="*/ 2147483647 w 97"/>
              <a:gd name="T1" fmla="*/ 0 h 53"/>
              <a:gd name="T2" fmla="*/ 2147483647 w 97"/>
              <a:gd name="T3" fmla="*/ 2147483647 h 53"/>
              <a:gd name="T4" fmla="*/ 2147483647 w 97"/>
              <a:gd name="T5" fmla="*/ 2147483647 h 53"/>
              <a:gd name="T6" fmla="*/ 2147483647 w 97"/>
              <a:gd name="T7" fmla="*/ 2147483647 h 53"/>
              <a:gd name="T8" fmla="*/ 2147483647 w 97"/>
              <a:gd name="T9" fmla="*/ 2147483647 h 53"/>
              <a:gd name="T10" fmla="*/ 0 w 97"/>
              <a:gd name="T11" fmla="*/ 2147483647 h 53"/>
              <a:gd name="T12" fmla="*/ 2147483647 w 97"/>
              <a:gd name="T13" fmla="*/ 0 h 53"/>
              <a:gd name="T14" fmla="*/ 2147483647 w 97"/>
              <a:gd name="T15" fmla="*/ 0 h 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53">
                <a:moveTo>
                  <a:pt x="40" y="0"/>
                </a:moveTo>
                <a:lnTo>
                  <a:pt x="97" y="27"/>
                </a:lnTo>
                <a:lnTo>
                  <a:pt x="74" y="53"/>
                </a:lnTo>
                <a:lnTo>
                  <a:pt x="34" y="53"/>
                </a:lnTo>
                <a:lnTo>
                  <a:pt x="40" y="37"/>
                </a:lnTo>
                <a:lnTo>
                  <a:pt x="0" y="21"/>
                </a:lnTo>
                <a:lnTo>
                  <a:pt x="40" y="0"/>
                </a:lnTo>
                <a:close/>
              </a:path>
            </a:pathLst>
          </a:custGeom>
          <a:gradFill rotWithShape="1">
            <a:gsLst>
              <a:gs pos="0">
                <a:srgbClr val="0000FF"/>
              </a:gs>
              <a:gs pos="100000">
                <a:srgbClr val="000076"/>
              </a:gs>
            </a:gsLst>
            <a:path path="rect">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accent1"/>
                  </a:outerShdw>
                </a:effectLst>
              </a14:hiddenEffects>
            </a:ext>
          </a:extLst>
        </p:spPr>
        <p:txBody>
          <a:bodyPr/>
          <a:lstStyle/>
          <a:p>
            <a:endParaRPr lang="en-GB"/>
          </a:p>
        </p:txBody>
      </p:sp>
      <p:grpSp>
        <p:nvGrpSpPr>
          <p:cNvPr id="12366" name="Group 78"/>
          <p:cNvGrpSpPr>
            <a:grpSpLocks/>
          </p:cNvGrpSpPr>
          <p:nvPr/>
        </p:nvGrpSpPr>
        <p:grpSpPr bwMode="auto">
          <a:xfrm>
            <a:off x="533400" y="2209800"/>
            <a:ext cx="8134350" cy="3668713"/>
            <a:chOff x="312" y="1419"/>
            <a:chExt cx="5124" cy="2311"/>
          </a:xfrm>
        </p:grpSpPr>
        <p:sp>
          <p:nvSpPr>
            <p:cNvPr id="12475" name="Oval 79"/>
            <p:cNvSpPr>
              <a:spLocks noChangeArrowheads="1"/>
            </p:cNvSpPr>
            <p:nvPr/>
          </p:nvSpPr>
          <p:spPr bwMode="auto">
            <a:xfrm>
              <a:off x="855" y="194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6" name="Oval 80"/>
            <p:cNvSpPr>
              <a:spLocks noChangeArrowheads="1"/>
            </p:cNvSpPr>
            <p:nvPr/>
          </p:nvSpPr>
          <p:spPr bwMode="auto">
            <a:xfrm>
              <a:off x="827" y="1819"/>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7" name="Oval 81"/>
            <p:cNvSpPr>
              <a:spLocks noChangeArrowheads="1"/>
            </p:cNvSpPr>
            <p:nvPr/>
          </p:nvSpPr>
          <p:spPr bwMode="auto">
            <a:xfrm>
              <a:off x="951" y="1951"/>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8" name="Oval 82"/>
            <p:cNvSpPr>
              <a:spLocks noChangeArrowheads="1"/>
            </p:cNvSpPr>
            <p:nvPr/>
          </p:nvSpPr>
          <p:spPr bwMode="auto">
            <a:xfrm>
              <a:off x="915" y="1741"/>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9" name="Oval 83"/>
            <p:cNvSpPr>
              <a:spLocks noChangeArrowheads="1"/>
            </p:cNvSpPr>
            <p:nvPr/>
          </p:nvSpPr>
          <p:spPr bwMode="auto">
            <a:xfrm>
              <a:off x="1072" y="1887"/>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0" name="Oval 84"/>
            <p:cNvSpPr>
              <a:spLocks noChangeArrowheads="1"/>
            </p:cNvSpPr>
            <p:nvPr/>
          </p:nvSpPr>
          <p:spPr bwMode="auto">
            <a:xfrm>
              <a:off x="924" y="205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1" name="Oval 85"/>
            <p:cNvSpPr>
              <a:spLocks noChangeArrowheads="1"/>
            </p:cNvSpPr>
            <p:nvPr/>
          </p:nvSpPr>
          <p:spPr bwMode="auto">
            <a:xfrm>
              <a:off x="891" y="2184"/>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2" name="Oval 86"/>
            <p:cNvSpPr>
              <a:spLocks noChangeArrowheads="1"/>
            </p:cNvSpPr>
            <p:nvPr/>
          </p:nvSpPr>
          <p:spPr bwMode="auto">
            <a:xfrm>
              <a:off x="929" y="2220"/>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3" name="Oval 87"/>
            <p:cNvSpPr>
              <a:spLocks noChangeArrowheads="1"/>
            </p:cNvSpPr>
            <p:nvPr/>
          </p:nvSpPr>
          <p:spPr bwMode="auto">
            <a:xfrm>
              <a:off x="990" y="2174"/>
              <a:ext cx="24"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4" name="Oval 88"/>
            <p:cNvSpPr>
              <a:spLocks noChangeArrowheads="1"/>
            </p:cNvSpPr>
            <p:nvPr/>
          </p:nvSpPr>
          <p:spPr bwMode="auto">
            <a:xfrm>
              <a:off x="1038" y="2124"/>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5" name="Oval 89"/>
            <p:cNvSpPr>
              <a:spLocks noChangeArrowheads="1"/>
            </p:cNvSpPr>
            <p:nvPr/>
          </p:nvSpPr>
          <p:spPr bwMode="auto">
            <a:xfrm>
              <a:off x="1110" y="1953"/>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6" name="Oval 90"/>
            <p:cNvSpPr>
              <a:spLocks noChangeArrowheads="1"/>
            </p:cNvSpPr>
            <p:nvPr/>
          </p:nvSpPr>
          <p:spPr bwMode="auto">
            <a:xfrm>
              <a:off x="1145" y="2016"/>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7" name="Oval 91"/>
            <p:cNvSpPr>
              <a:spLocks noChangeArrowheads="1"/>
            </p:cNvSpPr>
            <p:nvPr/>
          </p:nvSpPr>
          <p:spPr bwMode="auto">
            <a:xfrm>
              <a:off x="1116" y="2066"/>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8" name="Oval 92"/>
            <p:cNvSpPr>
              <a:spLocks noChangeArrowheads="1"/>
            </p:cNvSpPr>
            <p:nvPr/>
          </p:nvSpPr>
          <p:spPr bwMode="auto">
            <a:xfrm>
              <a:off x="1285" y="1934"/>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89" name="Oval 93"/>
            <p:cNvSpPr>
              <a:spLocks noChangeArrowheads="1"/>
            </p:cNvSpPr>
            <p:nvPr/>
          </p:nvSpPr>
          <p:spPr bwMode="auto">
            <a:xfrm>
              <a:off x="1224" y="1974"/>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0" name="Oval 94"/>
            <p:cNvSpPr>
              <a:spLocks noChangeArrowheads="1"/>
            </p:cNvSpPr>
            <p:nvPr/>
          </p:nvSpPr>
          <p:spPr bwMode="auto">
            <a:xfrm>
              <a:off x="1224" y="2049"/>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1" name="Oval 95"/>
            <p:cNvSpPr>
              <a:spLocks noChangeArrowheads="1"/>
            </p:cNvSpPr>
            <p:nvPr/>
          </p:nvSpPr>
          <p:spPr bwMode="auto">
            <a:xfrm>
              <a:off x="1150" y="212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2" name="Oval 96"/>
            <p:cNvSpPr>
              <a:spLocks noChangeArrowheads="1"/>
            </p:cNvSpPr>
            <p:nvPr/>
          </p:nvSpPr>
          <p:spPr bwMode="auto">
            <a:xfrm>
              <a:off x="1190" y="2173"/>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3" name="Oval 97"/>
            <p:cNvSpPr>
              <a:spLocks noChangeArrowheads="1"/>
            </p:cNvSpPr>
            <p:nvPr/>
          </p:nvSpPr>
          <p:spPr bwMode="auto">
            <a:xfrm>
              <a:off x="1209" y="2280"/>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4" name="Oval 98"/>
            <p:cNvSpPr>
              <a:spLocks noChangeArrowheads="1"/>
            </p:cNvSpPr>
            <p:nvPr/>
          </p:nvSpPr>
          <p:spPr bwMode="auto">
            <a:xfrm>
              <a:off x="1306" y="2248"/>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5" name="Oval 99"/>
            <p:cNvSpPr>
              <a:spLocks noChangeArrowheads="1"/>
            </p:cNvSpPr>
            <p:nvPr/>
          </p:nvSpPr>
          <p:spPr bwMode="auto">
            <a:xfrm>
              <a:off x="1340" y="2194"/>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6" name="Oval 100"/>
            <p:cNvSpPr>
              <a:spLocks noChangeArrowheads="1"/>
            </p:cNvSpPr>
            <p:nvPr/>
          </p:nvSpPr>
          <p:spPr bwMode="auto">
            <a:xfrm>
              <a:off x="1319" y="2047"/>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7" name="Oval 101"/>
            <p:cNvSpPr>
              <a:spLocks noChangeArrowheads="1"/>
            </p:cNvSpPr>
            <p:nvPr/>
          </p:nvSpPr>
          <p:spPr bwMode="auto">
            <a:xfrm>
              <a:off x="1393" y="2190"/>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8" name="Oval 102"/>
            <p:cNvSpPr>
              <a:spLocks noChangeArrowheads="1"/>
            </p:cNvSpPr>
            <p:nvPr/>
          </p:nvSpPr>
          <p:spPr bwMode="auto">
            <a:xfrm>
              <a:off x="1431" y="2292"/>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99" name="Oval 103"/>
            <p:cNvSpPr>
              <a:spLocks noChangeArrowheads="1"/>
            </p:cNvSpPr>
            <p:nvPr/>
          </p:nvSpPr>
          <p:spPr bwMode="auto">
            <a:xfrm>
              <a:off x="1413" y="2245"/>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0" name="Oval 104"/>
            <p:cNvSpPr>
              <a:spLocks noChangeArrowheads="1"/>
            </p:cNvSpPr>
            <p:nvPr/>
          </p:nvSpPr>
          <p:spPr bwMode="auto">
            <a:xfrm>
              <a:off x="1465" y="2157"/>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1" name="Oval 105"/>
            <p:cNvSpPr>
              <a:spLocks noChangeArrowheads="1"/>
            </p:cNvSpPr>
            <p:nvPr/>
          </p:nvSpPr>
          <p:spPr bwMode="auto">
            <a:xfrm>
              <a:off x="1380" y="2144"/>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2" name="Oval 106"/>
            <p:cNvSpPr>
              <a:spLocks noChangeArrowheads="1"/>
            </p:cNvSpPr>
            <p:nvPr/>
          </p:nvSpPr>
          <p:spPr bwMode="auto">
            <a:xfrm>
              <a:off x="1438" y="211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3" name="Oval 107"/>
            <p:cNvSpPr>
              <a:spLocks noChangeArrowheads="1"/>
            </p:cNvSpPr>
            <p:nvPr/>
          </p:nvSpPr>
          <p:spPr bwMode="auto">
            <a:xfrm>
              <a:off x="1525" y="2066"/>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4" name="Oval 108"/>
            <p:cNvSpPr>
              <a:spLocks noChangeArrowheads="1"/>
            </p:cNvSpPr>
            <p:nvPr/>
          </p:nvSpPr>
          <p:spPr bwMode="auto">
            <a:xfrm>
              <a:off x="1416" y="196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5" name="Oval 109"/>
            <p:cNvSpPr>
              <a:spLocks noChangeArrowheads="1"/>
            </p:cNvSpPr>
            <p:nvPr/>
          </p:nvSpPr>
          <p:spPr bwMode="auto">
            <a:xfrm>
              <a:off x="1426" y="2057"/>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6" name="Oval 110"/>
            <p:cNvSpPr>
              <a:spLocks noChangeArrowheads="1"/>
            </p:cNvSpPr>
            <p:nvPr/>
          </p:nvSpPr>
          <p:spPr bwMode="auto">
            <a:xfrm>
              <a:off x="1506" y="2013"/>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7" name="Oval 111"/>
            <p:cNvSpPr>
              <a:spLocks noChangeArrowheads="1"/>
            </p:cNvSpPr>
            <p:nvPr/>
          </p:nvSpPr>
          <p:spPr bwMode="auto">
            <a:xfrm>
              <a:off x="1536" y="2012"/>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8" name="Oval 112"/>
            <p:cNvSpPr>
              <a:spLocks noChangeArrowheads="1"/>
            </p:cNvSpPr>
            <p:nvPr/>
          </p:nvSpPr>
          <p:spPr bwMode="auto">
            <a:xfrm>
              <a:off x="1550" y="2000"/>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09" name="Oval 113"/>
            <p:cNvSpPr>
              <a:spLocks noChangeArrowheads="1"/>
            </p:cNvSpPr>
            <p:nvPr/>
          </p:nvSpPr>
          <p:spPr bwMode="auto">
            <a:xfrm>
              <a:off x="1591" y="1974"/>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0" name="Oval 114"/>
            <p:cNvSpPr>
              <a:spLocks noChangeArrowheads="1"/>
            </p:cNvSpPr>
            <p:nvPr/>
          </p:nvSpPr>
          <p:spPr bwMode="auto">
            <a:xfrm>
              <a:off x="1608" y="1956"/>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1" name="Oval 115"/>
            <p:cNvSpPr>
              <a:spLocks noChangeArrowheads="1"/>
            </p:cNvSpPr>
            <p:nvPr/>
          </p:nvSpPr>
          <p:spPr bwMode="auto">
            <a:xfrm>
              <a:off x="1624" y="194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2" name="Oval 116"/>
            <p:cNvSpPr>
              <a:spLocks noChangeArrowheads="1"/>
            </p:cNvSpPr>
            <p:nvPr/>
          </p:nvSpPr>
          <p:spPr bwMode="auto">
            <a:xfrm>
              <a:off x="1730" y="193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3" name="Oval 117"/>
            <p:cNvSpPr>
              <a:spLocks noChangeArrowheads="1"/>
            </p:cNvSpPr>
            <p:nvPr/>
          </p:nvSpPr>
          <p:spPr bwMode="auto">
            <a:xfrm>
              <a:off x="1682" y="1920"/>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4" name="Oval 118"/>
            <p:cNvSpPr>
              <a:spLocks noChangeArrowheads="1"/>
            </p:cNvSpPr>
            <p:nvPr/>
          </p:nvSpPr>
          <p:spPr bwMode="auto">
            <a:xfrm>
              <a:off x="1647" y="1886"/>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5" name="Oval 119"/>
            <p:cNvSpPr>
              <a:spLocks noChangeArrowheads="1"/>
            </p:cNvSpPr>
            <p:nvPr/>
          </p:nvSpPr>
          <p:spPr bwMode="auto">
            <a:xfrm>
              <a:off x="1454" y="1972"/>
              <a:ext cx="23"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6" name="Oval 120"/>
            <p:cNvSpPr>
              <a:spLocks noChangeArrowheads="1"/>
            </p:cNvSpPr>
            <p:nvPr/>
          </p:nvSpPr>
          <p:spPr bwMode="auto">
            <a:xfrm>
              <a:off x="1497" y="1941"/>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7" name="Oval 121"/>
            <p:cNvSpPr>
              <a:spLocks noChangeArrowheads="1"/>
            </p:cNvSpPr>
            <p:nvPr/>
          </p:nvSpPr>
          <p:spPr bwMode="auto">
            <a:xfrm>
              <a:off x="1555" y="1920"/>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8" name="Oval 122"/>
            <p:cNvSpPr>
              <a:spLocks noChangeArrowheads="1"/>
            </p:cNvSpPr>
            <p:nvPr/>
          </p:nvSpPr>
          <p:spPr bwMode="auto">
            <a:xfrm>
              <a:off x="1536" y="3082"/>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19" name="Oval 123"/>
            <p:cNvSpPr>
              <a:spLocks noChangeArrowheads="1"/>
            </p:cNvSpPr>
            <p:nvPr/>
          </p:nvSpPr>
          <p:spPr bwMode="auto">
            <a:xfrm>
              <a:off x="1137" y="2363"/>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0" name="Oval 124"/>
            <p:cNvSpPr>
              <a:spLocks noChangeArrowheads="1"/>
            </p:cNvSpPr>
            <p:nvPr/>
          </p:nvSpPr>
          <p:spPr bwMode="auto">
            <a:xfrm>
              <a:off x="1345" y="2575"/>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1" name="Oval 125"/>
            <p:cNvSpPr>
              <a:spLocks noChangeArrowheads="1"/>
            </p:cNvSpPr>
            <p:nvPr/>
          </p:nvSpPr>
          <p:spPr bwMode="auto">
            <a:xfrm>
              <a:off x="1367" y="261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2" name="Oval 126"/>
            <p:cNvSpPr>
              <a:spLocks noChangeArrowheads="1"/>
            </p:cNvSpPr>
            <p:nvPr/>
          </p:nvSpPr>
          <p:spPr bwMode="auto">
            <a:xfrm>
              <a:off x="1417" y="2619"/>
              <a:ext cx="23"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3" name="Oval 127"/>
            <p:cNvSpPr>
              <a:spLocks noChangeArrowheads="1"/>
            </p:cNvSpPr>
            <p:nvPr/>
          </p:nvSpPr>
          <p:spPr bwMode="auto">
            <a:xfrm>
              <a:off x="1392" y="2565"/>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4" name="Oval 128"/>
            <p:cNvSpPr>
              <a:spLocks noChangeArrowheads="1"/>
            </p:cNvSpPr>
            <p:nvPr/>
          </p:nvSpPr>
          <p:spPr bwMode="auto">
            <a:xfrm>
              <a:off x="1511" y="2517"/>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5" name="Oval 129"/>
            <p:cNvSpPr>
              <a:spLocks noChangeArrowheads="1"/>
            </p:cNvSpPr>
            <p:nvPr/>
          </p:nvSpPr>
          <p:spPr bwMode="auto">
            <a:xfrm>
              <a:off x="1561" y="2496"/>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6" name="Oval 130"/>
            <p:cNvSpPr>
              <a:spLocks noChangeArrowheads="1"/>
            </p:cNvSpPr>
            <p:nvPr/>
          </p:nvSpPr>
          <p:spPr bwMode="auto">
            <a:xfrm>
              <a:off x="1608" y="248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7" name="Oval 131"/>
            <p:cNvSpPr>
              <a:spLocks noChangeArrowheads="1"/>
            </p:cNvSpPr>
            <p:nvPr/>
          </p:nvSpPr>
          <p:spPr bwMode="auto">
            <a:xfrm>
              <a:off x="1641" y="247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8" name="Oval 132"/>
            <p:cNvSpPr>
              <a:spLocks noChangeArrowheads="1"/>
            </p:cNvSpPr>
            <p:nvPr/>
          </p:nvSpPr>
          <p:spPr bwMode="auto">
            <a:xfrm>
              <a:off x="1417" y="2660"/>
              <a:ext cx="23"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29" name="Oval 133"/>
            <p:cNvSpPr>
              <a:spLocks noChangeArrowheads="1"/>
            </p:cNvSpPr>
            <p:nvPr/>
          </p:nvSpPr>
          <p:spPr bwMode="auto">
            <a:xfrm>
              <a:off x="1488" y="2687"/>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0" name="Oval 134"/>
            <p:cNvSpPr>
              <a:spLocks noChangeArrowheads="1"/>
            </p:cNvSpPr>
            <p:nvPr/>
          </p:nvSpPr>
          <p:spPr bwMode="auto">
            <a:xfrm>
              <a:off x="1688" y="2511"/>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1" name="Oval 135"/>
            <p:cNvSpPr>
              <a:spLocks noChangeArrowheads="1"/>
            </p:cNvSpPr>
            <p:nvPr/>
          </p:nvSpPr>
          <p:spPr bwMode="auto">
            <a:xfrm>
              <a:off x="1771" y="2640"/>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2" name="Oval 136"/>
            <p:cNvSpPr>
              <a:spLocks noChangeArrowheads="1"/>
            </p:cNvSpPr>
            <p:nvPr/>
          </p:nvSpPr>
          <p:spPr bwMode="auto">
            <a:xfrm>
              <a:off x="1776" y="2592"/>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3" name="Oval 137"/>
            <p:cNvSpPr>
              <a:spLocks noChangeArrowheads="1"/>
            </p:cNvSpPr>
            <p:nvPr/>
          </p:nvSpPr>
          <p:spPr bwMode="auto">
            <a:xfrm>
              <a:off x="1563" y="2757"/>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4" name="Oval 138"/>
            <p:cNvSpPr>
              <a:spLocks noChangeArrowheads="1"/>
            </p:cNvSpPr>
            <p:nvPr/>
          </p:nvSpPr>
          <p:spPr bwMode="auto">
            <a:xfrm>
              <a:off x="1613" y="2676"/>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5" name="Oval 139"/>
            <p:cNvSpPr>
              <a:spLocks noChangeArrowheads="1"/>
            </p:cNvSpPr>
            <p:nvPr/>
          </p:nvSpPr>
          <p:spPr bwMode="auto">
            <a:xfrm>
              <a:off x="1746" y="268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6" name="Oval 140"/>
            <p:cNvSpPr>
              <a:spLocks noChangeArrowheads="1"/>
            </p:cNvSpPr>
            <p:nvPr/>
          </p:nvSpPr>
          <p:spPr bwMode="auto">
            <a:xfrm>
              <a:off x="1799" y="2739"/>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7" name="Oval 141"/>
            <p:cNvSpPr>
              <a:spLocks noChangeArrowheads="1"/>
            </p:cNvSpPr>
            <p:nvPr/>
          </p:nvSpPr>
          <p:spPr bwMode="auto">
            <a:xfrm>
              <a:off x="1686" y="287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8" name="Oval 142"/>
            <p:cNvSpPr>
              <a:spLocks noChangeArrowheads="1"/>
            </p:cNvSpPr>
            <p:nvPr/>
          </p:nvSpPr>
          <p:spPr bwMode="auto">
            <a:xfrm>
              <a:off x="1848" y="2763"/>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39" name="Oval 143"/>
            <p:cNvSpPr>
              <a:spLocks noChangeArrowheads="1"/>
            </p:cNvSpPr>
            <p:nvPr/>
          </p:nvSpPr>
          <p:spPr bwMode="auto">
            <a:xfrm>
              <a:off x="1894" y="2781"/>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0" name="Oval 144"/>
            <p:cNvSpPr>
              <a:spLocks noChangeArrowheads="1"/>
            </p:cNvSpPr>
            <p:nvPr/>
          </p:nvSpPr>
          <p:spPr bwMode="auto">
            <a:xfrm>
              <a:off x="1488" y="2878"/>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1" name="Oval 145"/>
            <p:cNvSpPr>
              <a:spLocks noChangeArrowheads="1"/>
            </p:cNvSpPr>
            <p:nvPr/>
          </p:nvSpPr>
          <p:spPr bwMode="auto">
            <a:xfrm>
              <a:off x="1520" y="2878"/>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2" name="Oval 146"/>
            <p:cNvSpPr>
              <a:spLocks noChangeArrowheads="1"/>
            </p:cNvSpPr>
            <p:nvPr/>
          </p:nvSpPr>
          <p:spPr bwMode="auto">
            <a:xfrm>
              <a:off x="1764" y="2835"/>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3" name="Oval 147"/>
            <p:cNvSpPr>
              <a:spLocks noChangeArrowheads="1"/>
            </p:cNvSpPr>
            <p:nvPr/>
          </p:nvSpPr>
          <p:spPr bwMode="auto">
            <a:xfrm>
              <a:off x="1647" y="2962"/>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4" name="Oval 148"/>
            <p:cNvSpPr>
              <a:spLocks noChangeArrowheads="1"/>
            </p:cNvSpPr>
            <p:nvPr/>
          </p:nvSpPr>
          <p:spPr bwMode="auto">
            <a:xfrm>
              <a:off x="1612" y="300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5" name="Oval 149"/>
            <p:cNvSpPr>
              <a:spLocks noChangeArrowheads="1"/>
            </p:cNvSpPr>
            <p:nvPr/>
          </p:nvSpPr>
          <p:spPr bwMode="auto">
            <a:xfrm>
              <a:off x="1680" y="3024"/>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6" name="Oval 150"/>
            <p:cNvSpPr>
              <a:spLocks noChangeArrowheads="1"/>
            </p:cNvSpPr>
            <p:nvPr/>
          </p:nvSpPr>
          <p:spPr bwMode="auto">
            <a:xfrm>
              <a:off x="1774" y="2958"/>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7" name="Oval 151"/>
            <p:cNvSpPr>
              <a:spLocks noChangeArrowheads="1"/>
            </p:cNvSpPr>
            <p:nvPr/>
          </p:nvSpPr>
          <p:spPr bwMode="auto">
            <a:xfrm>
              <a:off x="1788" y="3052"/>
              <a:ext cx="25"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8" name="Oval 152"/>
            <p:cNvSpPr>
              <a:spLocks noChangeArrowheads="1"/>
            </p:cNvSpPr>
            <p:nvPr/>
          </p:nvSpPr>
          <p:spPr bwMode="auto">
            <a:xfrm>
              <a:off x="1823" y="3130"/>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49" name="Oval 153"/>
            <p:cNvSpPr>
              <a:spLocks noChangeArrowheads="1"/>
            </p:cNvSpPr>
            <p:nvPr/>
          </p:nvSpPr>
          <p:spPr bwMode="auto">
            <a:xfrm>
              <a:off x="1852" y="3070"/>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0" name="Oval 154"/>
            <p:cNvSpPr>
              <a:spLocks noChangeArrowheads="1"/>
            </p:cNvSpPr>
            <p:nvPr/>
          </p:nvSpPr>
          <p:spPr bwMode="auto">
            <a:xfrm>
              <a:off x="1900" y="2887"/>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1" name="Oval 155"/>
            <p:cNvSpPr>
              <a:spLocks noChangeArrowheads="1"/>
            </p:cNvSpPr>
            <p:nvPr/>
          </p:nvSpPr>
          <p:spPr bwMode="auto">
            <a:xfrm>
              <a:off x="1886" y="2995"/>
              <a:ext cx="23"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2" name="Oval 156"/>
            <p:cNvSpPr>
              <a:spLocks noChangeArrowheads="1"/>
            </p:cNvSpPr>
            <p:nvPr/>
          </p:nvSpPr>
          <p:spPr bwMode="auto">
            <a:xfrm>
              <a:off x="1947" y="2906"/>
              <a:ext cx="23"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3" name="Oval 157"/>
            <p:cNvSpPr>
              <a:spLocks noChangeArrowheads="1"/>
            </p:cNvSpPr>
            <p:nvPr/>
          </p:nvSpPr>
          <p:spPr bwMode="auto">
            <a:xfrm>
              <a:off x="1993" y="2891"/>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4" name="Oval 158"/>
            <p:cNvSpPr>
              <a:spLocks noChangeArrowheads="1"/>
            </p:cNvSpPr>
            <p:nvPr/>
          </p:nvSpPr>
          <p:spPr bwMode="auto">
            <a:xfrm>
              <a:off x="2078" y="2922"/>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5" name="Oval 159"/>
            <p:cNvSpPr>
              <a:spLocks noChangeArrowheads="1"/>
            </p:cNvSpPr>
            <p:nvPr/>
          </p:nvSpPr>
          <p:spPr bwMode="auto">
            <a:xfrm>
              <a:off x="2137" y="2958"/>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6" name="Oval 160"/>
            <p:cNvSpPr>
              <a:spLocks noChangeArrowheads="1"/>
            </p:cNvSpPr>
            <p:nvPr/>
          </p:nvSpPr>
          <p:spPr bwMode="auto">
            <a:xfrm>
              <a:off x="2121" y="3003"/>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7" name="Oval 161"/>
            <p:cNvSpPr>
              <a:spLocks noChangeArrowheads="1"/>
            </p:cNvSpPr>
            <p:nvPr/>
          </p:nvSpPr>
          <p:spPr bwMode="auto">
            <a:xfrm>
              <a:off x="2095" y="3055"/>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8" name="Oval 162"/>
            <p:cNvSpPr>
              <a:spLocks noChangeArrowheads="1"/>
            </p:cNvSpPr>
            <p:nvPr/>
          </p:nvSpPr>
          <p:spPr bwMode="auto">
            <a:xfrm>
              <a:off x="1931" y="3091"/>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59" name="Oval 163"/>
            <p:cNvSpPr>
              <a:spLocks noChangeArrowheads="1"/>
            </p:cNvSpPr>
            <p:nvPr/>
          </p:nvSpPr>
          <p:spPr bwMode="auto">
            <a:xfrm>
              <a:off x="1861" y="3220"/>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0" name="Oval 164"/>
            <p:cNvSpPr>
              <a:spLocks noChangeArrowheads="1"/>
            </p:cNvSpPr>
            <p:nvPr/>
          </p:nvSpPr>
          <p:spPr bwMode="auto">
            <a:xfrm>
              <a:off x="2026" y="3242"/>
              <a:ext cx="24" cy="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1" name="Oval 165"/>
            <p:cNvSpPr>
              <a:spLocks noChangeArrowheads="1"/>
            </p:cNvSpPr>
            <p:nvPr/>
          </p:nvSpPr>
          <p:spPr bwMode="auto">
            <a:xfrm>
              <a:off x="1906" y="3286"/>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2" name="Oval 166"/>
            <p:cNvSpPr>
              <a:spLocks noChangeArrowheads="1"/>
            </p:cNvSpPr>
            <p:nvPr/>
          </p:nvSpPr>
          <p:spPr bwMode="auto">
            <a:xfrm>
              <a:off x="2046" y="3204"/>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3" name="Oval 167"/>
            <p:cNvSpPr>
              <a:spLocks noChangeArrowheads="1"/>
            </p:cNvSpPr>
            <p:nvPr/>
          </p:nvSpPr>
          <p:spPr bwMode="auto">
            <a:xfrm>
              <a:off x="1917" y="3371"/>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4" name="Oval 168"/>
            <p:cNvSpPr>
              <a:spLocks noChangeArrowheads="1"/>
            </p:cNvSpPr>
            <p:nvPr/>
          </p:nvSpPr>
          <p:spPr bwMode="auto">
            <a:xfrm>
              <a:off x="1870" y="3406"/>
              <a:ext cx="23"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5" name="Oval 169"/>
            <p:cNvSpPr>
              <a:spLocks noChangeArrowheads="1"/>
            </p:cNvSpPr>
            <p:nvPr/>
          </p:nvSpPr>
          <p:spPr bwMode="auto">
            <a:xfrm>
              <a:off x="1688" y="3135"/>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6" name="Oval 170"/>
            <p:cNvSpPr>
              <a:spLocks noChangeArrowheads="1"/>
            </p:cNvSpPr>
            <p:nvPr/>
          </p:nvSpPr>
          <p:spPr bwMode="auto">
            <a:xfrm>
              <a:off x="1799" y="3565"/>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7" name="Oval 171"/>
            <p:cNvSpPr>
              <a:spLocks noChangeArrowheads="1"/>
            </p:cNvSpPr>
            <p:nvPr/>
          </p:nvSpPr>
          <p:spPr bwMode="auto">
            <a:xfrm>
              <a:off x="1856" y="3483"/>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8" name="Oval 172"/>
            <p:cNvSpPr>
              <a:spLocks noChangeArrowheads="1"/>
            </p:cNvSpPr>
            <p:nvPr/>
          </p:nvSpPr>
          <p:spPr bwMode="auto">
            <a:xfrm>
              <a:off x="1840" y="3324"/>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69" name="Oval 173"/>
            <p:cNvSpPr>
              <a:spLocks noChangeArrowheads="1"/>
            </p:cNvSpPr>
            <p:nvPr/>
          </p:nvSpPr>
          <p:spPr bwMode="auto">
            <a:xfrm>
              <a:off x="312" y="2469"/>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0" name="Oval 174"/>
            <p:cNvSpPr>
              <a:spLocks noChangeArrowheads="1"/>
            </p:cNvSpPr>
            <p:nvPr/>
          </p:nvSpPr>
          <p:spPr bwMode="auto">
            <a:xfrm>
              <a:off x="384" y="1536"/>
              <a:ext cx="23"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1" name="Oval 175"/>
            <p:cNvSpPr>
              <a:spLocks noChangeArrowheads="1"/>
            </p:cNvSpPr>
            <p:nvPr/>
          </p:nvSpPr>
          <p:spPr bwMode="auto">
            <a:xfrm>
              <a:off x="1587" y="2018"/>
              <a:ext cx="23"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2" name="Oval 176"/>
            <p:cNvSpPr>
              <a:spLocks noChangeArrowheads="1"/>
            </p:cNvSpPr>
            <p:nvPr/>
          </p:nvSpPr>
          <p:spPr bwMode="auto">
            <a:xfrm>
              <a:off x="1367" y="2096"/>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3" name="Oval 177"/>
            <p:cNvSpPr>
              <a:spLocks noChangeArrowheads="1"/>
            </p:cNvSpPr>
            <p:nvPr/>
          </p:nvSpPr>
          <p:spPr bwMode="auto">
            <a:xfrm>
              <a:off x="2865" y="152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4" name="Oval 178"/>
            <p:cNvSpPr>
              <a:spLocks noChangeArrowheads="1"/>
            </p:cNvSpPr>
            <p:nvPr/>
          </p:nvSpPr>
          <p:spPr bwMode="auto">
            <a:xfrm>
              <a:off x="2940" y="158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5" name="Oval 179"/>
            <p:cNvSpPr>
              <a:spLocks noChangeArrowheads="1"/>
            </p:cNvSpPr>
            <p:nvPr/>
          </p:nvSpPr>
          <p:spPr bwMode="auto">
            <a:xfrm>
              <a:off x="3112" y="1469"/>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6" name="Oval 180"/>
            <p:cNvSpPr>
              <a:spLocks noChangeArrowheads="1"/>
            </p:cNvSpPr>
            <p:nvPr/>
          </p:nvSpPr>
          <p:spPr bwMode="auto">
            <a:xfrm>
              <a:off x="2591" y="1751"/>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7" name="Oval 181"/>
            <p:cNvSpPr>
              <a:spLocks noChangeArrowheads="1"/>
            </p:cNvSpPr>
            <p:nvPr/>
          </p:nvSpPr>
          <p:spPr bwMode="auto">
            <a:xfrm>
              <a:off x="2688" y="177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8" name="Oval 182"/>
            <p:cNvSpPr>
              <a:spLocks noChangeArrowheads="1"/>
            </p:cNvSpPr>
            <p:nvPr/>
          </p:nvSpPr>
          <p:spPr bwMode="auto">
            <a:xfrm>
              <a:off x="2577" y="206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79" name="Oval 183"/>
            <p:cNvSpPr>
              <a:spLocks noChangeArrowheads="1"/>
            </p:cNvSpPr>
            <p:nvPr/>
          </p:nvSpPr>
          <p:spPr bwMode="auto">
            <a:xfrm>
              <a:off x="2652" y="206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0" name="Oval 184"/>
            <p:cNvSpPr>
              <a:spLocks noChangeArrowheads="1"/>
            </p:cNvSpPr>
            <p:nvPr/>
          </p:nvSpPr>
          <p:spPr bwMode="auto">
            <a:xfrm>
              <a:off x="2750" y="1884"/>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1" name="Oval 185"/>
            <p:cNvSpPr>
              <a:spLocks noChangeArrowheads="1"/>
            </p:cNvSpPr>
            <p:nvPr/>
          </p:nvSpPr>
          <p:spPr bwMode="auto">
            <a:xfrm>
              <a:off x="2806" y="1772"/>
              <a:ext cx="24"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2" name="Oval 186"/>
            <p:cNvSpPr>
              <a:spLocks noChangeArrowheads="1"/>
            </p:cNvSpPr>
            <p:nvPr/>
          </p:nvSpPr>
          <p:spPr bwMode="auto">
            <a:xfrm>
              <a:off x="2850" y="165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3" name="Oval 187"/>
            <p:cNvSpPr>
              <a:spLocks noChangeArrowheads="1"/>
            </p:cNvSpPr>
            <p:nvPr/>
          </p:nvSpPr>
          <p:spPr bwMode="auto">
            <a:xfrm>
              <a:off x="2893" y="1790"/>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4" name="Oval 188"/>
            <p:cNvSpPr>
              <a:spLocks noChangeArrowheads="1"/>
            </p:cNvSpPr>
            <p:nvPr/>
          </p:nvSpPr>
          <p:spPr bwMode="auto">
            <a:xfrm>
              <a:off x="3016" y="1783"/>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5" name="Oval 189"/>
            <p:cNvSpPr>
              <a:spLocks noChangeArrowheads="1"/>
            </p:cNvSpPr>
            <p:nvPr/>
          </p:nvSpPr>
          <p:spPr bwMode="auto">
            <a:xfrm>
              <a:off x="2934" y="184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6" name="Oval 190"/>
            <p:cNvSpPr>
              <a:spLocks noChangeArrowheads="1"/>
            </p:cNvSpPr>
            <p:nvPr/>
          </p:nvSpPr>
          <p:spPr bwMode="auto">
            <a:xfrm>
              <a:off x="2993" y="187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7" name="Oval 191"/>
            <p:cNvSpPr>
              <a:spLocks noChangeArrowheads="1"/>
            </p:cNvSpPr>
            <p:nvPr/>
          </p:nvSpPr>
          <p:spPr bwMode="auto">
            <a:xfrm>
              <a:off x="2932" y="190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8" name="Oval 192"/>
            <p:cNvSpPr>
              <a:spLocks noChangeArrowheads="1"/>
            </p:cNvSpPr>
            <p:nvPr/>
          </p:nvSpPr>
          <p:spPr bwMode="auto">
            <a:xfrm>
              <a:off x="3016" y="1913"/>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89" name="Oval 193"/>
            <p:cNvSpPr>
              <a:spLocks noChangeArrowheads="1"/>
            </p:cNvSpPr>
            <p:nvPr/>
          </p:nvSpPr>
          <p:spPr bwMode="auto">
            <a:xfrm>
              <a:off x="2824" y="191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0" name="Oval 194"/>
            <p:cNvSpPr>
              <a:spLocks noChangeArrowheads="1"/>
            </p:cNvSpPr>
            <p:nvPr/>
          </p:nvSpPr>
          <p:spPr bwMode="auto">
            <a:xfrm>
              <a:off x="2842" y="195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1" name="Oval 195"/>
            <p:cNvSpPr>
              <a:spLocks noChangeArrowheads="1"/>
            </p:cNvSpPr>
            <p:nvPr/>
          </p:nvSpPr>
          <p:spPr bwMode="auto">
            <a:xfrm>
              <a:off x="2956" y="1949"/>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2" name="Oval 196"/>
            <p:cNvSpPr>
              <a:spLocks noChangeArrowheads="1"/>
            </p:cNvSpPr>
            <p:nvPr/>
          </p:nvSpPr>
          <p:spPr bwMode="auto">
            <a:xfrm>
              <a:off x="2991" y="197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3" name="Oval 197"/>
            <p:cNvSpPr>
              <a:spLocks noChangeArrowheads="1"/>
            </p:cNvSpPr>
            <p:nvPr/>
          </p:nvSpPr>
          <p:spPr bwMode="auto">
            <a:xfrm>
              <a:off x="3044" y="2111"/>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4" name="Oval 198"/>
            <p:cNvSpPr>
              <a:spLocks noChangeArrowheads="1"/>
            </p:cNvSpPr>
            <p:nvPr/>
          </p:nvSpPr>
          <p:spPr bwMode="auto">
            <a:xfrm>
              <a:off x="3107" y="2033"/>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5" name="Oval 199"/>
            <p:cNvSpPr>
              <a:spLocks noChangeArrowheads="1"/>
            </p:cNvSpPr>
            <p:nvPr/>
          </p:nvSpPr>
          <p:spPr bwMode="auto">
            <a:xfrm>
              <a:off x="3231" y="187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6" name="Oval 200"/>
            <p:cNvSpPr>
              <a:spLocks noChangeArrowheads="1"/>
            </p:cNvSpPr>
            <p:nvPr/>
          </p:nvSpPr>
          <p:spPr bwMode="auto">
            <a:xfrm>
              <a:off x="3168" y="2064"/>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7" name="Oval 201"/>
            <p:cNvSpPr>
              <a:spLocks noChangeArrowheads="1"/>
            </p:cNvSpPr>
            <p:nvPr/>
          </p:nvSpPr>
          <p:spPr bwMode="auto">
            <a:xfrm>
              <a:off x="3181" y="228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8" name="Oval 202"/>
            <p:cNvSpPr>
              <a:spLocks noChangeArrowheads="1"/>
            </p:cNvSpPr>
            <p:nvPr/>
          </p:nvSpPr>
          <p:spPr bwMode="auto">
            <a:xfrm>
              <a:off x="3248" y="226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599" name="Oval 203"/>
            <p:cNvSpPr>
              <a:spLocks noChangeArrowheads="1"/>
            </p:cNvSpPr>
            <p:nvPr/>
          </p:nvSpPr>
          <p:spPr bwMode="auto">
            <a:xfrm>
              <a:off x="3261" y="2211"/>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0" name="Oval 204"/>
            <p:cNvSpPr>
              <a:spLocks noChangeArrowheads="1"/>
            </p:cNvSpPr>
            <p:nvPr/>
          </p:nvSpPr>
          <p:spPr bwMode="auto">
            <a:xfrm>
              <a:off x="3421" y="2308"/>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1" name="Oval 205"/>
            <p:cNvSpPr>
              <a:spLocks noChangeArrowheads="1"/>
            </p:cNvSpPr>
            <p:nvPr/>
          </p:nvSpPr>
          <p:spPr bwMode="auto">
            <a:xfrm>
              <a:off x="3523" y="217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2" name="Oval 206"/>
            <p:cNvSpPr>
              <a:spLocks noChangeArrowheads="1"/>
            </p:cNvSpPr>
            <p:nvPr/>
          </p:nvSpPr>
          <p:spPr bwMode="auto">
            <a:xfrm>
              <a:off x="3462" y="2397"/>
              <a:ext cx="25"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3" name="Oval 207"/>
            <p:cNvSpPr>
              <a:spLocks noChangeArrowheads="1"/>
            </p:cNvSpPr>
            <p:nvPr/>
          </p:nvSpPr>
          <p:spPr bwMode="auto">
            <a:xfrm>
              <a:off x="3444" y="2358"/>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4" name="Oval 208"/>
            <p:cNvSpPr>
              <a:spLocks noChangeArrowheads="1"/>
            </p:cNvSpPr>
            <p:nvPr/>
          </p:nvSpPr>
          <p:spPr bwMode="auto">
            <a:xfrm>
              <a:off x="3518" y="2440"/>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5" name="Oval 209"/>
            <p:cNvSpPr>
              <a:spLocks noChangeArrowheads="1"/>
            </p:cNvSpPr>
            <p:nvPr/>
          </p:nvSpPr>
          <p:spPr bwMode="auto">
            <a:xfrm>
              <a:off x="3593" y="2441"/>
              <a:ext cx="24"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6" name="Oval 210"/>
            <p:cNvSpPr>
              <a:spLocks noChangeArrowheads="1"/>
            </p:cNvSpPr>
            <p:nvPr/>
          </p:nvSpPr>
          <p:spPr bwMode="auto">
            <a:xfrm>
              <a:off x="3786" y="241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7" name="Oval 211"/>
            <p:cNvSpPr>
              <a:spLocks noChangeArrowheads="1"/>
            </p:cNvSpPr>
            <p:nvPr/>
          </p:nvSpPr>
          <p:spPr bwMode="auto">
            <a:xfrm>
              <a:off x="3392" y="258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8" name="Oval 212"/>
            <p:cNvSpPr>
              <a:spLocks noChangeArrowheads="1"/>
            </p:cNvSpPr>
            <p:nvPr/>
          </p:nvSpPr>
          <p:spPr bwMode="auto">
            <a:xfrm>
              <a:off x="3430" y="2599"/>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09" name="Oval 213"/>
            <p:cNvSpPr>
              <a:spLocks noChangeArrowheads="1"/>
            </p:cNvSpPr>
            <p:nvPr/>
          </p:nvSpPr>
          <p:spPr bwMode="auto">
            <a:xfrm>
              <a:off x="3382" y="2501"/>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0" name="Oval 214"/>
            <p:cNvSpPr>
              <a:spLocks noChangeArrowheads="1"/>
            </p:cNvSpPr>
            <p:nvPr/>
          </p:nvSpPr>
          <p:spPr bwMode="auto">
            <a:xfrm>
              <a:off x="2588" y="2245"/>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1" name="Oval 215"/>
            <p:cNvSpPr>
              <a:spLocks noChangeArrowheads="1"/>
            </p:cNvSpPr>
            <p:nvPr/>
          </p:nvSpPr>
          <p:spPr bwMode="auto">
            <a:xfrm>
              <a:off x="2712" y="2169"/>
              <a:ext cx="26"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2" name="Oval 216"/>
            <p:cNvSpPr>
              <a:spLocks noChangeArrowheads="1"/>
            </p:cNvSpPr>
            <p:nvPr/>
          </p:nvSpPr>
          <p:spPr bwMode="auto">
            <a:xfrm>
              <a:off x="2835" y="2174"/>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3" name="Oval 217"/>
            <p:cNvSpPr>
              <a:spLocks noChangeArrowheads="1"/>
            </p:cNvSpPr>
            <p:nvPr/>
          </p:nvSpPr>
          <p:spPr bwMode="auto">
            <a:xfrm>
              <a:off x="2482" y="250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4" name="Oval 218"/>
            <p:cNvSpPr>
              <a:spLocks noChangeArrowheads="1"/>
            </p:cNvSpPr>
            <p:nvPr/>
          </p:nvSpPr>
          <p:spPr bwMode="auto">
            <a:xfrm>
              <a:off x="2459" y="261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5" name="Oval 219"/>
            <p:cNvSpPr>
              <a:spLocks noChangeArrowheads="1"/>
            </p:cNvSpPr>
            <p:nvPr/>
          </p:nvSpPr>
          <p:spPr bwMode="auto">
            <a:xfrm>
              <a:off x="2664" y="2514"/>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6" name="Oval 220"/>
            <p:cNvSpPr>
              <a:spLocks noChangeArrowheads="1"/>
            </p:cNvSpPr>
            <p:nvPr/>
          </p:nvSpPr>
          <p:spPr bwMode="auto">
            <a:xfrm>
              <a:off x="2664" y="273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7" name="Oval 221"/>
            <p:cNvSpPr>
              <a:spLocks noChangeArrowheads="1"/>
            </p:cNvSpPr>
            <p:nvPr/>
          </p:nvSpPr>
          <p:spPr bwMode="auto">
            <a:xfrm>
              <a:off x="2853" y="2542"/>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8" name="Oval 222"/>
            <p:cNvSpPr>
              <a:spLocks noChangeArrowheads="1"/>
            </p:cNvSpPr>
            <p:nvPr/>
          </p:nvSpPr>
          <p:spPr bwMode="auto">
            <a:xfrm>
              <a:off x="2952" y="2725"/>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19" name="Oval 223"/>
            <p:cNvSpPr>
              <a:spLocks noChangeArrowheads="1"/>
            </p:cNvSpPr>
            <p:nvPr/>
          </p:nvSpPr>
          <p:spPr bwMode="auto">
            <a:xfrm>
              <a:off x="3235" y="2543"/>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0" name="Oval 224"/>
            <p:cNvSpPr>
              <a:spLocks noChangeArrowheads="1"/>
            </p:cNvSpPr>
            <p:nvPr/>
          </p:nvSpPr>
          <p:spPr bwMode="auto">
            <a:xfrm>
              <a:off x="3307" y="2664"/>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1" name="Oval 225"/>
            <p:cNvSpPr>
              <a:spLocks noChangeArrowheads="1"/>
            </p:cNvSpPr>
            <p:nvPr/>
          </p:nvSpPr>
          <p:spPr bwMode="auto">
            <a:xfrm>
              <a:off x="2866" y="285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2" name="Oval 226"/>
            <p:cNvSpPr>
              <a:spLocks noChangeArrowheads="1"/>
            </p:cNvSpPr>
            <p:nvPr/>
          </p:nvSpPr>
          <p:spPr bwMode="auto">
            <a:xfrm>
              <a:off x="2986" y="294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3" name="Oval 227"/>
            <p:cNvSpPr>
              <a:spLocks noChangeArrowheads="1"/>
            </p:cNvSpPr>
            <p:nvPr/>
          </p:nvSpPr>
          <p:spPr bwMode="auto">
            <a:xfrm>
              <a:off x="3210" y="282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4" name="Oval 228"/>
            <p:cNvSpPr>
              <a:spLocks noChangeArrowheads="1"/>
            </p:cNvSpPr>
            <p:nvPr/>
          </p:nvSpPr>
          <p:spPr bwMode="auto">
            <a:xfrm>
              <a:off x="3301" y="282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5" name="Oval 229"/>
            <p:cNvSpPr>
              <a:spLocks noChangeArrowheads="1"/>
            </p:cNvSpPr>
            <p:nvPr/>
          </p:nvSpPr>
          <p:spPr bwMode="auto">
            <a:xfrm>
              <a:off x="3229" y="296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6" name="Oval 230"/>
            <p:cNvSpPr>
              <a:spLocks noChangeArrowheads="1"/>
            </p:cNvSpPr>
            <p:nvPr/>
          </p:nvSpPr>
          <p:spPr bwMode="auto">
            <a:xfrm>
              <a:off x="3165" y="324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7" name="Oval 231"/>
            <p:cNvSpPr>
              <a:spLocks noChangeArrowheads="1"/>
            </p:cNvSpPr>
            <p:nvPr/>
          </p:nvSpPr>
          <p:spPr bwMode="auto">
            <a:xfrm>
              <a:off x="3226" y="328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8" name="Oval 232"/>
            <p:cNvSpPr>
              <a:spLocks noChangeArrowheads="1"/>
            </p:cNvSpPr>
            <p:nvPr/>
          </p:nvSpPr>
          <p:spPr bwMode="auto">
            <a:xfrm>
              <a:off x="3108" y="324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29" name="Oval 233"/>
            <p:cNvSpPr>
              <a:spLocks noChangeArrowheads="1"/>
            </p:cNvSpPr>
            <p:nvPr/>
          </p:nvSpPr>
          <p:spPr bwMode="auto">
            <a:xfrm>
              <a:off x="2977" y="339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0" name="Oval 234"/>
            <p:cNvSpPr>
              <a:spLocks noChangeArrowheads="1"/>
            </p:cNvSpPr>
            <p:nvPr/>
          </p:nvSpPr>
          <p:spPr bwMode="auto">
            <a:xfrm>
              <a:off x="4519" y="234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1" name="Oval 235"/>
            <p:cNvSpPr>
              <a:spLocks noChangeArrowheads="1"/>
            </p:cNvSpPr>
            <p:nvPr/>
          </p:nvSpPr>
          <p:spPr bwMode="auto">
            <a:xfrm>
              <a:off x="5025" y="152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2" name="Oval 236"/>
            <p:cNvSpPr>
              <a:spLocks noChangeArrowheads="1"/>
            </p:cNvSpPr>
            <p:nvPr/>
          </p:nvSpPr>
          <p:spPr bwMode="auto">
            <a:xfrm>
              <a:off x="4784" y="184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3" name="Oval 237"/>
            <p:cNvSpPr>
              <a:spLocks noChangeArrowheads="1"/>
            </p:cNvSpPr>
            <p:nvPr/>
          </p:nvSpPr>
          <p:spPr bwMode="auto">
            <a:xfrm>
              <a:off x="4896" y="1914"/>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4" name="Oval 238"/>
            <p:cNvSpPr>
              <a:spLocks noChangeArrowheads="1"/>
            </p:cNvSpPr>
            <p:nvPr/>
          </p:nvSpPr>
          <p:spPr bwMode="auto">
            <a:xfrm>
              <a:off x="4666" y="215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5" name="Oval 239"/>
            <p:cNvSpPr>
              <a:spLocks noChangeArrowheads="1"/>
            </p:cNvSpPr>
            <p:nvPr/>
          </p:nvSpPr>
          <p:spPr bwMode="auto">
            <a:xfrm>
              <a:off x="4593" y="189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6" name="Oval 240"/>
            <p:cNvSpPr>
              <a:spLocks noChangeArrowheads="1"/>
            </p:cNvSpPr>
            <p:nvPr/>
          </p:nvSpPr>
          <p:spPr bwMode="auto">
            <a:xfrm>
              <a:off x="4577" y="2079"/>
              <a:ext cx="26"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7" name="Oval 241"/>
            <p:cNvSpPr>
              <a:spLocks noChangeArrowheads="1"/>
            </p:cNvSpPr>
            <p:nvPr/>
          </p:nvSpPr>
          <p:spPr bwMode="auto">
            <a:xfrm>
              <a:off x="4491" y="208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8" name="Oval 242"/>
            <p:cNvSpPr>
              <a:spLocks noChangeArrowheads="1"/>
            </p:cNvSpPr>
            <p:nvPr/>
          </p:nvSpPr>
          <p:spPr bwMode="auto">
            <a:xfrm>
              <a:off x="4520" y="222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39" name="Oval 243"/>
            <p:cNvSpPr>
              <a:spLocks noChangeArrowheads="1"/>
            </p:cNvSpPr>
            <p:nvPr/>
          </p:nvSpPr>
          <p:spPr bwMode="auto">
            <a:xfrm>
              <a:off x="4526" y="2316"/>
              <a:ext cx="26"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0" name="Oval 244"/>
            <p:cNvSpPr>
              <a:spLocks noChangeArrowheads="1"/>
            </p:cNvSpPr>
            <p:nvPr/>
          </p:nvSpPr>
          <p:spPr bwMode="auto">
            <a:xfrm>
              <a:off x="4422" y="2447"/>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1" name="Oval 245"/>
            <p:cNvSpPr>
              <a:spLocks noChangeArrowheads="1"/>
            </p:cNvSpPr>
            <p:nvPr/>
          </p:nvSpPr>
          <p:spPr bwMode="auto">
            <a:xfrm>
              <a:off x="4379" y="2470"/>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2" name="Oval 246"/>
            <p:cNvSpPr>
              <a:spLocks noChangeArrowheads="1"/>
            </p:cNvSpPr>
            <p:nvPr/>
          </p:nvSpPr>
          <p:spPr bwMode="auto">
            <a:xfrm>
              <a:off x="4240" y="2386"/>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3" name="Oval 247"/>
            <p:cNvSpPr>
              <a:spLocks noChangeArrowheads="1"/>
            </p:cNvSpPr>
            <p:nvPr/>
          </p:nvSpPr>
          <p:spPr bwMode="auto">
            <a:xfrm>
              <a:off x="4284" y="229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4" name="Oval 248"/>
            <p:cNvSpPr>
              <a:spLocks noChangeArrowheads="1"/>
            </p:cNvSpPr>
            <p:nvPr/>
          </p:nvSpPr>
          <p:spPr bwMode="auto">
            <a:xfrm>
              <a:off x="4328" y="2399"/>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5" name="Oval 249"/>
            <p:cNvSpPr>
              <a:spLocks noChangeArrowheads="1"/>
            </p:cNvSpPr>
            <p:nvPr/>
          </p:nvSpPr>
          <p:spPr bwMode="auto">
            <a:xfrm>
              <a:off x="3986" y="2069"/>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6" name="Oval 250"/>
            <p:cNvSpPr>
              <a:spLocks noChangeArrowheads="1"/>
            </p:cNvSpPr>
            <p:nvPr/>
          </p:nvSpPr>
          <p:spPr bwMode="auto">
            <a:xfrm>
              <a:off x="4399" y="214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7" name="Oval 251"/>
            <p:cNvSpPr>
              <a:spLocks noChangeArrowheads="1"/>
            </p:cNvSpPr>
            <p:nvPr/>
          </p:nvSpPr>
          <p:spPr bwMode="auto">
            <a:xfrm>
              <a:off x="3978" y="2346"/>
              <a:ext cx="24"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8" name="Oval 252"/>
            <p:cNvSpPr>
              <a:spLocks noChangeArrowheads="1"/>
            </p:cNvSpPr>
            <p:nvPr/>
          </p:nvSpPr>
          <p:spPr bwMode="auto">
            <a:xfrm>
              <a:off x="3891" y="2567"/>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49" name="Oval 253"/>
            <p:cNvSpPr>
              <a:spLocks noChangeArrowheads="1"/>
            </p:cNvSpPr>
            <p:nvPr/>
          </p:nvSpPr>
          <p:spPr bwMode="auto">
            <a:xfrm>
              <a:off x="3960" y="272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0" name="Oval 254"/>
            <p:cNvSpPr>
              <a:spLocks noChangeArrowheads="1"/>
            </p:cNvSpPr>
            <p:nvPr/>
          </p:nvSpPr>
          <p:spPr bwMode="auto">
            <a:xfrm>
              <a:off x="4066" y="2436"/>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1" name="Oval 255"/>
            <p:cNvSpPr>
              <a:spLocks noChangeArrowheads="1"/>
            </p:cNvSpPr>
            <p:nvPr/>
          </p:nvSpPr>
          <p:spPr bwMode="auto">
            <a:xfrm>
              <a:off x="4240" y="2588"/>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2" name="Oval 256"/>
            <p:cNvSpPr>
              <a:spLocks noChangeArrowheads="1"/>
            </p:cNvSpPr>
            <p:nvPr/>
          </p:nvSpPr>
          <p:spPr bwMode="auto">
            <a:xfrm>
              <a:off x="4265" y="253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3" name="Oval 257"/>
            <p:cNvSpPr>
              <a:spLocks noChangeArrowheads="1"/>
            </p:cNvSpPr>
            <p:nvPr/>
          </p:nvSpPr>
          <p:spPr bwMode="auto">
            <a:xfrm>
              <a:off x="4324" y="249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4" name="Oval 258"/>
            <p:cNvSpPr>
              <a:spLocks noChangeArrowheads="1"/>
            </p:cNvSpPr>
            <p:nvPr/>
          </p:nvSpPr>
          <p:spPr bwMode="auto">
            <a:xfrm>
              <a:off x="4261" y="2776"/>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5" name="Oval 259"/>
            <p:cNvSpPr>
              <a:spLocks noChangeArrowheads="1"/>
            </p:cNvSpPr>
            <p:nvPr/>
          </p:nvSpPr>
          <p:spPr bwMode="auto">
            <a:xfrm>
              <a:off x="4302" y="2837"/>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6" name="Oval 260"/>
            <p:cNvSpPr>
              <a:spLocks noChangeArrowheads="1"/>
            </p:cNvSpPr>
            <p:nvPr/>
          </p:nvSpPr>
          <p:spPr bwMode="auto">
            <a:xfrm>
              <a:off x="4363" y="296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7" name="Oval 261"/>
            <p:cNvSpPr>
              <a:spLocks noChangeArrowheads="1"/>
            </p:cNvSpPr>
            <p:nvPr/>
          </p:nvSpPr>
          <p:spPr bwMode="auto">
            <a:xfrm>
              <a:off x="4563" y="2598"/>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8" name="Oval 262"/>
            <p:cNvSpPr>
              <a:spLocks noChangeArrowheads="1"/>
            </p:cNvSpPr>
            <p:nvPr/>
          </p:nvSpPr>
          <p:spPr bwMode="auto">
            <a:xfrm>
              <a:off x="4558" y="242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59" name="Oval 263"/>
            <p:cNvSpPr>
              <a:spLocks noChangeArrowheads="1"/>
            </p:cNvSpPr>
            <p:nvPr/>
          </p:nvSpPr>
          <p:spPr bwMode="auto">
            <a:xfrm>
              <a:off x="4992" y="302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0" name="Oval 264"/>
            <p:cNvSpPr>
              <a:spLocks noChangeArrowheads="1"/>
            </p:cNvSpPr>
            <p:nvPr/>
          </p:nvSpPr>
          <p:spPr bwMode="auto">
            <a:xfrm>
              <a:off x="5250" y="324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1" name="Oval 265"/>
            <p:cNvSpPr>
              <a:spLocks noChangeArrowheads="1"/>
            </p:cNvSpPr>
            <p:nvPr/>
          </p:nvSpPr>
          <p:spPr bwMode="auto">
            <a:xfrm>
              <a:off x="5411" y="362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2" name="Oval 266"/>
            <p:cNvSpPr>
              <a:spLocks noChangeArrowheads="1"/>
            </p:cNvSpPr>
            <p:nvPr/>
          </p:nvSpPr>
          <p:spPr bwMode="auto">
            <a:xfrm>
              <a:off x="3850" y="141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3" name="Oval 267"/>
            <p:cNvSpPr>
              <a:spLocks noChangeArrowheads="1"/>
            </p:cNvSpPr>
            <p:nvPr/>
          </p:nvSpPr>
          <p:spPr bwMode="auto">
            <a:xfrm>
              <a:off x="3151" y="157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4" name="Oval 268"/>
            <p:cNvSpPr>
              <a:spLocks noChangeArrowheads="1"/>
            </p:cNvSpPr>
            <p:nvPr/>
          </p:nvSpPr>
          <p:spPr bwMode="auto">
            <a:xfrm>
              <a:off x="2423" y="144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5" name="Oval 269"/>
            <p:cNvSpPr>
              <a:spLocks noChangeArrowheads="1"/>
            </p:cNvSpPr>
            <p:nvPr/>
          </p:nvSpPr>
          <p:spPr bwMode="auto">
            <a:xfrm>
              <a:off x="3106" y="1621"/>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6" name="Oval 270"/>
            <p:cNvSpPr>
              <a:spLocks noChangeArrowheads="1"/>
            </p:cNvSpPr>
            <p:nvPr/>
          </p:nvSpPr>
          <p:spPr bwMode="auto">
            <a:xfrm>
              <a:off x="3097" y="154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7" name="Oval 271"/>
            <p:cNvSpPr>
              <a:spLocks noChangeArrowheads="1"/>
            </p:cNvSpPr>
            <p:nvPr/>
          </p:nvSpPr>
          <p:spPr bwMode="auto">
            <a:xfrm>
              <a:off x="3840" y="279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8" name="Oval 272"/>
            <p:cNvSpPr>
              <a:spLocks noChangeArrowheads="1"/>
            </p:cNvSpPr>
            <p:nvPr/>
          </p:nvSpPr>
          <p:spPr bwMode="auto">
            <a:xfrm>
              <a:off x="4067" y="2358"/>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69" name="Oval 273"/>
            <p:cNvSpPr>
              <a:spLocks noChangeArrowheads="1"/>
            </p:cNvSpPr>
            <p:nvPr/>
          </p:nvSpPr>
          <p:spPr bwMode="auto">
            <a:xfrm>
              <a:off x="4416" y="285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0" name="Oval 274"/>
            <p:cNvSpPr>
              <a:spLocks noChangeArrowheads="1"/>
            </p:cNvSpPr>
            <p:nvPr/>
          </p:nvSpPr>
          <p:spPr bwMode="auto">
            <a:xfrm>
              <a:off x="4490" y="279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1" name="Oval 275"/>
            <p:cNvSpPr>
              <a:spLocks noChangeArrowheads="1"/>
            </p:cNvSpPr>
            <p:nvPr/>
          </p:nvSpPr>
          <p:spPr bwMode="auto">
            <a:xfrm>
              <a:off x="5046" y="295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2" name="Oval 276"/>
            <p:cNvSpPr>
              <a:spLocks noChangeArrowheads="1"/>
            </p:cNvSpPr>
            <p:nvPr/>
          </p:nvSpPr>
          <p:spPr bwMode="auto">
            <a:xfrm>
              <a:off x="3231" y="1469"/>
              <a:ext cx="25"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3" name="Oval 277"/>
            <p:cNvSpPr>
              <a:spLocks noChangeArrowheads="1"/>
            </p:cNvSpPr>
            <p:nvPr/>
          </p:nvSpPr>
          <p:spPr bwMode="auto">
            <a:xfrm>
              <a:off x="3171" y="2191"/>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4" name="Oval 278"/>
            <p:cNvSpPr>
              <a:spLocks noChangeArrowheads="1"/>
            </p:cNvSpPr>
            <p:nvPr/>
          </p:nvSpPr>
          <p:spPr bwMode="auto">
            <a:xfrm>
              <a:off x="2536" y="268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5" name="Oval 279"/>
            <p:cNvSpPr>
              <a:spLocks noChangeArrowheads="1"/>
            </p:cNvSpPr>
            <p:nvPr/>
          </p:nvSpPr>
          <p:spPr bwMode="auto">
            <a:xfrm>
              <a:off x="2814" y="273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6" name="Oval 280"/>
            <p:cNvSpPr>
              <a:spLocks noChangeArrowheads="1"/>
            </p:cNvSpPr>
            <p:nvPr/>
          </p:nvSpPr>
          <p:spPr bwMode="auto">
            <a:xfrm>
              <a:off x="3174" y="2944"/>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7" name="Oval 281"/>
            <p:cNvSpPr>
              <a:spLocks noChangeArrowheads="1"/>
            </p:cNvSpPr>
            <p:nvPr/>
          </p:nvSpPr>
          <p:spPr bwMode="auto">
            <a:xfrm>
              <a:off x="3161" y="288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8" name="Oval 282"/>
            <p:cNvSpPr>
              <a:spLocks noChangeArrowheads="1"/>
            </p:cNvSpPr>
            <p:nvPr/>
          </p:nvSpPr>
          <p:spPr bwMode="auto">
            <a:xfrm>
              <a:off x="2986" y="3096"/>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79" name="Oval 283"/>
            <p:cNvSpPr>
              <a:spLocks noChangeArrowheads="1"/>
            </p:cNvSpPr>
            <p:nvPr/>
          </p:nvSpPr>
          <p:spPr bwMode="auto">
            <a:xfrm>
              <a:off x="4107" y="214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0" name="Oval 284"/>
            <p:cNvSpPr>
              <a:spLocks noChangeArrowheads="1"/>
            </p:cNvSpPr>
            <p:nvPr/>
          </p:nvSpPr>
          <p:spPr bwMode="auto">
            <a:xfrm>
              <a:off x="4151" y="2047"/>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1" name="Oval 285"/>
            <p:cNvSpPr>
              <a:spLocks noChangeArrowheads="1"/>
            </p:cNvSpPr>
            <p:nvPr/>
          </p:nvSpPr>
          <p:spPr bwMode="auto">
            <a:xfrm>
              <a:off x="4284" y="206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2" name="Oval 286"/>
            <p:cNvSpPr>
              <a:spLocks noChangeArrowheads="1"/>
            </p:cNvSpPr>
            <p:nvPr/>
          </p:nvSpPr>
          <p:spPr bwMode="auto">
            <a:xfrm>
              <a:off x="4239" y="2299"/>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3" name="Oval 287"/>
            <p:cNvSpPr>
              <a:spLocks noChangeArrowheads="1"/>
            </p:cNvSpPr>
            <p:nvPr/>
          </p:nvSpPr>
          <p:spPr bwMode="auto">
            <a:xfrm>
              <a:off x="4372" y="2399"/>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4" name="Oval 288"/>
            <p:cNvSpPr>
              <a:spLocks noChangeArrowheads="1"/>
            </p:cNvSpPr>
            <p:nvPr/>
          </p:nvSpPr>
          <p:spPr bwMode="auto">
            <a:xfrm>
              <a:off x="4328" y="234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5" name="Oval 289"/>
            <p:cNvSpPr>
              <a:spLocks noChangeArrowheads="1"/>
            </p:cNvSpPr>
            <p:nvPr/>
          </p:nvSpPr>
          <p:spPr bwMode="auto">
            <a:xfrm>
              <a:off x="4372" y="2540"/>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6" name="Oval 290"/>
            <p:cNvSpPr>
              <a:spLocks noChangeArrowheads="1"/>
            </p:cNvSpPr>
            <p:nvPr/>
          </p:nvSpPr>
          <p:spPr bwMode="auto">
            <a:xfrm>
              <a:off x="4460" y="2450"/>
              <a:ext cx="26"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7" name="Oval 291"/>
            <p:cNvSpPr>
              <a:spLocks noChangeArrowheads="1"/>
            </p:cNvSpPr>
            <p:nvPr/>
          </p:nvSpPr>
          <p:spPr bwMode="auto">
            <a:xfrm>
              <a:off x="4416" y="234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8" name="Oval 292"/>
            <p:cNvSpPr>
              <a:spLocks noChangeArrowheads="1"/>
            </p:cNvSpPr>
            <p:nvPr/>
          </p:nvSpPr>
          <p:spPr bwMode="auto">
            <a:xfrm>
              <a:off x="4372" y="229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89" name="Oval 293"/>
            <p:cNvSpPr>
              <a:spLocks noChangeArrowheads="1"/>
            </p:cNvSpPr>
            <p:nvPr/>
          </p:nvSpPr>
          <p:spPr bwMode="auto">
            <a:xfrm>
              <a:off x="4416" y="229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0" name="Oval 294"/>
            <p:cNvSpPr>
              <a:spLocks noChangeArrowheads="1"/>
            </p:cNvSpPr>
            <p:nvPr/>
          </p:nvSpPr>
          <p:spPr bwMode="auto">
            <a:xfrm>
              <a:off x="4416" y="224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1" name="Oval 295"/>
            <p:cNvSpPr>
              <a:spLocks noChangeArrowheads="1"/>
            </p:cNvSpPr>
            <p:nvPr/>
          </p:nvSpPr>
          <p:spPr bwMode="auto">
            <a:xfrm>
              <a:off x="4372" y="224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2" name="Oval 296"/>
            <p:cNvSpPr>
              <a:spLocks noChangeArrowheads="1"/>
            </p:cNvSpPr>
            <p:nvPr/>
          </p:nvSpPr>
          <p:spPr bwMode="auto">
            <a:xfrm>
              <a:off x="4505" y="234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3" name="Oval 297"/>
            <p:cNvSpPr>
              <a:spLocks noChangeArrowheads="1"/>
            </p:cNvSpPr>
            <p:nvPr/>
          </p:nvSpPr>
          <p:spPr bwMode="auto">
            <a:xfrm>
              <a:off x="4328" y="2198"/>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4" name="Oval 298"/>
            <p:cNvSpPr>
              <a:spLocks noChangeArrowheads="1"/>
            </p:cNvSpPr>
            <p:nvPr/>
          </p:nvSpPr>
          <p:spPr bwMode="auto">
            <a:xfrm>
              <a:off x="4328" y="209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5" name="Oval 299"/>
            <p:cNvSpPr>
              <a:spLocks noChangeArrowheads="1"/>
            </p:cNvSpPr>
            <p:nvPr/>
          </p:nvSpPr>
          <p:spPr bwMode="auto">
            <a:xfrm>
              <a:off x="4505" y="2047"/>
              <a:ext cx="25" cy="2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6" name="Oval 300"/>
            <p:cNvSpPr>
              <a:spLocks noChangeArrowheads="1"/>
            </p:cNvSpPr>
            <p:nvPr/>
          </p:nvSpPr>
          <p:spPr bwMode="auto">
            <a:xfrm>
              <a:off x="4637" y="199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7" name="Oval 301"/>
            <p:cNvSpPr>
              <a:spLocks noChangeArrowheads="1"/>
            </p:cNvSpPr>
            <p:nvPr/>
          </p:nvSpPr>
          <p:spPr bwMode="auto">
            <a:xfrm>
              <a:off x="2736" y="2688"/>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8" name="Oval 302"/>
            <p:cNvSpPr>
              <a:spLocks noChangeArrowheads="1"/>
            </p:cNvSpPr>
            <p:nvPr/>
          </p:nvSpPr>
          <p:spPr bwMode="auto">
            <a:xfrm>
              <a:off x="3423" y="323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699" name="Oval 303"/>
            <p:cNvSpPr>
              <a:spLocks noChangeArrowheads="1"/>
            </p:cNvSpPr>
            <p:nvPr/>
          </p:nvSpPr>
          <p:spPr bwMode="auto">
            <a:xfrm>
              <a:off x="4959" y="345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0" name="Oval 304"/>
            <p:cNvSpPr>
              <a:spLocks noChangeArrowheads="1"/>
            </p:cNvSpPr>
            <p:nvPr/>
          </p:nvSpPr>
          <p:spPr bwMode="auto">
            <a:xfrm>
              <a:off x="4809" y="349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1" name="Oval 305"/>
            <p:cNvSpPr>
              <a:spLocks noChangeArrowheads="1"/>
            </p:cNvSpPr>
            <p:nvPr/>
          </p:nvSpPr>
          <p:spPr bwMode="auto">
            <a:xfrm>
              <a:off x="4612" y="345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2" name="Oval 306"/>
            <p:cNvSpPr>
              <a:spLocks noChangeArrowheads="1"/>
            </p:cNvSpPr>
            <p:nvPr/>
          </p:nvSpPr>
          <p:spPr bwMode="auto">
            <a:xfrm>
              <a:off x="4984" y="342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3" name="Oval 307"/>
            <p:cNvSpPr>
              <a:spLocks noChangeArrowheads="1"/>
            </p:cNvSpPr>
            <p:nvPr/>
          </p:nvSpPr>
          <p:spPr bwMode="auto">
            <a:xfrm>
              <a:off x="4992" y="339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4" name="Oval 308"/>
            <p:cNvSpPr>
              <a:spLocks noChangeArrowheads="1"/>
            </p:cNvSpPr>
            <p:nvPr/>
          </p:nvSpPr>
          <p:spPr bwMode="auto">
            <a:xfrm>
              <a:off x="4945" y="341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5" name="Oval 309"/>
            <p:cNvSpPr>
              <a:spLocks noChangeArrowheads="1"/>
            </p:cNvSpPr>
            <p:nvPr/>
          </p:nvSpPr>
          <p:spPr bwMode="auto">
            <a:xfrm>
              <a:off x="4953" y="338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6" name="Oval 310"/>
            <p:cNvSpPr>
              <a:spLocks noChangeArrowheads="1"/>
            </p:cNvSpPr>
            <p:nvPr/>
          </p:nvSpPr>
          <p:spPr bwMode="auto">
            <a:xfrm>
              <a:off x="5009" y="331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7" name="Oval 311"/>
            <p:cNvSpPr>
              <a:spLocks noChangeArrowheads="1"/>
            </p:cNvSpPr>
            <p:nvPr/>
          </p:nvSpPr>
          <p:spPr bwMode="auto">
            <a:xfrm>
              <a:off x="4986" y="326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8" name="Oval 312"/>
            <p:cNvSpPr>
              <a:spLocks noChangeArrowheads="1"/>
            </p:cNvSpPr>
            <p:nvPr/>
          </p:nvSpPr>
          <p:spPr bwMode="auto">
            <a:xfrm>
              <a:off x="4959" y="324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09" name="Oval 313"/>
            <p:cNvSpPr>
              <a:spLocks noChangeArrowheads="1"/>
            </p:cNvSpPr>
            <p:nvPr/>
          </p:nvSpPr>
          <p:spPr bwMode="auto">
            <a:xfrm>
              <a:off x="4920" y="319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0" name="Oval 314"/>
            <p:cNvSpPr>
              <a:spLocks noChangeArrowheads="1"/>
            </p:cNvSpPr>
            <p:nvPr/>
          </p:nvSpPr>
          <p:spPr bwMode="auto">
            <a:xfrm>
              <a:off x="4928" y="366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1" name="Oval 315"/>
            <p:cNvSpPr>
              <a:spLocks noChangeArrowheads="1"/>
            </p:cNvSpPr>
            <p:nvPr/>
          </p:nvSpPr>
          <p:spPr bwMode="auto">
            <a:xfrm>
              <a:off x="4970" y="3665"/>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2" name="Oval 316"/>
            <p:cNvSpPr>
              <a:spLocks noChangeArrowheads="1"/>
            </p:cNvSpPr>
            <p:nvPr/>
          </p:nvSpPr>
          <p:spPr bwMode="auto">
            <a:xfrm>
              <a:off x="4953" y="370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3" name="Oval 317"/>
            <p:cNvSpPr>
              <a:spLocks noChangeArrowheads="1"/>
            </p:cNvSpPr>
            <p:nvPr/>
          </p:nvSpPr>
          <p:spPr bwMode="auto">
            <a:xfrm>
              <a:off x="4512" y="325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4" name="Oval 318"/>
            <p:cNvSpPr>
              <a:spLocks noChangeArrowheads="1"/>
            </p:cNvSpPr>
            <p:nvPr/>
          </p:nvSpPr>
          <p:spPr bwMode="auto">
            <a:xfrm>
              <a:off x="4666" y="3157"/>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5" name="Oval 319"/>
            <p:cNvSpPr>
              <a:spLocks noChangeArrowheads="1"/>
            </p:cNvSpPr>
            <p:nvPr/>
          </p:nvSpPr>
          <p:spPr bwMode="auto">
            <a:xfrm>
              <a:off x="4928" y="3574"/>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6" name="Oval 320"/>
            <p:cNvSpPr>
              <a:spLocks noChangeArrowheads="1"/>
            </p:cNvSpPr>
            <p:nvPr/>
          </p:nvSpPr>
          <p:spPr bwMode="auto">
            <a:xfrm>
              <a:off x="4964" y="357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7" name="Oval 321"/>
            <p:cNvSpPr>
              <a:spLocks noChangeArrowheads="1"/>
            </p:cNvSpPr>
            <p:nvPr/>
          </p:nvSpPr>
          <p:spPr bwMode="auto">
            <a:xfrm>
              <a:off x="1221" y="2495"/>
              <a:ext cx="24" cy="2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8" name="Oval 322"/>
            <p:cNvSpPr>
              <a:spLocks noChangeArrowheads="1"/>
            </p:cNvSpPr>
            <p:nvPr/>
          </p:nvSpPr>
          <p:spPr bwMode="auto">
            <a:xfrm>
              <a:off x="2823" y="1815"/>
              <a:ext cx="24"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19" name="Oval 323"/>
            <p:cNvSpPr>
              <a:spLocks noChangeArrowheads="1"/>
            </p:cNvSpPr>
            <p:nvPr/>
          </p:nvSpPr>
          <p:spPr bwMode="auto">
            <a:xfrm>
              <a:off x="2909" y="1930"/>
              <a:ext cx="24"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0" name="Oval 324"/>
            <p:cNvSpPr>
              <a:spLocks noChangeArrowheads="1"/>
            </p:cNvSpPr>
            <p:nvPr/>
          </p:nvSpPr>
          <p:spPr bwMode="auto">
            <a:xfrm>
              <a:off x="3682" y="145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1" name="Oval 325"/>
            <p:cNvSpPr>
              <a:spLocks noChangeArrowheads="1"/>
            </p:cNvSpPr>
            <p:nvPr/>
          </p:nvSpPr>
          <p:spPr bwMode="auto">
            <a:xfrm>
              <a:off x="4110" y="143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2" name="Oval 326"/>
            <p:cNvSpPr>
              <a:spLocks noChangeArrowheads="1"/>
            </p:cNvSpPr>
            <p:nvPr/>
          </p:nvSpPr>
          <p:spPr bwMode="auto">
            <a:xfrm>
              <a:off x="4875" y="1991"/>
              <a:ext cx="24"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3" name="Oval 327"/>
            <p:cNvSpPr>
              <a:spLocks noChangeArrowheads="1"/>
            </p:cNvSpPr>
            <p:nvPr/>
          </p:nvSpPr>
          <p:spPr bwMode="auto">
            <a:xfrm>
              <a:off x="3018" y="2019"/>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4" name="Oval 328"/>
            <p:cNvSpPr>
              <a:spLocks noChangeArrowheads="1"/>
            </p:cNvSpPr>
            <p:nvPr/>
          </p:nvSpPr>
          <p:spPr bwMode="auto">
            <a:xfrm>
              <a:off x="3035" y="2051"/>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5" name="Oval 329"/>
            <p:cNvSpPr>
              <a:spLocks noChangeArrowheads="1"/>
            </p:cNvSpPr>
            <p:nvPr/>
          </p:nvSpPr>
          <p:spPr bwMode="auto">
            <a:xfrm>
              <a:off x="3313" y="1564"/>
              <a:ext cx="25" cy="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6" name="Oval 330"/>
            <p:cNvSpPr>
              <a:spLocks noChangeArrowheads="1"/>
            </p:cNvSpPr>
            <p:nvPr/>
          </p:nvSpPr>
          <p:spPr bwMode="auto">
            <a:xfrm>
              <a:off x="3084" y="1664"/>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7" name="Oval 331"/>
            <p:cNvSpPr>
              <a:spLocks noChangeArrowheads="1"/>
            </p:cNvSpPr>
            <p:nvPr/>
          </p:nvSpPr>
          <p:spPr bwMode="auto">
            <a:xfrm>
              <a:off x="3049" y="1694"/>
              <a:ext cx="26"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8" name="Oval 332"/>
            <p:cNvSpPr>
              <a:spLocks noChangeArrowheads="1"/>
            </p:cNvSpPr>
            <p:nvPr/>
          </p:nvSpPr>
          <p:spPr bwMode="auto">
            <a:xfrm>
              <a:off x="3049" y="2013"/>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729" name="Oval 333"/>
            <p:cNvSpPr>
              <a:spLocks noChangeArrowheads="1"/>
            </p:cNvSpPr>
            <p:nvPr/>
          </p:nvSpPr>
          <p:spPr bwMode="auto">
            <a:xfrm>
              <a:off x="3108" y="1972"/>
              <a:ext cx="25" cy="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grpSp>
      <p:sp>
        <p:nvSpPr>
          <p:cNvPr id="12367" name="Rectangle 334"/>
          <p:cNvSpPr>
            <a:spLocks noChangeArrowheads="1"/>
          </p:cNvSpPr>
          <p:nvPr/>
        </p:nvSpPr>
        <p:spPr bwMode="auto">
          <a:xfrm>
            <a:off x="7734300" y="3386138"/>
            <a:ext cx="68263" cy="79375"/>
          </a:xfrm>
          <a:prstGeom prst="rect">
            <a:avLst/>
          </a:prstGeom>
          <a:solidFill>
            <a:srgbClr val="FF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68" name="Freeform 335"/>
          <p:cNvSpPr>
            <a:spLocks/>
          </p:cNvSpPr>
          <p:nvPr/>
        </p:nvSpPr>
        <p:spPr bwMode="auto">
          <a:xfrm>
            <a:off x="2195513" y="3101975"/>
            <a:ext cx="76200" cy="138113"/>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69" name="Freeform 336"/>
          <p:cNvSpPr>
            <a:spLocks/>
          </p:cNvSpPr>
          <p:nvPr/>
        </p:nvSpPr>
        <p:spPr bwMode="auto">
          <a:xfrm>
            <a:off x="2287588" y="3406775"/>
            <a:ext cx="71437" cy="71438"/>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0" name="Freeform 337"/>
          <p:cNvSpPr>
            <a:spLocks/>
          </p:cNvSpPr>
          <p:nvPr/>
        </p:nvSpPr>
        <p:spPr bwMode="auto">
          <a:xfrm>
            <a:off x="4999038" y="3082925"/>
            <a:ext cx="90487" cy="1079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1" name="Freeform 338"/>
          <p:cNvSpPr>
            <a:spLocks/>
          </p:cNvSpPr>
          <p:nvPr/>
        </p:nvSpPr>
        <p:spPr bwMode="auto">
          <a:xfrm>
            <a:off x="5568950" y="3311525"/>
            <a:ext cx="90488" cy="109538"/>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2" name="Freeform 339"/>
          <p:cNvSpPr>
            <a:spLocks/>
          </p:cNvSpPr>
          <p:nvPr/>
        </p:nvSpPr>
        <p:spPr bwMode="auto">
          <a:xfrm>
            <a:off x="5006975" y="3524250"/>
            <a:ext cx="76200" cy="7302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3" name="Freeform 340"/>
          <p:cNvSpPr>
            <a:spLocks/>
          </p:cNvSpPr>
          <p:nvPr/>
        </p:nvSpPr>
        <p:spPr bwMode="auto">
          <a:xfrm>
            <a:off x="5318125" y="3754438"/>
            <a:ext cx="92075" cy="11112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4" name="Freeform 341"/>
          <p:cNvSpPr>
            <a:spLocks/>
          </p:cNvSpPr>
          <p:nvPr/>
        </p:nvSpPr>
        <p:spPr bwMode="auto">
          <a:xfrm>
            <a:off x="5456238" y="3667125"/>
            <a:ext cx="88900" cy="109538"/>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5" name="Freeform 342"/>
          <p:cNvSpPr>
            <a:spLocks/>
          </p:cNvSpPr>
          <p:nvPr/>
        </p:nvSpPr>
        <p:spPr bwMode="auto">
          <a:xfrm>
            <a:off x="6002338" y="3687763"/>
            <a:ext cx="87312" cy="1206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6" name="Freeform 343"/>
          <p:cNvSpPr>
            <a:spLocks/>
          </p:cNvSpPr>
          <p:nvPr/>
        </p:nvSpPr>
        <p:spPr bwMode="auto">
          <a:xfrm>
            <a:off x="5222875" y="4448175"/>
            <a:ext cx="87313" cy="1206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7" name="Freeform 344"/>
          <p:cNvSpPr>
            <a:spLocks/>
          </p:cNvSpPr>
          <p:nvPr/>
        </p:nvSpPr>
        <p:spPr bwMode="auto">
          <a:xfrm>
            <a:off x="4341813" y="4192588"/>
            <a:ext cx="87312" cy="11747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8" name="Freeform 345"/>
          <p:cNvSpPr>
            <a:spLocks/>
          </p:cNvSpPr>
          <p:nvPr/>
        </p:nvSpPr>
        <p:spPr bwMode="auto">
          <a:xfrm>
            <a:off x="6864350" y="2890838"/>
            <a:ext cx="76200" cy="74612"/>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9" name="Freeform 346"/>
          <p:cNvSpPr>
            <a:spLocks/>
          </p:cNvSpPr>
          <p:nvPr/>
        </p:nvSpPr>
        <p:spPr bwMode="auto">
          <a:xfrm>
            <a:off x="7129463" y="3224213"/>
            <a:ext cx="74612" cy="7620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0" name="Freeform 347"/>
          <p:cNvSpPr>
            <a:spLocks/>
          </p:cNvSpPr>
          <p:nvPr/>
        </p:nvSpPr>
        <p:spPr bwMode="auto">
          <a:xfrm>
            <a:off x="7077075" y="3676650"/>
            <a:ext cx="90488" cy="1079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1" name="Freeform 348"/>
          <p:cNvSpPr>
            <a:spLocks/>
          </p:cNvSpPr>
          <p:nvPr/>
        </p:nvSpPr>
        <p:spPr bwMode="auto">
          <a:xfrm>
            <a:off x="6245225" y="4010025"/>
            <a:ext cx="74613" cy="7620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2" name="Freeform 349"/>
          <p:cNvSpPr>
            <a:spLocks/>
          </p:cNvSpPr>
          <p:nvPr/>
        </p:nvSpPr>
        <p:spPr bwMode="auto">
          <a:xfrm>
            <a:off x="6619875" y="3881438"/>
            <a:ext cx="90488" cy="11112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3" name="Freeform 350"/>
          <p:cNvSpPr>
            <a:spLocks/>
          </p:cNvSpPr>
          <p:nvPr/>
        </p:nvSpPr>
        <p:spPr bwMode="auto">
          <a:xfrm>
            <a:off x="6861175" y="3811588"/>
            <a:ext cx="90488" cy="11112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4" name="Freeform 351"/>
          <p:cNvSpPr>
            <a:spLocks/>
          </p:cNvSpPr>
          <p:nvPr/>
        </p:nvSpPr>
        <p:spPr bwMode="auto">
          <a:xfrm>
            <a:off x="6759575" y="4291013"/>
            <a:ext cx="90488" cy="111125"/>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5" name="Freeform 352"/>
          <p:cNvSpPr>
            <a:spLocks/>
          </p:cNvSpPr>
          <p:nvPr/>
        </p:nvSpPr>
        <p:spPr bwMode="auto">
          <a:xfrm>
            <a:off x="6945313" y="4629150"/>
            <a:ext cx="74612" cy="7620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solidFill>
            <a:srgbClr val="99CC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6" name="Freeform 353"/>
          <p:cNvSpPr>
            <a:spLocks/>
          </p:cNvSpPr>
          <p:nvPr/>
        </p:nvSpPr>
        <p:spPr bwMode="auto">
          <a:xfrm>
            <a:off x="7246938" y="4025900"/>
            <a:ext cx="92075" cy="1079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7" name="Freeform 354"/>
          <p:cNvSpPr>
            <a:spLocks/>
          </p:cNvSpPr>
          <p:nvPr/>
        </p:nvSpPr>
        <p:spPr bwMode="auto">
          <a:xfrm>
            <a:off x="7548563" y="2813050"/>
            <a:ext cx="88900" cy="109538"/>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8" name="Freeform 355"/>
          <p:cNvSpPr>
            <a:spLocks/>
          </p:cNvSpPr>
          <p:nvPr/>
        </p:nvSpPr>
        <p:spPr bwMode="auto">
          <a:xfrm>
            <a:off x="6838950" y="3989388"/>
            <a:ext cx="88900" cy="109537"/>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9" name="Freeform 356"/>
          <p:cNvSpPr>
            <a:spLocks/>
          </p:cNvSpPr>
          <p:nvPr/>
        </p:nvSpPr>
        <p:spPr bwMode="auto">
          <a:xfrm>
            <a:off x="4284663" y="4076700"/>
            <a:ext cx="87312" cy="120650"/>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0" name="Freeform 357"/>
          <p:cNvSpPr>
            <a:spLocks/>
          </p:cNvSpPr>
          <p:nvPr/>
        </p:nvSpPr>
        <p:spPr bwMode="auto">
          <a:xfrm>
            <a:off x="5341938" y="2276475"/>
            <a:ext cx="85725" cy="147638"/>
          </a:xfrm>
          <a:custGeom>
            <a:avLst/>
            <a:gdLst>
              <a:gd name="T0" fmla="*/ 2147483647 w 51"/>
              <a:gd name="T1" fmla="*/ 0 h 45"/>
              <a:gd name="T2" fmla="*/ 0 w 51"/>
              <a:gd name="T3" fmla="*/ 2147483647 h 45"/>
              <a:gd name="T4" fmla="*/ 2147483647 w 51"/>
              <a:gd name="T5" fmla="*/ 2147483647 h 45"/>
              <a:gd name="T6" fmla="*/ 2147483647 w 51"/>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5">
                <a:moveTo>
                  <a:pt x="25" y="0"/>
                </a:moveTo>
                <a:lnTo>
                  <a:pt x="0" y="44"/>
                </a:lnTo>
                <a:lnTo>
                  <a:pt x="50" y="44"/>
                </a:lnTo>
                <a:lnTo>
                  <a:pt x="25" y="0"/>
                </a:lnTo>
              </a:path>
            </a:pathLst>
          </a:custGeom>
          <a:gradFill rotWithShape="1">
            <a:gsLst>
              <a:gs pos="0">
                <a:srgbClr val="FFFF00"/>
              </a:gs>
              <a:gs pos="100000">
                <a:srgbClr val="767600"/>
              </a:gs>
            </a:gsLst>
            <a:path path="rect">
              <a:fillToRect l="50000" t="50000" r="50000" b="50000"/>
            </a:path>
          </a:gra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1" name="Oval 358"/>
          <p:cNvSpPr>
            <a:spLocks noChangeArrowheads="1"/>
          </p:cNvSpPr>
          <p:nvPr/>
        </p:nvSpPr>
        <p:spPr bwMode="auto">
          <a:xfrm>
            <a:off x="7150100" y="3595688"/>
            <a:ext cx="73025" cy="74612"/>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2" name="Oval 359"/>
          <p:cNvSpPr>
            <a:spLocks noChangeArrowheads="1"/>
          </p:cNvSpPr>
          <p:nvPr/>
        </p:nvSpPr>
        <p:spPr bwMode="auto">
          <a:xfrm>
            <a:off x="7135813" y="3549650"/>
            <a:ext cx="73025" cy="74613"/>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3" name="Oval 360"/>
          <p:cNvSpPr>
            <a:spLocks noChangeArrowheads="1"/>
          </p:cNvSpPr>
          <p:nvPr/>
        </p:nvSpPr>
        <p:spPr bwMode="auto">
          <a:xfrm>
            <a:off x="7127875" y="3429000"/>
            <a:ext cx="73025" cy="74613"/>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4" name="Oval 361"/>
          <p:cNvSpPr>
            <a:spLocks noChangeArrowheads="1"/>
          </p:cNvSpPr>
          <p:nvPr/>
        </p:nvSpPr>
        <p:spPr bwMode="auto">
          <a:xfrm>
            <a:off x="7200900" y="3538538"/>
            <a:ext cx="73025" cy="74612"/>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5" name="Oval 362"/>
          <p:cNvSpPr>
            <a:spLocks noChangeArrowheads="1"/>
          </p:cNvSpPr>
          <p:nvPr/>
        </p:nvSpPr>
        <p:spPr bwMode="auto">
          <a:xfrm>
            <a:off x="6829425" y="4502150"/>
            <a:ext cx="79375" cy="77788"/>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6" name="Oval 363"/>
          <p:cNvSpPr>
            <a:spLocks noChangeArrowheads="1"/>
          </p:cNvSpPr>
          <p:nvPr/>
        </p:nvSpPr>
        <p:spPr bwMode="auto">
          <a:xfrm>
            <a:off x="6259513" y="3995738"/>
            <a:ext cx="73025" cy="76200"/>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7" name="Oval 364"/>
          <p:cNvSpPr>
            <a:spLocks noChangeArrowheads="1"/>
          </p:cNvSpPr>
          <p:nvPr/>
        </p:nvSpPr>
        <p:spPr bwMode="auto">
          <a:xfrm>
            <a:off x="6756400" y="4108450"/>
            <a:ext cx="73025" cy="77788"/>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8" name="Oval 365"/>
          <p:cNvSpPr>
            <a:spLocks noChangeArrowheads="1"/>
          </p:cNvSpPr>
          <p:nvPr/>
        </p:nvSpPr>
        <p:spPr bwMode="auto">
          <a:xfrm>
            <a:off x="6902450" y="4206875"/>
            <a:ext cx="73025" cy="762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399" name="Oval 366"/>
          <p:cNvSpPr>
            <a:spLocks noChangeArrowheads="1"/>
          </p:cNvSpPr>
          <p:nvPr/>
        </p:nvSpPr>
        <p:spPr bwMode="auto">
          <a:xfrm>
            <a:off x="6969125" y="4694238"/>
            <a:ext cx="73025" cy="74612"/>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0" name="Oval 367"/>
          <p:cNvSpPr>
            <a:spLocks noChangeArrowheads="1"/>
          </p:cNvSpPr>
          <p:nvPr/>
        </p:nvSpPr>
        <p:spPr bwMode="auto">
          <a:xfrm>
            <a:off x="7953375" y="5502275"/>
            <a:ext cx="73025" cy="762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1" name="Oval 368"/>
          <p:cNvSpPr>
            <a:spLocks noChangeArrowheads="1"/>
          </p:cNvSpPr>
          <p:nvPr/>
        </p:nvSpPr>
        <p:spPr bwMode="auto">
          <a:xfrm>
            <a:off x="7104063" y="3803650"/>
            <a:ext cx="73025" cy="74613"/>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2" name="Oval 369"/>
          <p:cNvSpPr>
            <a:spLocks noChangeArrowheads="1"/>
          </p:cNvSpPr>
          <p:nvPr/>
        </p:nvSpPr>
        <p:spPr bwMode="auto">
          <a:xfrm>
            <a:off x="4598988" y="3048000"/>
            <a:ext cx="79375" cy="79375"/>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3" name="Oval 370"/>
          <p:cNvSpPr>
            <a:spLocks noChangeArrowheads="1"/>
          </p:cNvSpPr>
          <p:nvPr/>
        </p:nvSpPr>
        <p:spPr bwMode="auto">
          <a:xfrm>
            <a:off x="4581525" y="2724150"/>
            <a:ext cx="80963" cy="889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4" name="Oval 371"/>
          <p:cNvSpPr>
            <a:spLocks noChangeArrowheads="1"/>
          </p:cNvSpPr>
          <p:nvPr/>
        </p:nvSpPr>
        <p:spPr bwMode="auto">
          <a:xfrm>
            <a:off x="4430713" y="2824163"/>
            <a:ext cx="79375" cy="762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5" name="Oval 372"/>
          <p:cNvSpPr>
            <a:spLocks noChangeArrowheads="1"/>
          </p:cNvSpPr>
          <p:nvPr/>
        </p:nvSpPr>
        <p:spPr bwMode="auto">
          <a:xfrm>
            <a:off x="5003800" y="5299075"/>
            <a:ext cx="80963" cy="77788"/>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6" name="Oval 373"/>
          <p:cNvSpPr>
            <a:spLocks noChangeArrowheads="1"/>
          </p:cNvSpPr>
          <p:nvPr/>
        </p:nvSpPr>
        <p:spPr bwMode="auto">
          <a:xfrm>
            <a:off x="4271963" y="2671763"/>
            <a:ext cx="80962" cy="82550"/>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7" name="Oval 374"/>
          <p:cNvSpPr>
            <a:spLocks noChangeArrowheads="1"/>
          </p:cNvSpPr>
          <p:nvPr/>
        </p:nvSpPr>
        <p:spPr bwMode="auto">
          <a:xfrm>
            <a:off x="5646738" y="3765550"/>
            <a:ext cx="73025" cy="79375"/>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8" name="Oval 375"/>
          <p:cNvSpPr>
            <a:spLocks noChangeArrowheads="1"/>
          </p:cNvSpPr>
          <p:nvPr/>
        </p:nvSpPr>
        <p:spPr bwMode="auto">
          <a:xfrm>
            <a:off x="4565650" y="2867025"/>
            <a:ext cx="80963" cy="84138"/>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09" name="Oval 376"/>
          <p:cNvSpPr>
            <a:spLocks noChangeArrowheads="1"/>
          </p:cNvSpPr>
          <p:nvPr/>
        </p:nvSpPr>
        <p:spPr bwMode="auto">
          <a:xfrm>
            <a:off x="4995863" y="5124450"/>
            <a:ext cx="80962" cy="77788"/>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0" name="Oval 377"/>
          <p:cNvSpPr>
            <a:spLocks noChangeArrowheads="1"/>
          </p:cNvSpPr>
          <p:nvPr/>
        </p:nvSpPr>
        <p:spPr bwMode="auto">
          <a:xfrm>
            <a:off x="1871663" y="3905250"/>
            <a:ext cx="87312" cy="87313"/>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1" name="Oval 378"/>
          <p:cNvSpPr>
            <a:spLocks noChangeArrowheads="1"/>
          </p:cNvSpPr>
          <p:nvPr/>
        </p:nvSpPr>
        <p:spPr bwMode="auto">
          <a:xfrm>
            <a:off x="2106613" y="3127375"/>
            <a:ext cx="85725" cy="88900"/>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2" name="Oval 379"/>
          <p:cNvSpPr>
            <a:spLocks noChangeArrowheads="1"/>
          </p:cNvSpPr>
          <p:nvPr/>
        </p:nvSpPr>
        <p:spPr bwMode="auto">
          <a:xfrm>
            <a:off x="1592263" y="3463925"/>
            <a:ext cx="85725" cy="79375"/>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3" name="Oval 380"/>
          <p:cNvSpPr>
            <a:spLocks noChangeArrowheads="1"/>
          </p:cNvSpPr>
          <p:nvPr/>
        </p:nvSpPr>
        <p:spPr bwMode="auto">
          <a:xfrm>
            <a:off x="3159125" y="5111750"/>
            <a:ext cx="87313" cy="85725"/>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4" name="Oval 381"/>
          <p:cNvSpPr>
            <a:spLocks noChangeArrowheads="1"/>
          </p:cNvSpPr>
          <p:nvPr/>
        </p:nvSpPr>
        <p:spPr bwMode="auto">
          <a:xfrm>
            <a:off x="3101975" y="5145088"/>
            <a:ext cx="84138" cy="889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5" name="Oval 382"/>
          <p:cNvSpPr>
            <a:spLocks noChangeArrowheads="1"/>
          </p:cNvSpPr>
          <p:nvPr/>
        </p:nvSpPr>
        <p:spPr bwMode="auto">
          <a:xfrm>
            <a:off x="2324100" y="3624263"/>
            <a:ext cx="87313" cy="8890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6" name="Oval 383"/>
          <p:cNvSpPr>
            <a:spLocks noChangeArrowheads="1"/>
          </p:cNvSpPr>
          <p:nvPr/>
        </p:nvSpPr>
        <p:spPr bwMode="auto">
          <a:xfrm>
            <a:off x="2576513" y="5567363"/>
            <a:ext cx="87312" cy="82550"/>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7" name="Oval 384"/>
          <p:cNvSpPr>
            <a:spLocks noChangeArrowheads="1"/>
          </p:cNvSpPr>
          <p:nvPr/>
        </p:nvSpPr>
        <p:spPr bwMode="auto">
          <a:xfrm>
            <a:off x="1970088" y="3463925"/>
            <a:ext cx="85725" cy="79375"/>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8" name="Oval 385"/>
          <p:cNvSpPr>
            <a:spLocks noChangeArrowheads="1"/>
          </p:cNvSpPr>
          <p:nvPr/>
        </p:nvSpPr>
        <p:spPr bwMode="auto">
          <a:xfrm>
            <a:off x="2122488" y="3316288"/>
            <a:ext cx="85725" cy="79375"/>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19" name="Oval 386"/>
          <p:cNvSpPr>
            <a:spLocks noChangeArrowheads="1"/>
          </p:cNvSpPr>
          <p:nvPr/>
        </p:nvSpPr>
        <p:spPr bwMode="auto">
          <a:xfrm>
            <a:off x="4471988" y="2446338"/>
            <a:ext cx="80962" cy="82550"/>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20" name="Oval 387"/>
          <p:cNvSpPr>
            <a:spLocks noChangeArrowheads="1"/>
          </p:cNvSpPr>
          <p:nvPr/>
        </p:nvSpPr>
        <p:spPr bwMode="auto">
          <a:xfrm>
            <a:off x="5518150" y="2305050"/>
            <a:ext cx="79375" cy="77788"/>
          </a:xfrm>
          <a:prstGeom prst="ellipse">
            <a:avLst/>
          </a:prstGeom>
          <a:gradFill rotWithShape="1">
            <a:gsLst>
              <a:gs pos="0">
                <a:srgbClr val="FF0000"/>
              </a:gs>
              <a:gs pos="100000">
                <a:srgbClr val="760000"/>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21" name="Text Box 388"/>
          <p:cNvSpPr txBox="1">
            <a:spLocks noChangeArrowheads="1"/>
          </p:cNvSpPr>
          <p:nvPr/>
        </p:nvSpPr>
        <p:spPr bwMode="auto">
          <a:xfrm>
            <a:off x="34925" y="4643438"/>
            <a:ext cx="2233613" cy="379412"/>
          </a:xfrm>
          <a:prstGeom prst="rect">
            <a:avLst/>
          </a:prstGeom>
          <a:gradFill rotWithShape="1">
            <a:gsLst>
              <a:gs pos="0">
                <a:srgbClr val="000076"/>
              </a:gs>
              <a:gs pos="50000">
                <a:srgbClr val="0000FF"/>
              </a:gs>
              <a:gs pos="100000">
                <a:srgbClr val="000076"/>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r>
              <a:rPr lang="en-GB" altLang="en-US" sz="1800" b="1">
                <a:solidFill>
                  <a:srgbClr val="FFFF66"/>
                </a:solidFill>
                <a:latin typeface="Arial Unicode MS" pitchFamily="34" charset="-128"/>
                <a:ea typeface="Arial Unicode MS" pitchFamily="34" charset="-128"/>
                <a:cs typeface="Arial Unicode MS" pitchFamily="34" charset="-128"/>
              </a:rPr>
              <a:t>Affiliates</a:t>
            </a:r>
          </a:p>
        </p:txBody>
      </p:sp>
      <p:sp>
        <p:nvSpPr>
          <p:cNvPr id="12422" name="Text Box 389"/>
          <p:cNvSpPr txBox="1">
            <a:spLocks noChangeArrowheads="1"/>
          </p:cNvSpPr>
          <p:nvPr/>
        </p:nvSpPr>
        <p:spPr bwMode="auto">
          <a:xfrm>
            <a:off x="34925" y="5095875"/>
            <a:ext cx="2209800" cy="379413"/>
          </a:xfrm>
          <a:prstGeom prst="rect">
            <a:avLst/>
          </a:prstGeom>
          <a:gradFill rotWithShape="1">
            <a:gsLst>
              <a:gs pos="0">
                <a:srgbClr val="000076"/>
              </a:gs>
              <a:gs pos="50000">
                <a:srgbClr val="0000FF"/>
              </a:gs>
              <a:gs pos="100000">
                <a:srgbClr val="000076"/>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r>
              <a:rPr lang="en-GB" altLang="en-US" sz="1800" b="1">
                <a:solidFill>
                  <a:srgbClr val="FFFF66"/>
                </a:solidFill>
                <a:latin typeface="Arial Unicode MS" pitchFamily="34" charset="-128"/>
                <a:ea typeface="Arial Unicode MS" pitchFamily="34" charset="-128"/>
                <a:cs typeface="Arial Unicode MS" pitchFamily="34" charset="-128"/>
              </a:rPr>
              <a:t>Regional offices</a:t>
            </a:r>
          </a:p>
        </p:txBody>
      </p:sp>
      <p:sp>
        <p:nvSpPr>
          <p:cNvPr id="12423" name="Oval 390"/>
          <p:cNvSpPr>
            <a:spLocks noChangeArrowheads="1"/>
          </p:cNvSpPr>
          <p:nvPr/>
        </p:nvSpPr>
        <p:spPr bwMode="auto">
          <a:xfrm>
            <a:off x="1187450" y="4076700"/>
            <a:ext cx="76200" cy="762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24" name="Text Box 391"/>
          <p:cNvSpPr txBox="1">
            <a:spLocks noChangeArrowheads="1"/>
          </p:cNvSpPr>
          <p:nvPr/>
        </p:nvSpPr>
        <p:spPr bwMode="auto">
          <a:xfrm>
            <a:off x="34925" y="5548313"/>
            <a:ext cx="2233613" cy="379412"/>
          </a:xfrm>
          <a:prstGeom prst="rect">
            <a:avLst/>
          </a:prstGeom>
          <a:gradFill rotWithShape="1">
            <a:gsLst>
              <a:gs pos="0">
                <a:srgbClr val="000076"/>
              </a:gs>
              <a:gs pos="50000">
                <a:srgbClr val="0000FF"/>
              </a:gs>
              <a:gs pos="100000">
                <a:srgbClr val="000076"/>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r>
              <a:rPr lang="en-GB" altLang="en-US" sz="1800" b="1">
                <a:solidFill>
                  <a:srgbClr val="FFFF66"/>
                </a:solidFill>
                <a:latin typeface="Arial Unicode MS" pitchFamily="34" charset="-128"/>
                <a:ea typeface="Arial Unicode MS" pitchFamily="34" charset="-128"/>
                <a:cs typeface="Arial Unicode MS" pitchFamily="34" charset="-128"/>
              </a:rPr>
              <a:t>Distributors</a:t>
            </a:r>
          </a:p>
        </p:txBody>
      </p:sp>
      <p:sp>
        <p:nvSpPr>
          <p:cNvPr id="12425" name="Text Box 392"/>
          <p:cNvSpPr txBox="1">
            <a:spLocks noChangeArrowheads="1"/>
          </p:cNvSpPr>
          <p:nvPr/>
        </p:nvSpPr>
        <p:spPr bwMode="auto">
          <a:xfrm>
            <a:off x="34925" y="6002338"/>
            <a:ext cx="2233613" cy="379412"/>
          </a:xfrm>
          <a:prstGeom prst="rect">
            <a:avLst/>
          </a:prstGeom>
          <a:gradFill rotWithShape="1">
            <a:gsLst>
              <a:gs pos="0">
                <a:srgbClr val="000076"/>
              </a:gs>
              <a:gs pos="50000">
                <a:srgbClr val="0000FF"/>
              </a:gs>
              <a:gs pos="100000">
                <a:srgbClr val="000076"/>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50000"/>
              </a:spcBef>
              <a:buFontTx/>
              <a:buNone/>
            </a:pPr>
            <a:r>
              <a:rPr lang="en-GB" altLang="en-US" sz="1800" b="1">
                <a:solidFill>
                  <a:srgbClr val="FFFF66"/>
                </a:solidFill>
                <a:latin typeface="Arial Unicode MS" pitchFamily="34" charset="-128"/>
                <a:ea typeface="Arial Unicode MS" pitchFamily="34" charset="-128"/>
                <a:cs typeface="Arial Unicode MS" pitchFamily="34" charset="-128"/>
              </a:rPr>
              <a:t>Manufacturing</a:t>
            </a:r>
          </a:p>
        </p:txBody>
      </p:sp>
      <p:sp>
        <p:nvSpPr>
          <p:cNvPr id="13705" name="Text Box 393"/>
          <p:cNvSpPr txBox="1">
            <a:spLocks noChangeArrowheads="1"/>
          </p:cNvSpPr>
          <p:nvPr/>
        </p:nvSpPr>
        <p:spPr bwMode="auto">
          <a:xfrm>
            <a:off x="2765425" y="5410200"/>
            <a:ext cx="1425575" cy="366713"/>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b="1" dirty="0">
                <a:solidFill>
                  <a:srgbClr val="3333CC"/>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Brazil</a:t>
            </a:r>
          </a:p>
        </p:txBody>
      </p:sp>
      <p:sp>
        <p:nvSpPr>
          <p:cNvPr id="13706" name="Text Box 394"/>
          <p:cNvSpPr txBox="1">
            <a:spLocks noChangeArrowheads="1"/>
          </p:cNvSpPr>
          <p:nvPr/>
        </p:nvSpPr>
        <p:spPr bwMode="auto">
          <a:xfrm>
            <a:off x="5508625" y="4953000"/>
            <a:ext cx="1425575" cy="366713"/>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GB" b="1" dirty="0">
                <a:solidFill>
                  <a:srgbClr val="3333CC"/>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Indonesia</a:t>
            </a:r>
          </a:p>
        </p:txBody>
      </p:sp>
      <p:sp>
        <p:nvSpPr>
          <p:cNvPr id="13707" name="Text Box 395"/>
          <p:cNvSpPr txBox="1">
            <a:spLocks noChangeArrowheads="1"/>
          </p:cNvSpPr>
          <p:nvPr/>
        </p:nvSpPr>
        <p:spPr bwMode="auto">
          <a:xfrm>
            <a:off x="7812088" y="3573463"/>
            <a:ext cx="1138237" cy="366712"/>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b="1" dirty="0">
                <a:solidFill>
                  <a:srgbClr val="3333CC"/>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Japan</a:t>
            </a:r>
          </a:p>
        </p:txBody>
      </p:sp>
      <p:sp>
        <p:nvSpPr>
          <p:cNvPr id="13708" name="Text Box 396"/>
          <p:cNvSpPr txBox="1">
            <a:spLocks noChangeArrowheads="1"/>
          </p:cNvSpPr>
          <p:nvPr/>
        </p:nvSpPr>
        <p:spPr bwMode="auto">
          <a:xfrm>
            <a:off x="6443663" y="2349500"/>
            <a:ext cx="1138237" cy="366713"/>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b="1" dirty="0">
                <a:solidFill>
                  <a:srgbClr val="3333CC"/>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China</a:t>
            </a:r>
          </a:p>
        </p:txBody>
      </p:sp>
      <p:sp>
        <p:nvSpPr>
          <p:cNvPr id="12430" name="Line 397"/>
          <p:cNvSpPr>
            <a:spLocks noChangeShapeType="1"/>
          </p:cNvSpPr>
          <p:nvPr/>
        </p:nvSpPr>
        <p:spPr bwMode="auto">
          <a:xfrm>
            <a:off x="3200400" y="5334000"/>
            <a:ext cx="219075" cy="1111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31" name="Line 398"/>
          <p:cNvSpPr>
            <a:spLocks noChangeShapeType="1"/>
          </p:cNvSpPr>
          <p:nvPr/>
        </p:nvSpPr>
        <p:spPr bwMode="auto">
          <a:xfrm>
            <a:off x="7924800" y="3429000"/>
            <a:ext cx="1524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32" name="Line 399"/>
          <p:cNvSpPr>
            <a:spLocks noChangeShapeType="1"/>
          </p:cNvSpPr>
          <p:nvPr/>
        </p:nvSpPr>
        <p:spPr bwMode="auto">
          <a:xfrm flipH="1">
            <a:off x="6588125" y="4876800"/>
            <a:ext cx="422275" cy="65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33" name="Line 400"/>
          <p:cNvSpPr>
            <a:spLocks noChangeShapeType="1"/>
          </p:cNvSpPr>
          <p:nvPr/>
        </p:nvSpPr>
        <p:spPr bwMode="auto">
          <a:xfrm>
            <a:off x="7010400" y="2743200"/>
            <a:ext cx="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2434" name="Picture 411" descr="npo00000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229225"/>
            <a:ext cx="128587"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5" name="Picture 412" descr="npo0000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6021388"/>
            <a:ext cx="242888" cy="287337"/>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6" name="Picture 413" descr="npo00001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528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7" name="Picture 414" descr="npo0000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8" name="Picture 415" descr="npo0000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67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39" name="Picture 416" descr="npo0000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0" name="Picture 417" descr="npo0000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1" name="Picture 418" descr="npo00001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2" name="Picture 419" descr="npo0000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3" name="Picture 420" descr="npo00001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4" name="Picture 421" descr="npo0000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200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5" name="Picture 422" descr="npo0000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6" name="Picture 423" descr="npo00001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052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7" name="Picture 424" descr="npo00001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0386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8" name="Picture 425" descr="npo00001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724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49" name="Picture 426" descr="npo00001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0" name="Picture 427" descr="npo00001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1242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1" name="Picture 428" descr="npo00001f"/>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2" name="Picture 429" descr="npo0000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8956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3" name="Picture 430" descr="npo0000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4" name="Picture 431" descr="npo0000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5" name="Picture 432" descr="npo00002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429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6" name="Picture 433" descr="npo0000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3528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7" name="Picture 434" descr="npo00002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1242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8" name="Picture 435" descr="npo0000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2766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59" name="Picture 436" descr="npo00002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0" name="Picture 437" descr="npo00002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28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1" name="Picture 438" descr="npo0000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2" name="Picture 439" descr="npo00002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3" name="Picture 440" descr="npo00002b"/>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4" name="Picture 441" descr="npo00002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5" name="Picture 442" descr="npo00002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72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6" name="Picture 443" descr="npo00002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467" name="Picture 444" descr="npo00002f"/>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276600"/>
            <a:ext cx="128588" cy="152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47" name="Text Box 435"/>
          <p:cNvSpPr txBox="1">
            <a:spLocks noChangeArrowheads="1"/>
          </p:cNvSpPr>
          <p:nvPr/>
        </p:nvSpPr>
        <p:spPr bwMode="auto">
          <a:xfrm>
            <a:off x="1476375" y="692150"/>
            <a:ext cx="5905500" cy="457200"/>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sz="2400" b="1" dirty="0" smtClean="0">
                <a:solidFill>
                  <a:srgbClr val="3333FF"/>
                </a:solidFill>
                <a:effectLst>
                  <a:outerShdw blurRad="38100" dist="38100" dir="2700000" algn="tl">
                    <a:srgbClr val="000000"/>
                  </a:outerShdw>
                </a:effectLst>
                <a:latin typeface="Lucida Sans" panose="020B0602040502020204" pitchFamily="34" charset="0"/>
                <a:ea typeface="MS PGothic" pitchFamily="34" charset="-128"/>
                <a:cs typeface="Lucida Sans" panose="020B0602040502020204" pitchFamily="34" charset="0"/>
              </a:rPr>
              <a:t>139 companies worldwide</a:t>
            </a:r>
          </a:p>
        </p:txBody>
      </p:sp>
      <p:sp>
        <p:nvSpPr>
          <p:cNvPr id="13748" name="Text Box 436"/>
          <p:cNvSpPr txBox="1">
            <a:spLocks noChangeArrowheads="1"/>
          </p:cNvSpPr>
          <p:nvPr/>
        </p:nvSpPr>
        <p:spPr bwMode="auto">
          <a:xfrm>
            <a:off x="1476375" y="1268413"/>
            <a:ext cx="5905500" cy="457200"/>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sz="2400" b="1" dirty="0" smtClean="0">
                <a:solidFill>
                  <a:srgbClr val="3333FF"/>
                </a:solidFill>
                <a:effectLst>
                  <a:outerShdw blurRad="38100" dist="38100" dir="2700000" algn="tl">
                    <a:srgbClr val="000000"/>
                  </a:outerShdw>
                </a:effectLst>
                <a:latin typeface="Lucida Sans" panose="020B0602040502020204" pitchFamily="34" charset="0"/>
                <a:ea typeface="MS PGothic" pitchFamily="34" charset="-128"/>
                <a:cs typeface="Lucida Sans" panose="020B0602040502020204" pitchFamily="34" charset="0"/>
              </a:rPr>
              <a:t>40 manufacturing plants</a:t>
            </a:r>
          </a:p>
        </p:txBody>
      </p:sp>
      <p:sp>
        <p:nvSpPr>
          <p:cNvPr id="13749" name="Text Box 437"/>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GB" sz="4000" b="1" dirty="0">
                <a:solidFill>
                  <a:srgbClr val="3333FF"/>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Komatsu locations in the world today</a:t>
            </a:r>
          </a:p>
        </p:txBody>
      </p:sp>
      <p:sp>
        <p:nvSpPr>
          <p:cNvPr id="12471" name="Oval 438"/>
          <p:cNvSpPr>
            <a:spLocks noChangeArrowheads="1"/>
          </p:cNvSpPr>
          <p:nvPr/>
        </p:nvSpPr>
        <p:spPr bwMode="auto">
          <a:xfrm>
            <a:off x="1908175" y="4724400"/>
            <a:ext cx="225425" cy="223838"/>
          </a:xfrm>
          <a:prstGeom prst="ellipse">
            <a:avLst/>
          </a:prstGeom>
          <a:gradFill rotWithShape="1">
            <a:gsLst>
              <a:gs pos="0">
                <a:srgbClr val="FF3300"/>
              </a:gs>
              <a:gs pos="100000">
                <a:srgbClr val="7618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2" name="AutoShape 439"/>
          <p:cNvSpPr>
            <a:spLocks noChangeArrowheads="1"/>
          </p:cNvSpPr>
          <p:nvPr/>
        </p:nvSpPr>
        <p:spPr bwMode="auto">
          <a:xfrm>
            <a:off x="1908175" y="5157788"/>
            <a:ext cx="228600" cy="228600"/>
          </a:xfrm>
          <a:prstGeom prst="triangle">
            <a:avLst>
              <a:gd name="adj" fmla="val 50000"/>
            </a:avLst>
          </a:prstGeom>
          <a:gradFill rotWithShape="1">
            <a:gsLst>
              <a:gs pos="0">
                <a:srgbClr val="FFFF00"/>
              </a:gs>
              <a:gs pos="100000">
                <a:srgbClr val="767600"/>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2473" name="Oval 440"/>
          <p:cNvSpPr>
            <a:spLocks noChangeArrowheads="1"/>
          </p:cNvSpPr>
          <p:nvPr/>
        </p:nvSpPr>
        <p:spPr bwMode="auto">
          <a:xfrm>
            <a:off x="1979613" y="5661025"/>
            <a:ext cx="142875" cy="14446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13753" name="Text Box 441"/>
          <p:cNvSpPr txBox="1">
            <a:spLocks noChangeArrowheads="1"/>
          </p:cNvSpPr>
          <p:nvPr/>
        </p:nvSpPr>
        <p:spPr bwMode="auto">
          <a:xfrm>
            <a:off x="1476375" y="1773238"/>
            <a:ext cx="5905500" cy="457200"/>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400" b="1" dirty="0">
                <a:solidFill>
                  <a:srgbClr val="3333FF"/>
                </a:solidFill>
                <a:effectLst>
                  <a:outerShdw blurRad="38100" dist="38100" dir="2700000" algn="tl">
                    <a:srgbClr val="000000"/>
                  </a:outerShdw>
                </a:effectLst>
                <a:latin typeface="Lucida Sans" panose="020B0602040502020204" pitchFamily="34" charset="0"/>
                <a:ea typeface="Arial Unicode MS" pitchFamily="34" charset="-128"/>
                <a:cs typeface="Lucida Sans" panose="020B0602040502020204" pitchFamily="34" charset="0"/>
              </a:rPr>
              <a:t>47,417 employees worldwide</a:t>
            </a:r>
            <a:endParaRPr lang="en-GB" sz="2400" b="1" dirty="0">
              <a:solidFill>
                <a:srgbClr val="3333FF"/>
              </a:solidFill>
              <a:effectLst>
                <a:outerShdw blurRad="38100" dist="38100" dir="2700000" algn="tl">
                  <a:srgbClr val="000000"/>
                </a:outerShdw>
              </a:effectLst>
              <a:latin typeface="Lucida Sans" panose="020B0602040502020204" pitchFamily="34" charset="0"/>
              <a:ea typeface="Arial Unicode MS" pitchFamily="34" charset="-128"/>
              <a:cs typeface="Lucida Sans" panose="020B06020405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47"/>
                                        </p:tgtEl>
                                        <p:attrNameLst>
                                          <p:attrName>style.visibility</p:attrName>
                                        </p:attrNameLst>
                                      </p:cBhvr>
                                      <p:to>
                                        <p:strVal val="visible"/>
                                      </p:to>
                                    </p:set>
                                    <p:animEffect transition="in" filter="fade">
                                      <p:cBhvr>
                                        <p:cTn id="7" dur="1000"/>
                                        <p:tgtEl>
                                          <p:spTgt spid="13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48"/>
                                        </p:tgtEl>
                                        <p:attrNameLst>
                                          <p:attrName>style.visibility</p:attrName>
                                        </p:attrNameLst>
                                      </p:cBhvr>
                                      <p:to>
                                        <p:strVal val="visible"/>
                                      </p:to>
                                    </p:set>
                                    <p:animEffect transition="in" filter="fade">
                                      <p:cBhvr>
                                        <p:cTn id="12" dur="1000"/>
                                        <p:tgtEl>
                                          <p:spTgt spid="137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53"/>
                                        </p:tgtEl>
                                        <p:attrNameLst>
                                          <p:attrName>style.visibility</p:attrName>
                                        </p:attrNameLst>
                                      </p:cBhvr>
                                      <p:to>
                                        <p:strVal val="visible"/>
                                      </p:to>
                                    </p:set>
                                    <p:animEffect transition="in" filter="fade">
                                      <p:cBhvr>
                                        <p:cTn id="17" dur="1000"/>
                                        <p:tgtEl>
                                          <p:spTgt spid="13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7" grpId="0" animBg="1"/>
      <p:bldP spid="13748" grpId="0" animBg="1"/>
      <p:bldP spid="137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8350" y="4445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50000"/>
              </a:spcBef>
              <a:buFontTx/>
              <a:buNone/>
              <a:defRPr/>
            </a:pPr>
            <a:r>
              <a:rPr lang="en-GB" altLang="en-US" sz="3600" b="1" dirty="0" smtClean="0">
                <a:solidFill>
                  <a:srgbClr val="0000FF"/>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Komatsu Group Product Range</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1557338"/>
            <a:ext cx="12715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Text Box 4"/>
          <p:cNvSpPr txBox="1">
            <a:spLocks noChangeArrowheads="1"/>
          </p:cNvSpPr>
          <p:nvPr/>
        </p:nvSpPr>
        <p:spPr bwMode="auto">
          <a:xfrm>
            <a:off x="539750" y="5876925"/>
            <a:ext cx="59404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sz="2400" b="1" dirty="0">
                <a:solidFill>
                  <a:srgbClr val="0000FF"/>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89% of Komatsu’s business</a:t>
            </a:r>
          </a:p>
          <a:p>
            <a:pPr algn="ctr" eaLnBrk="0" hangingPunct="0">
              <a:defRPr/>
            </a:pPr>
            <a:endParaRPr lang="en-GB" sz="2400" b="1" dirty="0">
              <a:solidFill>
                <a:srgbClr val="0000FF"/>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endParaRPr>
          </a:p>
        </p:txBody>
      </p:sp>
      <p:pic>
        <p:nvPicPr>
          <p:cNvPr id="13317" name="Picture 5" descr="Large AC servo press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773238"/>
            <a:ext cx="15144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descr="AK9AJR"/>
          <p:cNvPicPr>
            <a:picLocks noChangeAspect="1" noChangeArrowheads="1"/>
          </p:cNvPicPr>
          <p:nvPr/>
        </p:nvPicPr>
        <p:blipFill>
          <a:blip r:embed="rId5">
            <a:extLst>
              <a:ext uri="{28A0092B-C50C-407E-A947-70E740481C1C}">
                <a14:useLocalDpi xmlns:a14="http://schemas.microsoft.com/office/drawing/2010/main" val="0"/>
              </a:ext>
            </a:extLst>
          </a:blip>
          <a:srcRect l="13339"/>
          <a:stretch>
            <a:fillRect/>
          </a:stretch>
        </p:blipFill>
        <p:spPr bwMode="auto">
          <a:xfrm>
            <a:off x="6948488" y="4437063"/>
            <a:ext cx="1368425" cy="1187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pt_HM300_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2276475"/>
            <a:ext cx="244951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7"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179388" y="3398838"/>
            <a:ext cx="25431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27" descr="960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82713"/>
            <a:ext cx="29114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8" descr="wheel load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088" y="3683000"/>
            <a:ext cx="31908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1"/>
          <p:cNvSpPr txBox="1">
            <a:spLocks noChangeArrowheads="1"/>
          </p:cNvSpPr>
          <p:nvPr/>
        </p:nvSpPr>
        <p:spPr bwMode="auto">
          <a:xfrm>
            <a:off x="5435600" y="908050"/>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b="1" dirty="0">
                <a:solidFill>
                  <a:srgbClr val="0000FF"/>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Industrial Machinery </a:t>
            </a:r>
          </a:p>
        </p:txBody>
      </p:sp>
      <p:sp>
        <p:nvSpPr>
          <p:cNvPr id="53260" name="Text Box 12"/>
          <p:cNvSpPr txBox="1">
            <a:spLocks noChangeArrowheads="1"/>
          </p:cNvSpPr>
          <p:nvPr/>
        </p:nvSpPr>
        <p:spPr bwMode="auto">
          <a:xfrm>
            <a:off x="827088" y="974725"/>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b="1" dirty="0">
                <a:solidFill>
                  <a:srgbClr val="0000FF"/>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Construction &amp; Mining Equipment  </a:t>
            </a:r>
          </a:p>
        </p:txBody>
      </p:sp>
      <p:sp>
        <p:nvSpPr>
          <p:cNvPr id="53261" name="Text Box 13"/>
          <p:cNvSpPr txBox="1">
            <a:spLocks noChangeArrowheads="1"/>
          </p:cNvSpPr>
          <p:nvPr/>
        </p:nvSpPr>
        <p:spPr bwMode="auto">
          <a:xfrm>
            <a:off x="5724525" y="3860800"/>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b="1" dirty="0">
                <a:solidFill>
                  <a:srgbClr val="0000FF"/>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Others </a:t>
            </a:r>
          </a:p>
        </p:txBody>
      </p:sp>
      <p:sp>
        <p:nvSpPr>
          <p:cNvPr id="53262" name="Text Box 14"/>
          <p:cNvSpPr txBox="1">
            <a:spLocks noChangeArrowheads="1"/>
          </p:cNvSpPr>
          <p:nvPr/>
        </p:nvSpPr>
        <p:spPr bwMode="auto">
          <a:xfrm>
            <a:off x="-36513" y="5143500"/>
            <a:ext cx="360045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en-GB" sz="1400" b="1" dirty="0">
                <a:solidFill>
                  <a:srgbClr val="FF0000"/>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Komatsu UK product:</a:t>
            </a:r>
          </a:p>
          <a:p>
            <a:pPr algn="ctr" eaLnBrk="0" hangingPunct="0">
              <a:defRPr/>
            </a:pPr>
            <a:r>
              <a:rPr lang="en-GB" sz="1400" b="1" dirty="0">
                <a:solidFill>
                  <a:srgbClr val="FF0000"/>
                </a:solidFill>
                <a:effectLst>
                  <a:outerShdw blurRad="38100" dist="38100" dir="2700000" algn="tl">
                    <a:srgbClr val="C0C0C0"/>
                  </a:outerShdw>
                </a:effectLst>
                <a:latin typeface="Lucida Sans" panose="020B0602040502020204" pitchFamily="34" charset="0"/>
                <a:ea typeface="Arial Unicode MS" pitchFamily="34" charset="-128"/>
                <a:cs typeface="Lucida Sans" panose="020B0602040502020204" pitchFamily="34" charset="0"/>
              </a:rPr>
              <a:t>Hydraulic Excavators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5"/>
          <p:cNvGraphicFramePr>
            <a:graphicFrameLocks noGrp="1"/>
          </p:cNvGraphicFramePr>
          <p:nvPr/>
        </p:nvGraphicFramePr>
        <p:xfrm>
          <a:off x="107950" y="333375"/>
          <a:ext cx="8620125" cy="6153150"/>
        </p:xfrm>
        <a:graphic>
          <a:graphicData uri="http://schemas.openxmlformats.org/presentationml/2006/ole">
            <mc:AlternateContent xmlns:mc="http://schemas.openxmlformats.org/markup-compatibility/2006">
              <mc:Choice xmlns:v="urn:schemas-microsoft-com:vml" Requires="v">
                <p:oleObj spid="_x0000_s26653" name="Chart" r:id="rId5" imgW="8620220" imgH="6153055" progId="Excel.Chart.8">
                  <p:embed/>
                </p:oleObj>
              </mc:Choice>
              <mc:Fallback>
                <p:oleObj name="Chart" r:id="rId5" imgW="8620220" imgH="6153055" progId="Excel.Chart.8">
                  <p:embed/>
                  <p:pic>
                    <p:nvPicPr>
                      <p:cNvPr id="0" name="Object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333375"/>
                        <a:ext cx="862012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900113" y="1125538"/>
            <a:ext cx="4103687" cy="1600200"/>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en-GB" sz="1400" b="1" dirty="0">
                <a:latin typeface="Lucida Sans" panose="020B0602040502020204" pitchFamily="34" charset="0"/>
                <a:cs typeface="Lucida Sans" panose="020B0602040502020204" pitchFamily="34" charset="0"/>
              </a:rPr>
              <a:t>7 Apprentices completed training in September 2015</a:t>
            </a:r>
          </a:p>
          <a:p>
            <a:pPr fontAlgn="auto">
              <a:spcBef>
                <a:spcPts val="0"/>
              </a:spcBef>
              <a:spcAft>
                <a:spcPts val="0"/>
              </a:spcAft>
              <a:defRPr/>
            </a:pPr>
            <a:endParaRPr lang="en-GB" sz="1400" b="1" dirty="0">
              <a:latin typeface="Lucida Sans" panose="020B0602040502020204" pitchFamily="34" charset="0"/>
              <a:cs typeface="Lucida Sans" panose="020B0602040502020204" pitchFamily="34" charset="0"/>
            </a:endParaRPr>
          </a:p>
          <a:p>
            <a:pPr fontAlgn="auto">
              <a:spcBef>
                <a:spcPts val="0"/>
              </a:spcBef>
              <a:spcAft>
                <a:spcPts val="0"/>
              </a:spcAft>
              <a:defRPr/>
            </a:pPr>
            <a:r>
              <a:rPr lang="en-GB" sz="1400" b="1" dirty="0">
                <a:latin typeface="Lucida Sans" panose="020B0602040502020204" pitchFamily="34" charset="0"/>
                <a:cs typeface="Lucida Sans" panose="020B0602040502020204" pitchFamily="34" charset="0"/>
              </a:rPr>
              <a:t>26 Apprentices currently in Training</a:t>
            </a:r>
          </a:p>
          <a:p>
            <a:pPr fontAlgn="auto">
              <a:spcBef>
                <a:spcPts val="0"/>
              </a:spcBef>
              <a:spcAft>
                <a:spcPts val="0"/>
              </a:spcAft>
              <a:defRPr/>
            </a:pPr>
            <a:endParaRPr lang="en-GB" sz="1400" b="1" dirty="0">
              <a:latin typeface="Lucida Sans" panose="020B0602040502020204" pitchFamily="34" charset="0"/>
              <a:cs typeface="Lucida Sans" panose="020B0602040502020204" pitchFamily="34" charset="0"/>
            </a:endParaRPr>
          </a:p>
          <a:p>
            <a:pPr fontAlgn="auto">
              <a:spcBef>
                <a:spcPts val="0"/>
              </a:spcBef>
              <a:spcAft>
                <a:spcPts val="0"/>
              </a:spcAft>
              <a:defRPr/>
            </a:pPr>
            <a:r>
              <a:rPr lang="en-GB" sz="1400" b="1" dirty="0">
                <a:latin typeface="Lucida Sans" panose="020B0602040502020204" pitchFamily="34" charset="0"/>
                <a:cs typeface="Lucida Sans" panose="020B0602040502020204" pitchFamily="34" charset="0"/>
              </a:rPr>
              <a:t>15% of current permanent workforce commenced as an Apprentice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p:cNvSpPr>
            <a:spLocks noChangeArrowheads="1"/>
          </p:cNvSpPr>
          <p:nvPr/>
        </p:nvSpPr>
        <p:spPr bwMode="auto">
          <a:xfrm>
            <a:off x="107950" y="3716338"/>
            <a:ext cx="89281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25603" name="Text Box 13"/>
          <p:cNvSpPr txBox="1">
            <a:spLocks noChangeArrowheads="1"/>
          </p:cNvSpPr>
          <p:nvPr/>
        </p:nvSpPr>
        <p:spPr bwMode="auto">
          <a:xfrm>
            <a:off x="8875713" y="6583363"/>
            <a:ext cx="352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200">
                <a:solidFill>
                  <a:srgbClr val="000000"/>
                </a:solidFill>
              </a:rPr>
              <a:t>21</a:t>
            </a:r>
          </a:p>
        </p:txBody>
      </p:sp>
      <p:sp>
        <p:nvSpPr>
          <p:cNvPr id="9" name="Text Box 2"/>
          <p:cNvSpPr txBox="1">
            <a:spLocks noChangeArrowheads="1"/>
          </p:cNvSpPr>
          <p:nvPr/>
        </p:nvSpPr>
        <p:spPr bwMode="auto">
          <a:xfrm>
            <a:off x="42863" y="-100013"/>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altLang="en-US" sz="3600" b="1" u="sng" dirty="0" smtClean="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STEM Activities </a:t>
            </a:r>
          </a:p>
        </p:txBody>
      </p:sp>
      <p:sp>
        <p:nvSpPr>
          <p:cNvPr id="10" name="Content Placeholder 2"/>
          <p:cNvSpPr>
            <a:spLocks/>
          </p:cNvSpPr>
          <p:nvPr/>
        </p:nvSpPr>
        <p:spPr bwMode="auto">
          <a:xfrm>
            <a:off x="142875" y="546099"/>
            <a:ext cx="4500563" cy="6037263"/>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defRPr/>
            </a:pPr>
            <a:r>
              <a:rPr lang="en-GB" sz="2000" b="1" dirty="0">
                <a:solidFill>
                  <a:schemeClr val="bg1"/>
                </a:solidFill>
                <a:latin typeface="Lucida Sans" panose="020B0602040502020204" pitchFamily="34" charset="0"/>
                <a:cs typeface="Lucida Sans" panose="020B0602040502020204" pitchFamily="34" charset="0"/>
              </a:rPr>
              <a:t>17 Komatsu UK employees are STEM </a:t>
            </a:r>
            <a:r>
              <a:rPr lang="en-GB" sz="2000" b="1" dirty="0" smtClean="0">
                <a:solidFill>
                  <a:schemeClr val="bg1"/>
                </a:solidFill>
                <a:latin typeface="Lucida Sans" panose="020B0602040502020204" pitchFamily="34" charset="0"/>
                <a:cs typeface="Lucida Sans" panose="020B0602040502020204" pitchFamily="34" charset="0"/>
              </a:rPr>
              <a:t>Ambassadors </a:t>
            </a:r>
          </a:p>
          <a:p>
            <a:pPr>
              <a:defRPr/>
            </a:pPr>
            <a:endParaRPr lang="en-GB" sz="2000" b="1" dirty="0">
              <a:solidFill>
                <a:schemeClr val="bg1"/>
              </a:solidFill>
              <a:latin typeface="Lucida Sans" panose="020B0602040502020204" pitchFamily="34" charset="0"/>
              <a:cs typeface="Lucida Sans" panose="020B0602040502020204" pitchFamily="34" charset="0"/>
            </a:endParaRPr>
          </a:p>
          <a:p>
            <a:pPr>
              <a:defRPr/>
            </a:pPr>
            <a:r>
              <a:rPr lang="en-US" sz="2000" b="1" dirty="0">
                <a:solidFill>
                  <a:srgbClr val="FFFF00"/>
                </a:solidFill>
                <a:latin typeface="Lucida Sans" panose="020B0602040502020204" pitchFamily="34" charset="0"/>
                <a:cs typeface="Lucida Sans" panose="020B0602040502020204" pitchFamily="34" charset="0"/>
              </a:rPr>
              <a:t>Over the past year, our STEM Ambassadors have been involved in </a:t>
            </a:r>
            <a:r>
              <a:rPr lang="en-US" sz="2000" b="1" dirty="0">
                <a:solidFill>
                  <a:schemeClr val="bg1"/>
                </a:solidFill>
                <a:latin typeface="Lucida Sans" panose="020B0602040502020204" pitchFamily="34" charset="0"/>
                <a:cs typeface="Lucida Sans" panose="020B0602040502020204" pitchFamily="34" charset="0"/>
              </a:rPr>
              <a:t>25 events - </a:t>
            </a:r>
            <a:r>
              <a:rPr lang="en-US" sz="2000" b="1" dirty="0">
                <a:solidFill>
                  <a:srgbClr val="FFFF00"/>
                </a:solidFill>
                <a:latin typeface="Lucida Sans" panose="020B0602040502020204" pitchFamily="34" charset="0"/>
                <a:cs typeface="Lucida Sans" panose="020B0602040502020204" pitchFamily="34" charset="0"/>
              </a:rPr>
              <a:t>variety of local schools and colleges involved</a:t>
            </a:r>
          </a:p>
          <a:p>
            <a:pPr>
              <a:defRPr/>
            </a:pPr>
            <a:endParaRPr lang="en-US"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r>
              <a:rPr lang="en-GB" sz="2000" b="1" dirty="0">
                <a:solidFill>
                  <a:schemeClr val="bg1"/>
                </a:solidFill>
                <a:latin typeface="Lucida Sans" panose="020B0602040502020204" pitchFamily="34" charset="0"/>
                <a:cs typeface="Lucida Sans" panose="020B0602040502020204" pitchFamily="34" charset="0"/>
              </a:rPr>
              <a:t>2 Komatsu Engineers were Judges</a:t>
            </a:r>
            <a:r>
              <a:rPr lang="en-GB" sz="2000" b="1" dirty="0">
                <a:solidFill>
                  <a:srgbClr val="FFFF00"/>
                </a:solidFill>
                <a:latin typeface="Lucida Sans" panose="020B0602040502020204" pitchFamily="34" charset="0"/>
                <a:cs typeface="Lucida Sans" panose="020B0602040502020204" pitchFamily="34" charset="0"/>
              </a:rPr>
              <a:t> in the National “Formula 1” Competition for Schools held at NEC, </a:t>
            </a:r>
            <a:r>
              <a:rPr lang="en-GB" sz="2000" b="1" dirty="0" smtClean="0">
                <a:solidFill>
                  <a:srgbClr val="FFFF00"/>
                </a:solidFill>
                <a:latin typeface="Lucida Sans" panose="020B0602040502020204" pitchFamily="34" charset="0"/>
                <a:cs typeface="Lucida Sans" panose="020B0602040502020204" pitchFamily="34" charset="0"/>
              </a:rPr>
              <a:t>Birmingham</a:t>
            </a:r>
          </a:p>
          <a:p>
            <a:pPr>
              <a:defRPr/>
            </a:pPr>
            <a:endParaRPr lang="en-GB" sz="2000" b="1" dirty="0" smtClean="0">
              <a:solidFill>
                <a:srgbClr val="FFFF00"/>
              </a:solidFill>
              <a:latin typeface="Lucida Sans" panose="020B0602040502020204" pitchFamily="34" charset="0"/>
              <a:cs typeface="Lucida Sans" panose="020B0602040502020204" pitchFamily="34" charset="0"/>
            </a:endParaRPr>
          </a:p>
          <a:p>
            <a:pPr>
              <a:defRPr/>
            </a:pPr>
            <a:endParaRPr lang="en-GB" altLang="en-US" sz="2000" b="1" dirty="0">
              <a:solidFill>
                <a:srgbClr val="FFFF00"/>
              </a:solidFill>
              <a:latin typeface="Lucida Sans" panose="020B0602040502020204" pitchFamily="34" charset="0"/>
              <a:cs typeface="Lucida Sans" panose="020B0602040502020204" pitchFamily="34" charset="0"/>
            </a:endParaRPr>
          </a:p>
          <a:p>
            <a:pPr>
              <a:defRPr/>
            </a:pPr>
            <a:r>
              <a:rPr lang="en-GB" sz="2000" b="1" dirty="0">
                <a:solidFill>
                  <a:schemeClr val="bg1"/>
                </a:solidFill>
                <a:latin typeface="Lucida Sans" panose="020B0602040502020204" pitchFamily="34" charset="0"/>
                <a:cs typeface="Lucida Sans" panose="020B0602040502020204" pitchFamily="34" charset="0"/>
              </a:rPr>
              <a:t>Work experience </a:t>
            </a:r>
            <a:r>
              <a:rPr lang="en-GB" sz="2000" b="1" dirty="0">
                <a:solidFill>
                  <a:srgbClr val="FFFF00"/>
                </a:solidFill>
                <a:latin typeface="Lucida Sans" panose="020B0602040502020204" pitchFamily="34" charset="0"/>
                <a:cs typeface="Lucida Sans" panose="020B0602040502020204" pitchFamily="34" charset="0"/>
              </a:rPr>
              <a:t>is offered to young people (approx. 20 placements provided this year)</a:t>
            </a: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defRPr/>
            </a:pPr>
            <a:endParaRPr lang="en-GB" sz="2000" b="1" dirty="0">
              <a:solidFill>
                <a:srgbClr val="FFFF00"/>
              </a:solidFill>
              <a:latin typeface="Lucida Sans" panose="020B0602040502020204" pitchFamily="34" charset="0"/>
              <a:cs typeface="Lucida Sans" panose="020B0602040502020204" pitchFamily="34" charset="0"/>
            </a:endParaRPr>
          </a:p>
          <a:p>
            <a:pPr>
              <a:lnSpc>
                <a:spcPct val="150000"/>
              </a:lnSpc>
              <a:spcBef>
                <a:spcPct val="20000"/>
              </a:spcBef>
              <a:buFontTx/>
              <a:buChar char="•"/>
              <a:defRPr/>
            </a:pPr>
            <a:endParaRPr lang="en-GB" altLang="en-US" sz="2000" b="1" dirty="0">
              <a:solidFill>
                <a:srgbClr val="FFFF00"/>
              </a:solidFill>
              <a:effectLst>
                <a:outerShdw blurRad="38100" dist="38100" dir="2700000" algn="tl">
                  <a:srgbClr val="000000"/>
                </a:outerShdw>
              </a:effectLst>
              <a:latin typeface="Lucida Sans" panose="020B0602040502020204" pitchFamily="34" charset="0"/>
              <a:cs typeface="Lucida Sans" panose="020B0602040502020204" pitchFamily="34" charset="0"/>
            </a:endParaRPr>
          </a:p>
        </p:txBody>
      </p:sp>
      <p:pic>
        <p:nvPicPr>
          <p:cNvPr id="256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60" y="3362079"/>
            <a:ext cx="4300289" cy="322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DCIM\100NCD60\DSC_03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5760" y="563637"/>
            <a:ext cx="4254773" cy="273022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4"/>
          <p:cNvSpPr>
            <a:spLocks noChangeArrowheads="1"/>
          </p:cNvSpPr>
          <p:nvPr/>
        </p:nvSpPr>
        <p:spPr bwMode="auto">
          <a:xfrm>
            <a:off x="107950" y="3716338"/>
            <a:ext cx="89281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solidFill>
                <a:srgbClr val="000000"/>
              </a:solidFill>
            </a:endParaRPr>
          </a:p>
        </p:txBody>
      </p:sp>
      <p:sp>
        <p:nvSpPr>
          <p:cNvPr id="25603" name="Text Box 13"/>
          <p:cNvSpPr txBox="1">
            <a:spLocks noChangeArrowheads="1"/>
          </p:cNvSpPr>
          <p:nvPr/>
        </p:nvSpPr>
        <p:spPr bwMode="auto">
          <a:xfrm>
            <a:off x="8875713" y="6583363"/>
            <a:ext cx="352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GB" altLang="en-US" sz="1200">
                <a:solidFill>
                  <a:srgbClr val="000000"/>
                </a:solidFill>
              </a:rPr>
              <a:t>21</a:t>
            </a:r>
          </a:p>
        </p:txBody>
      </p:sp>
      <p:sp>
        <p:nvSpPr>
          <p:cNvPr id="11" name="Text Box 2"/>
          <p:cNvSpPr txBox="1">
            <a:spLocks noChangeArrowheads="1"/>
          </p:cNvSpPr>
          <p:nvPr/>
        </p:nvSpPr>
        <p:spPr bwMode="auto">
          <a:xfrm>
            <a:off x="-12700" y="57448"/>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altLang="en-US" sz="3600" b="1" u="sng" dirty="0" smtClean="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Work with Local Schools</a:t>
            </a:r>
          </a:p>
        </p:txBody>
      </p:sp>
      <p:sp>
        <p:nvSpPr>
          <p:cNvPr id="12" name="Content Placeholder 2"/>
          <p:cNvSpPr>
            <a:spLocks/>
          </p:cNvSpPr>
          <p:nvPr/>
        </p:nvSpPr>
        <p:spPr bwMode="auto">
          <a:xfrm>
            <a:off x="251519" y="836712"/>
            <a:ext cx="8624193" cy="5256584"/>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US" sz="2400" b="1" dirty="0" smtClean="0">
              <a:solidFill>
                <a:srgbClr val="FFFF00"/>
              </a:solidFill>
              <a:latin typeface="Lucida Sans" panose="020B0602040502020204" pitchFamily="34" charset="0"/>
              <a:cs typeface="Lucida Sans" panose="020B0602040502020204" pitchFamily="34" charset="0"/>
            </a:endParaRPr>
          </a:p>
          <a:p>
            <a:pPr>
              <a:defRPr/>
            </a:pPr>
            <a:r>
              <a:rPr lang="en-US" sz="2400" b="1" dirty="0" smtClean="0">
                <a:solidFill>
                  <a:srgbClr val="FFFF00"/>
                </a:solidFill>
                <a:latin typeface="Lucida Sans" panose="020B0602040502020204" pitchFamily="34" charset="0"/>
                <a:cs typeface="Lucida Sans" panose="020B0602040502020204" pitchFamily="34" charset="0"/>
              </a:rPr>
              <a:t>Closer relationship with 3</a:t>
            </a:r>
            <a:r>
              <a:rPr lang="en-GB" sz="2400" b="1" dirty="0" smtClean="0">
                <a:solidFill>
                  <a:srgbClr val="FFFF00"/>
                </a:solidFill>
                <a:latin typeface="Lucida Sans" panose="020B0602040502020204" pitchFamily="34" charset="0"/>
                <a:cs typeface="Lucida Sans" panose="020B0602040502020204" pitchFamily="34" charset="0"/>
              </a:rPr>
              <a:t> </a:t>
            </a:r>
            <a:r>
              <a:rPr lang="en-GB" sz="2400" b="1" dirty="0">
                <a:solidFill>
                  <a:srgbClr val="FFFF00"/>
                </a:solidFill>
                <a:latin typeface="Lucida Sans" panose="020B0602040502020204" pitchFamily="34" charset="0"/>
                <a:cs typeface="Lucida Sans" panose="020B0602040502020204" pitchFamily="34" charset="0"/>
              </a:rPr>
              <a:t>local schools:  </a:t>
            </a:r>
            <a:endParaRPr lang="en-GB" sz="2400" b="1" dirty="0" smtClean="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lgn="ctr">
              <a:defRPr/>
            </a:pPr>
            <a:r>
              <a:rPr lang="en-GB" sz="2400" b="1" dirty="0">
                <a:solidFill>
                  <a:schemeClr val="bg1"/>
                </a:solidFill>
                <a:latin typeface="Lucida Sans" panose="020B0602040502020204" pitchFamily="34" charset="0"/>
                <a:cs typeface="Lucida Sans" panose="020B0602040502020204" pitchFamily="34" charset="0"/>
              </a:rPr>
              <a:t>Hermitage Academy</a:t>
            </a:r>
            <a:r>
              <a:rPr lang="en-GB" sz="2400" b="1" dirty="0">
                <a:solidFill>
                  <a:srgbClr val="FFFF00"/>
                </a:solidFill>
                <a:latin typeface="Lucida Sans" panose="020B0602040502020204" pitchFamily="34" charset="0"/>
                <a:cs typeface="Lucida Sans" panose="020B0602040502020204" pitchFamily="34" charset="0"/>
              </a:rPr>
              <a:t>, </a:t>
            </a:r>
            <a:r>
              <a:rPr lang="en-GB" sz="2400" b="1" dirty="0" err="1" smtClean="0">
                <a:solidFill>
                  <a:srgbClr val="FFFF00"/>
                </a:solidFill>
                <a:latin typeface="Lucida Sans" panose="020B0602040502020204" pitchFamily="34" charset="0"/>
                <a:cs typeface="Lucida Sans" panose="020B0602040502020204" pitchFamily="34" charset="0"/>
              </a:rPr>
              <a:t>Chester-le-Street</a:t>
            </a:r>
            <a:endParaRPr lang="en-GB" sz="2400" b="1" dirty="0" smtClean="0">
              <a:solidFill>
                <a:srgbClr val="FFFF00"/>
              </a:solidFill>
              <a:latin typeface="Lucida Sans" panose="020B0602040502020204" pitchFamily="34" charset="0"/>
              <a:cs typeface="Lucida Sans" panose="020B0602040502020204" pitchFamily="34" charset="0"/>
            </a:endParaRPr>
          </a:p>
          <a:p>
            <a:pPr algn="ctr">
              <a:defRPr/>
            </a:pPr>
            <a:endParaRPr lang="en-GB" sz="2400" b="1" dirty="0">
              <a:solidFill>
                <a:srgbClr val="FFFF00"/>
              </a:solidFill>
              <a:latin typeface="Lucida Sans" panose="020B0602040502020204" pitchFamily="34" charset="0"/>
              <a:cs typeface="Lucida Sans" panose="020B0602040502020204" pitchFamily="34" charset="0"/>
            </a:endParaRPr>
          </a:p>
          <a:p>
            <a:pPr algn="ctr">
              <a:defRPr/>
            </a:pPr>
            <a:r>
              <a:rPr lang="en-GB" sz="2400" b="1" dirty="0" err="1">
                <a:solidFill>
                  <a:schemeClr val="bg1"/>
                </a:solidFill>
                <a:latin typeface="Lucida Sans" panose="020B0602040502020204" pitchFamily="34" charset="0"/>
                <a:cs typeface="Lucida Sans" panose="020B0602040502020204" pitchFamily="34" charset="0"/>
              </a:rPr>
              <a:t>Oxclose</a:t>
            </a:r>
            <a:r>
              <a:rPr lang="en-GB" sz="2400" b="1" dirty="0">
                <a:solidFill>
                  <a:schemeClr val="bg1"/>
                </a:solidFill>
                <a:latin typeface="Lucida Sans" panose="020B0602040502020204" pitchFamily="34" charset="0"/>
                <a:cs typeface="Lucida Sans" panose="020B0602040502020204" pitchFamily="34" charset="0"/>
              </a:rPr>
              <a:t> Academy</a:t>
            </a:r>
            <a:r>
              <a:rPr lang="en-GB" sz="2400" b="1" dirty="0">
                <a:solidFill>
                  <a:srgbClr val="FFFF00"/>
                </a:solidFill>
                <a:latin typeface="Lucida Sans" panose="020B0602040502020204" pitchFamily="34" charset="0"/>
                <a:cs typeface="Lucida Sans" panose="020B0602040502020204" pitchFamily="34" charset="0"/>
              </a:rPr>
              <a:t>, </a:t>
            </a:r>
            <a:r>
              <a:rPr lang="en-GB" sz="2400" b="1" dirty="0" smtClean="0">
                <a:solidFill>
                  <a:srgbClr val="FFFF00"/>
                </a:solidFill>
                <a:latin typeface="Lucida Sans" panose="020B0602040502020204" pitchFamily="34" charset="0"/>
                <a:cs typeface="Lucida Sans" panose="020B0602040502020204" pitchFamily="34" charset="0"/>
              </a:rPr>
              <a:t>Washington</a:t>
            </a:r>
          </a:p>
          <a:p>
            <a:pPr algn="ctr">
              <a:defRPr/>
            </a:pPr>
            <a:endParaRPr lang="en-GB" sz="2400" b="1" dirty="0">
              <a:solidFill>
                <a:srgbClr val="FFFF00"/>
              </a:solidFill>
              <a:latin typeface="Lucida Sans" panose="020B0602040502020204" pitchFamily="34" charset="0"/>
              <a:cs typeface="Lucida Sans" panose="020B0602040502020204" pitchFamily="34" charset="0"/>
            </a:endParaRPr>
          </a:p>
          <a:p>
            <a:pPr algn="ctr">
              <a:defRPr/>
            </a:pPr>
            <a:r>
              <a:rPr lang="en-GB" sz="2400" b="1" dirty="0">
                <a:solidFill>
                  <a:schemeClr val="bg1"/>
                </a:solidFill>
                <a:latin typeface="Lucida Sans" panose="020B0602040502020204" pitchFamily="34" charset="0"/>
                <a:cs typeface="Lucida Sans" panose="020B0602040502020204" pitchFamily="34" charset="0"/>
              </a:rPr>
              <a:t>Lord Lawson of Beamish Academy</a:t>
            </a:r>
            <a:r>
              <a:rPr lang="en-GB" sz="2400" b="1" dirty="0">
                <a:solidFill>
                  <a:srgbClr val="FFFF00"/>
                </a:solidFill>
                <a:latin typeface="Lucida Sans" panose="020B0602040502020204" pitchFamily="34" charset="0"/>
                <a:cs typeface="Lucida Sans" panose="020B0602040502020204" pitchFamily="34" charset="0"/>
              </a:rPr>
              <a:t>, </a:t>
            </a:r>
            <a:r>
              <a:rPr lang="en-GB" sz="2400" b="1" dirty="0" err="1">
                <a:solidFill>
                  <a:srgbClr val="FFFF00"/>
                </a:solidFill>
                <a:latin typeface="Lucida Sans" panose="020B0602040502020204" pitchFamily="34" charset="0"/>
                <a:cs typeface="Lucida Sans" panose="020B0602040502020204" pitchFamily="34" charset="0"/>
              </a:rPr>
              <a:t>Birtley</a:t>
            </a: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r>
              <a:rPr lang="en-GB" sz="2400" b="1" dirty="0">
                <a:solidFill>
                  <a:schemeClr val="bg1"/>
                </a:solidFill>
                <a:latin typeface="Lucida Sans" panose="020B0602040502020204" pitchFamily="34" charset="0"/>
                <a:cs typeface="Lucida Sans" panose="020B0602040502020204" pitchFamily="34" charset="0"/>
              </a:rPr>
              <a:t>Examples include: </a:t>
            </a:r>
            <a:endParaRPr lang="en-GB" sz="2400" b="1" dirty="0" smtClean="0">
              <a:solidFill>
                <a:schemeClr val="bg1"/>
              </a:solidFill>
              <a:latin typeface="Lucida Sans" panose="020B0602040502020204" pitchFamily="34" charset="0"/>
              <a:cs typeface="Lucida Sans" panose="020B0602040502020204" pitchFamily="34" charset="0"/>
            </a:endParaRPr>
          </a:p>
          <a:p>
            <a:pPr marL="342900" indent="-342900">
              <a:buFont typeface="Arial" panose="020B0604020202020204" pitchFamily="34" charset="0"/>
              <a:buChar char="•"/>
              <a:defRPr/>
            </a:pPr>
            <a:r>
              <a:rPr lang="en-GB" sz="2400" b="1" dirty="0" smtClean="0">
                <a:solidFill>
                  <a:srgbClr val="FFFF00"/>
                </a:solidFill>
                <a:latin typeface="Lucida Sans" panose="020B0602040502020204" pitchFamily="34" charset="0"/>
                <a:cs typeface="Lucida Sans" panose="020B0602040502020204" pitchFamily="34" charset="0"/>
              </a:rPr>
              <a:t>Introduction </a:t>
            </a:r>
            <a:r>
              <a:rPr lang="en-GB" sz="2400" b="1" dirty="0">
                <a:solidFill>
                  <a:srgbClr val="FFFF00"/>
                </a:solidFill>
                <a:latin typeface="Lucida Sans" panose="020B0602040502020204" pitchFamily="34" charset="0"/>
                <a:cs typeface="Lucida Sans" panose="020B0602040502020204" pitchFamily="34" charset="0"/>
              </a:rPr>
              <a:t>to continuous </a:t>
            </a:r>
            <a:r>
              <a:rPr lang="en-GB" sz="2400" b="1" dirty="0" smtClean="0">
                <a:solidFill>
                  <a:srgbClr val="FFFF00"/>
                </a:solidFill>
                <a:latin typeface="Lucida Sans" panose="020B0602040502020204" pitchFamily="34" charset="0"/>
                <a:cs typeface="Lucida Sans" panose="020B0602040502020204" pitchFamily="34" charset="0"/>
              </a:rPr>
              <a:t>improvement</a:t>
            </a:r>
          </a:p>
          <a:p>
            <a:pPr marL="342900" indent="-342900">
              <a:buFont typeface="Arial" panose="020B0604020202020204" pitchFamily="34" charset="0"/>
              <a:buChar char="•"/>
              <a:defRPr/>
            </a:pPr>
            <a:r>
              <a:rPr lang="en-GB" sz="2400" b="1" dirty="0">
                <a:solidFill>
                  <a:srgbClr val="FFFF00"/>
                </a:solidFill>
                <a:latin typeface="Lucida Sans" panose="020B0602040502020204" pitchFamily="34" charset="0"/>
                <a:cs typeface="Lucida Sans" panose="020B0602040502020204" pitchFamily="34" charset="0"/>
              </a:rPr>
              <a:t>I</a:t>
            </a:r>
            <a:r>
              <a:rPr lang="en-GB" sz="2400" b="1" dirty="0" smtClean="0">
                <a:solidFill>
                  <a:srgbClr val="FFFF00"/>
                </a:solidFill>
                <a:latin typeface="Lucida Sans" panose="020B0602040502020204" pitchFamily="34" charset="0"/>
                <a:cs typeface="Lucida Sans" panose="020B0602040502020204" pitchFamily="34" charset="0"/>
              </a:rPr>
              <a:t>ntroduction </a:t>
            </a:r>
            <a:r>
              <a:rPr lang="en-GB" sz="2400" b="1" dirty="0">
                <a:solidFill>
                  <a:srgbClr val="FFFF00"/>
                </a:solidFill>
                <a:latin typeface="Lucida Sans" panose="020B0602040502020204" pitchFamily="34" charset="0"/>
                <a:cs typeface="Lucida Sans" panose="020B0602040502020204" pitchFamily="34" charset="0"/>
              </a:rPr>
              <a:t>to health and </a:t>
            </a:r>
            <a:r>
              <a:rPr lang="en-GB" sz="2400" b="1" dirty="0" smtClean="0">
                <a:solidFill>
                  <a:srgbClr val="FFFF00"/>
                </a:solidFill>
                <a:latin typeface="Lucida Sans" panose="020B0602040502020204" pitchFamily="34" charset="0"/>
                <a:cs typeface="Lucida Sans" panose="020B0602040502020204" pitchFamily="34" charset="0"/>
              </a:rPr>
              <a:t>safety</a:t>
            </a:r>
          </a:p>
          <a:p>
            <a:pPr marL="342900" indent="-342900">
              <a:buFont typeface="Arial" panose="020B0604020202020204" pitchFamily="34" charset="0"/>
              <a:buChar char="•"/>
              <a:defRPr/>
            </a:pPr>
            <a:r>
              <a:rPr lang="en-GB" sz="2400" b="1" dirty="0">
                <a:solidFill>
                  <a:srgbClr val="FFFF00"/>
                </a:solidFill>
                <a:latin typeface="Lucida Sans" panose="020B0602040502020204" pitchFamily="34" charset="0"/>
                <a:cs typeface="Lucida Sans" panose="020B0602040502020204" pitchFamily="34" charset="0"/>
              </a:rPr>
              <a:t>P</a:t>
            </a:r>
            <a:r>
              <a:rPr lang="en-GB" sz="2400" b="1" dirty="0" smtClean="0">
                <a:solidFill>
                  <a:srgbClr val="FFFF00"/>
                </a:solidFill>
                <a:latin typeface="Lucida Sans" panose="020B0602040502020204" pitchFamily="34" charset="0"/>
                <a:cs typeface="Lucida Sans" panose="020B0602040502020204" pitchFamily="34" charset="0"/>
              </a:rPr>
              <a:t>roviding </a:t>
            </a:r>
            <a:r>
              <a:rPr lang="en-GB" sz="2400" b="1" dirty="0">
                <a:solidFill>
                  <a:srgbClr val="FFFF00"/>
                </a:solidFill>
                <a:latin typeface="Lucida Sans" panose="020B0602040502020204" pitchFamily="34" charset="0"/>
                <a:cs typeface="Lucida Sans" panose="020B0602040502020204" pitchFamily="34" charset="0"/>
              </a:rPr>
              <a:t>a welding “taster” session</a:t>
            </a: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defRPr/>
            </a:pPr>
            <a:endParaRPr lang="en-GB" sz="2400" b="1" dirty="0">
              <a:solidFill>
                <a:srgbClr val="FFFF00"/>
              </a:solidFill>
              <a:latin typeface="Lucida Sans" panose="020B0602040502020204" pitchFamily="34" charset="0"/>
              <a:cs typeface="Lucida Sans" panose="020B0602040502020204" pitchFamily="34" charset="0"/>
            </a:endParaRPr>
          </a:p>
          <a:p>
            <a:pPr>
              <a:lnSpc>
                <a:spcPct val="150000"/>
              </a:lnSpc>
              <a:spcBef>
                <a:spcPct val="20000"/>
              </a:spcBef>
              <a:buFontTx/>
              <a:buChar char="•"/>
              <a:defRPr/>
            </a:pPr>
            <a:endParaRPr lang="en-GB" altLang="en-US" sz="2400" b="1" dirty="0">
              <a:solidFill>
                <a:srgbClr val="FFFF00"/>
              </a:solidFill>
              <a:effectLst>
                <a:outerShdw blurRad="38100" dist="38100" dir="2700000" algn="tl">
                  <a:srgbClr val="000000"/>
                </a:outerShdw>
              </a:effectLst>
              <a:latin typeface="Lucida Sans" panose="020B0602040502020204" pitchFamily="34" charset="0"/>
              <a:cs typeface="Lucida Sans" panose="020B0602040502020204" pitchFamily="34" charset="0"/>
            </a:endParaRPr>
          </a:p>
        </p:txBody>
      </p:sp>
    </p:spTree>
    <p:extLst>
      <p:ext uri="{BB962C8B-B14F-4D97-AF65-F5344CB8AC3E}">
        <p14:creationId xmlns:p14="http://schemas.microsoft.com/office/powerpoint/2010/main" val="180111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42863" y="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en-GB" altLang="en-US" sz="3600" b="1" u="sng" dirty="0" smtClean="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STEM Event for Head Teachers</a:t>
            </a:r>
          </a:p>
          <a:p>
            <a:pPr algn="ctr">
              <a:spcBef>
                <a:spcPct val="50000"/>
              </a:spcBef>
              <a:defRPr/>
            </a:pPr>
            <a:r>
              <a:rPr lang="en-GB" altLang="en-US" sz="3600" b="1" u="sng" dirty="0" smtClean="0">
                <a:solidFill>
                  <a:srgbClr val="0000FF"/>
                </a:solidFill>
                <a:effectLst>
                  <a:outerShdw blurRad="38100" dist="38100" dir="2700000" algn="tl">
                    <a:srgbClr val="C0C0C0"/>
                  </a:outerShdw>
                </a:effectLst>
                <a:latin typeface="Arial Unicode MS" panose="020B0604020202020204" pitchFamily="34" charset="-128"/>
                <a:ea typeface="Arial Unicode MS" panose="020B0604020202020204" pitchFamily="34" charset="-128"/>
                <a:cs typeface="Arial Unicode MS" panose="020B0604020202020204" pitchFamily="34" charset="-128"/>
              </a:rPr>
              <a:t>Komatsu UK &amp; TDR</a:t>
            </a:r>
          </a:p>
        </p:txBody>
      </p:sp>
      <p:sp>
        <p:nvSpPr>
          <p:cNvPr id="7" name="Content Placeholder 6"/>
          <p:cNvSpPr>
            <a:spLocks noGrp="1"/>
          </p:cNvSpPr>
          <p:nvPr>
            <p:ph sz="half" idx="1"/>
          </p:nvPr>
        </p:nvSpPr>
        <p:spPr>
          <a:xfrm>
            <a:off x="457200" y="1477328"/>
            <a:ext cx="4038600" cy="5264040"/>
          </a:xfrm>
          <a:ln>
            <a:solidFill>
              <a:srgbClr val="0033CC"/>
            </a:solidFill>
          </a:ln>
        </p:spPr>
        <p:txBody>
          <a:bodyPr/>
          <a:lstStyle/>
          <a:p>
            <a:pPr marL="0" indent="0">
              <a:buNone/>
            </a:pPr>
            <a:r>
              <a:rPr lang="en-GB" sz="1600" b="1" dirty="0" smtClean="0">
                <a:solidFill>
                  <a:srgbClr val="0000CC"/>
                </a:solidFill>
                <a:latin typeface="Lucida Sans" panose="020B0602040502020204" pitchFamily="34" charset="0"/>
                <a:cs typeface="Lucida Sans" panose="020B0602040502020204" pitchFamily="34" charset="0"/>
              </a:rPr>
              <a:t>Hosted at Komatsu UK in partnership with Training &amp; Development Resource Ltd (TDR), working with Schools North East</a:t>
            </a:r>
          </a:p>
          <a:p>
            <a:pPr marL="0" indent="0">
              <a:buNone/>
            </a:pPr>
            <a:endParaRPr lang="en-GB" sz="1600" b="1" dirty="0">
              <a:solidFill>
                <a:srgbClr val="0000CC"/>
              </a:solidFill>
              <a:latin typeface="Lucida Sans" panose="020B0602040502020204" pitchFamily="34" charset="0"/>
              <a:cs typeface="Lucida Sans" panose="020B0602040502020204" pitchFamily="34" charset="0"/>
            </a:endParaRPr>
          </a:p>
          <a:p>
            <a:pPr marL="0" indent="0">
              <a:buNone/>
            </a:pPr>
            <a:r>
              <a:rPr lang="en-GB" sz="1600" b="1" dirty="0" smtClean="0">
                <a:solidFill>
                  <a:srgbClr val="0000CC"/>
                </a:solidFill>
                <a:latin typeface="Lucida Sans" panose="020B0602040502020204" pitchFamily="34" charset="0"/>
                <a:cs typeface="Lucida Sans" panose="020B0602040502020204" pitchFamily="34" charset="0"/>
              </a:rPr>
              <a:t>Purpose:  to raise awareness amongst head teachers of career opportunities in Manufacturing &amp; Engineering.  To be rolled out by TDR in partnership with other companies</a:t>
            </a:r>
          </a:p>
          <a:p>
            <a:endParaRPr lang="en-GB" sz="2800" b="1" dirty="0">
              <a:solidFill>
                <a:srgbClr val="0000CC"/>
              </a:solidFill>
              <a:latin typeface="Lucida Sans" panose="020B0602040502020204" pitchFamily="34" charset="0"/>
              <a:cs typeface="Lucida Sans" panose="020B0602040502020204" pitchFamily="34" charset="0"/>
            </a:endParaRPr>
          </a:p>
          <a:p>
            <a:endParaRPr lang="en-GB" sz="2800" b="1" dirty="0" smtClean="0">
              <a:solidFill>
                <a:srgbClr val="0000CC"/>
              </a:solidFill>
              <a:latin typeface="Lucida Sans" panose="020B0602040502020204" pitchFamily="34" charset="0"/>
              <a:cs typeface="Lucida Sans" panose="020B06020405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2277305"/>
              </p:ext>
            </p:extLst>
          </p:nvPr>
        </p:nvGraphicFramePr>
        <p:xfrm>
          <a:off x="1043608" y="4365104"/>
          <a:ext cx="2990597" cy="2242688"/>
        </p:xfrm>
        <a:graphic>
          <a:graphicData uri="http://schemas.openxmlformats.org/presentationml/2006/ole">
            <mc:AlternateContent xmlns:mc="http://schemas.openxmlformats.org/markup-compatibility/2006">
              <mc:Choice xmlns:v="urn:schemas-microsoft-com:vml" Requires="v">
                <p:oleObj spid="_x0000_s155665" name="Slide" r:id="rId6" imgW="4570532" imgH="3427618" progId="PowerPoint.Slide.12">
                  <p:embed/>
                </p:oleObj>
              </mc:Choice>
              <mc:Fallback>
                <p:oleObj name="Slide" r:id="rId6" imgW="4570532" imgH="3427618" progId="PowerPoint.Slide.12">
                  <p:embed/>
                  <p:pic>
                    <p:nvPicPr>
                      <p:cNvPr id="0" name=""/>
                      <p:cNvPicPr/>
                      <p:nvPr/>
                    </p:nvPicPr>
                    <p:blipFill>
                      <a:blip r:embed="rId7"/>
                      <a:stretch>
                        <a:fillRect/>
                      </a:stretch>
                    </p:blipFill>
                    <p:spPr>
                      <a:xfrm>
                        <a:off x="1043608" y="4365104"/>
                        <a:ext cx="2990597" cy="2242688"/>
                      </a:xfrm>
                      <a:prstGeom prst="rect">
                        <a:avLst/>
                      </a:prstGeom>
                      <a:ln>
                        <a:solidFill>
                          <a:schemeClr val="tx2"/>
                        </a:solidFill>
                      </a:ln>
                    </p:spPr>
                  </p:pic>
                </p:oleObj>
              </mc:Fallback>
            </mc:AlternateContent>
          </a:graphicData>
        </a:graphic>
      </p:graphicFrame>
      <p:pic>
        <p:nvPicPr>
          <p:cNvPr id="11" name="Content Placeholder 10" descr="K:\UK97_Transfer\06_Indirect\Human Resources\DSC_0387.JPG"/>
          <p:cNvPicPr>
            <a:picLocks noGrp="1"/>
          </p:cNvPicPr>
          <p:nvPr>
            <p:ph sz="half" idx="2"/>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4077072"/>
            <a:ext cx="4032448" cy="2592288"/>
          </a:xfrm>
          <a:prstGeom prst="rect">
            <a:avLst/>
          </a:prstGeom>
          <a:noFill/>
          <a:ln>
            <a:solidFill>
              <a:schemeClr val="tx1"/>
            </a:solidFill>
          </a:ln>
        </p:spPr>
      </p:pic>
      <p:pic>
        <p:nvPicPr>
          <p:cNvPr id="12" name="Picture 11" descr="K:\UK97_Transfer\06_Indirect\Human Resources\DSC_037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5966" y="1484784"/>
            <a:ext cx="4032448" cy="2520280"/>
          </a:xfrm>
          <a:prstGeom prst="rect">
            <a:avLst/>
          </a:prstGeom>
          <a:noFill/>
          <a:ln>
            <a:solidFill>
              <a:schemeClr val="tx1"/>
            </a:solidFill>
          </a:ln>
        </p:spPr>
      </p:pic>
    </p:spTree>
    <p:extLst>
      <p:ext uri="{BB962C8B-B14F-4D97-AF65-F5344CB8AC3E}">
        <p14:creationId xmlns:p14="http://schemas.microsoft.com/office/powerpoint/2010/main" val="331225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3232</TotalTime>
  <Words>1111</Words>
  <Application>Microsoft Office PowerPoint</Application>
  <PresentationFormat>On-screen Show (4:3)</PresentationFormat>
  <Paragraphs>185</Paragraphs>
  <Slides>13</Slides>
  <Notes>11</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13</vt:i4>
      </vt:variant>
    </vt:vector>
  </HeadingPairs>
  <TitlesOfParts>
    <vt:vector size="22" baseType="lpstr">
      <vt:lpstr>Office Theme</vt:lpstr>
      <vt:lpstr>Default Design</vt:lpstr>
      <vt:lpstr>1_Default Design</vt:lpstr>
      <vt:lpstr>2_Default Design</vt:lpstr>
      <vt:lpstr>3_Default Design</vt:lpstr>
      <vt:lpstr>4_Default Design</vt:lpstr>
      <vt:lpstr>1_Office Theme</vt:lpstr>
      <vt:lpstr>Chart</vt:lpstr>
      <vt:lpstr>Slide</vt:lpstr>
      <vt:lpstr>Senior Manager Human Resources &amp; Corporate Affairs, Komatsu UK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Data</vt:lpstr>
      <vt:lpstr>PowerPoint Presentation</vt:lpstr>
      <vt:lpstr>PowerPoint Presentation</vt:lpstr>
    </vt:vector>
  </TitlesOfParts>
  <Company>Komatsu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Lawson John</dc:creator>
  <cp:lastModifiedBy>Ellie Geddes</cp:lastModifiedBy>
  <cp:revision>202</cp:revision>
  <cp:lastPrinted>2015-09-22T12:46:42Z</cp:lastPrinted>
  <dcterms:created xsi:type="dcterms:W3CDTF">2014-03-02T10:47:05Z</dcterms:created>
  <dcterms:modified xsi:type="dcterms:W3CDTF">2015-10-14T09:35:34Z</dcterms:modified>
</cp:coreProperties>
</file>