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5"/>
    <p:sldMasterId id="2147483656" r:id="rId6"/>
    <p:sldMasterId id="2147483657" r:id="rId7"/>
    <p:sldMasterId id="2147483658" r:id="rId8"/>
    <p:sldMasterId id="2147483659" r:id="rId9"/>
    <p:sldMasterId id="2147483702" r:id="rId10"/>
  </p:sldMasterIdLst>
  <p:notesMasterIdLst>
    <p:notesMasterId r:id="rId16"/>
  </p:notesMasterIdLst>
  <p:handoutMasterIdLst>
    <p:handoutMasterId r:id="rId17"/>
  </p:handoutMasterIdLst>
  <p:sldIdLst>
    <p:sldId id="365" r:id="rId11"/>
    <p:sldId id="353" r:id="rId12"/>
    <p:sldId id="352" r:id="rId13"/>
    <p:sldId id="355" r:id="rId14"/>
    <p:sldId id="364" r:id="rId15"/>
  </p:sldIdLst>
  <p:sldSz cx="9144000" cy="6858000" type="screen4x3"/>
  <p:notesSz cx="6797675" cy="9926638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AA0"/>
    <a:srgbClr val="FCD900"/>
    <a:srgbClr val="C60C30"/>
    <a:srgbClr val="BA0B2A"/>
    <a:srgbClr val="568EC3"/>
    <a:srgbClr val="2E7AB7"/>
    <a:srgbClr val="4382B2"/>
    <a:srgbClr val="006E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51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98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3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6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AB8228-9A77-4A1B-B009-18F8BB75302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EF78B6F2-5C09-43FB-A492-892E2BDDF4BD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n-GB" sz="2800" b="1" dirty="0" smtClean="0"/>
            <a:t>      Students</a:t>
          </a:r>
          <a:endParaRPr lang="en-GB" sz="2800" b="1" dirty="0"/>
        </a:p>
      </dgm:t>
    </dgm:pt>
    <dgm:pt modelId="{1E626961-6512-432D-A8B0-110A0FF1878C}" type="parTrans" cxnId="{6D26936D-53AB-463E-A9F3-FDF0B6684693}">
      <dgm:prSet/>
      <dgm:spPr/>
      <dgm:t>
        <a:bodyPr/>
        <a:lstStyle/>
        <a:p>
          <a:endParaRPr lang="en-GB"/>
        </a:p>
      </dgm:t>
    </dgm:pt>
    <dgm:pt modelId="{69FE4EDD-660B-4038-BFBD-097D1A34FD2B}" type="sibTrans" cxnId="{6D26936D-53AB-463E-A9F3-FDF0B6684693}">
      <dgm:prSet/>
      <dgm:spPr/>
      <dgm:t>
        <a:bodyPr/>
        <a:lstStyle/>
        <a:p>
          <a:endParaRPr lang="en-GB"/>
        </a:p>
      </dgm:t>
    </dgm:pt>
    <dgm:pt modelId="{04043FAD-48D9-4E52-9FF0-2AD8D2BA964C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GB" sz="2100" b="1" dirty="0" smtClean="0"/>
            <a:t>     </a:t>
          </a:r>
          <a:r>
            <a:rPr lang="en-GB" sz="2800" b="1" dirty="0" smtClean="0"/>
            <a:t>Staff</a:t>
          </a:r>
          <a:endParaRPr lang="en-GB" sz="2800" b="1" dirty="0"/>
        </a:p>
      </dgm:t>
    </dgm:pt>
    <dgm:pt modelId="{02B5788A-1E05-4169-81E0-1C4FD67643F5}" type="parTrans" cxnId="{B70F3EEE-C326-48D7-8BC1-35550F244324}">
      <dgm:prSet/>
      <dgm:spPr/>
      <dgm:t>
        <a:bodyPr/>
        <a:lstStyle/>
        <a:p>
          <a:endParaRPr lang="en-GB"/>
        </a:p>
      </dgm:t>
    </dgm:pt>
    <dgm:pt modelId="{3B0E87FB-EC34-49B0-BDA9-77459C9BC265}" type="sibTrans" cxnId="{B70F3EEE-C326-48D7-8BC1-35550F244324}">
      <dgm:prSet/>
      <dgm:spPr/>
      <dgm:t>
        <a:bodyPr/>
        <a:lstStyle/>
        <a:p>
          <a:endParaRPr lang="en-GB"/>
        </a:p>
      </dgm:t>
    </dgm:pt>
    <dgm:pt modelId="{074AB3D3-C741-45FD-8287-F02A77C5CFA2}">
      <dgm:prSet phldrT="[Text]" custT="1"/>
      <dgm:spPr>
        <a:solidFill>
          <a:schemeClr val="accent6">
            <a:lumMod val="50000"/>
            <a:alpha val="50000"/>
          </a:schemeClr>
        </a:solidFill>
      </dgm:spPr>
      <dgm:t>
        <a:bodyPr/>
        <a:lstStyle/>
        <a:p>
          <a:r>
            <a:rPr lang="en-GB" sz="2100" dirty="0" smtClean="0"/>
            <a:t>    </a:t>
          </a:r>
          <a:r>
            <a:rPr lang="en-GB" sz="2800" b="1" dirty="0" smtClean="0"/>
            <a:t>Parents</a:t>
          </a:r>
          <a:endParaRPr lang="en-GB" sz="2800" b="1" dirty="0"/>
        </a:p>
      </dgm:t>
    </dgm:pt>
    <dgm:pt modelId="{B8EA9D5B-2F2A-4D06-8D30-0DDC2C057BBB}" type="parTrans" cxnId="{6DC5D7FC-5B28-4928-BD71-055EF1259EC8}">
      <dgm:prSet/>
      <dgm:spPr/>
      <dgm:t>
        <a:bodyPr/>
        <a:lstStyle/>
        <a:p>
          <a:endParaRPr lang="en-GB"/>
        </a:p>
      </dgm:t>
    </dgm:pt>
    <dgm:pt modelId="{F1674904-17CE-4C4E-91FA-D8913B0F2818}" type="sibTrans" cxnId="{6DC5D7FC-5B28-4928-BD71-055EF1259EC8}">
      <dgm:prSet/>
      <dgm:spPr/>
      <dgm:t>
        <a:bodyPr/>
        <a:lstStyle/>
        <a:p>
          <a:endParaRPr lang="en-GB"/>
        </a:p>
      </dgm:t>
    </dgm:pt>
    <dgm:pt modelId="{50E60CF6-5625-4C2A-9CF7-6B48FBCFE4E8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n-GB" sz="1600" dirty="0" smtClean="0"/>
            <a:t>Open Access Drop-in Services</a:t>
          </a:r>
          <a:endParaRPr lang="en-GB" sz="1600" dirty="0"/>
        </a:p>
      </dgm:t>
    </dgm:pt>
    <dgm:pt modelId="{654A3E67-7673-4EF0-AD26-E4C504AC0D43}" type="parTrans" cxnId="{12118029-80B6-4AF7-9C8D-D2D150F81CE1}">
      <dgm:prSet/>
      <dgm:spPr/>
      <dgm:t>
        <a:bodyPr/>
        <a:lstStyle/>
        <a:p>
          <a:endParaRPr lang="en-GB"/>
        </a:p>
      </dgm:t>
    </dgm:pt>
    <dgm:pt modelId="{A94E001D-F474-4E20-842F-44FD17F79A05}" type="sibTrans" cxnId="{12118029-80B6-4AF7-9C8D-D2D150F81CE1}">
      <dgm:prSet/>
      <dgm:spPr/>
      <dgm:t>
        <a:bodyPr/>
        <a:lstStyle/>
        <a:p>
          <a:endParaRPr lang="en-GB"/>
        </a:p>
      </dgm:t>
    </dgm:pt>
    <dgm:pt modelId="{7421AC01-957F-43DB-A6CD-2F0A68CCDA34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n-GB" sz="1600" dirty="0" smtClean="0"/>
            <a:t>Targeted 1:1 therapeutic work</a:t>
          </a:r>
          <a:endParaRPr lang="en-GB" sz="1600" dirty="0"/>
        </a:p>
      </dgm:t>
    </dgm:pt>
    <dgm:pt modelId="{5B8925E5-49BA-4AD4-AC03-BE57746B92DF}" type="parTrans" cxnId="{0E267D92-BC49-47B0-9BBA-940F0C73EA11}">
      <dgm:prSet/>
      <dgm:spPr/>
      <dgm:t>
        <a:bodyPr/>
        <a:lstStyle/>
        <a:p>
          <a:endParaRPr lang="en-GB"/>
        </a:p>
      </dgm:t>
    </dgm:pt>
    <dgm:pt modelId="{9B8B88B6-FA5E-4F8D-837B-02AD85194372}" type="sibTrans" cxnId="{0E267D92-BC49-47B0-9BBA-940F0C73EA11}">
      <dgm:prSet/>
      <dgm:spPr/>
      <dgm:t>
        <a:bodyPr/>
        <a:lstStyle/>
        <a:p>
          <a:endParaRPr lang="en-GB"/>
        </a:p>
      </dgm:t>
    </dgm:pt>
    <dgm:pt modelId="{5B186732-EEC2-4B9A-9A67-5D60AE1FC733}">
      <dgm:prSet phldrT="[Text]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GB" sz="1600" dirty="0" smtClean="0"/>
            <a:t>Mental health dimension to inclusion panels/ reviews</a:t>
          </a:r>
          <a:endParaRPr lang="en-GB" sz="1600" dirty="0"/>
        </a:p>
      </dgm:t>
    </dgm:pt>
    <dgm:pt modelId="{F5CB43A3-085E-484B-A960-761076AFC8C1}" type="parTrans" cxnId="{A9D2AA15-DA28-43B9-9848-852B0D46A42F}">
      <dgm:prSet/>
      <dgm:spPr/>
      <dgm:t>
        <a:bodyPr/>
        <a:lstStyle/>
        <a:p>
          <a:endParaRPr lang="en-GB"/>
        </a:p>
      </dgm:t>
    </dgm:pt>
    <dgm:pt modelId="{87FC0C7D-8CAE-4005-A829-465EA092723F}" type="sibTrans" cxnId="{A9D2AA15-DA28-43B9-9848-852B0D46A42F}">
      <dgm:prSet/>
      <dgm:spPr/>
      <dgm:t>
        <a:bodyPr/>
        <a:lstStyle/>
        <a:p>
          <a:endParaRPr lang="en-GB"/>
        </a:p>
      </dgm:t>
    </dgm:pt>
    <dgm:pt modelId="{98D1CC6A-FDF2-425D-BC21-57B97F244EE0}">
      <dgm:prSet phldrT="[Text]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GB" sz="1600" dirty="0" smtClean="0"/>
            <a:t>Drop-in consultation for all staff / CPD</a:t>
          </a:r>
          <a:endParaRPr lang="en-GB" sz="1600" dirty="0"/>
        </a:p>
      </dgm:t>
    </dgm:pt>
    <dgm:pt modelId="{A559DB8F-A181-4096-A8E8-0894809F510C}" type="parTrans" cxnId="{F751F8EB-C742-4E20-B91C-5F7F8CA1C08E}">
      <dgm:prSet/>
      <dgm:spPr/>
      <dgm:t>
        <a:bodyPr/>
        <a:lstStyle/>
        <a:p>
          <a:endParaRPr lang="en-GB"/>
        </a:p>
      </dgm:t>
    </dgm:pt>
    <dgm:pt modelId="{CBC04BBA-FF4A-44EA-811D-3C074B47D38D}" type="sibTrans" cxnId="{F751F8EB-C742-4E20-B91C-5F7F8CA1C08E}">
      <dgm:prSet/>
      <dgm:spPr/>
      <dgm:t>
        <a:bodyPr/>
        <a:lstStyle/>
        <a:p>
          <a:endParaRPr lang="en-GB"/>
        </a:p>
      </dgm:t>
    </dgm:pt>
    <dgm:pt modelId="{7785876A-C2A1-4E3A-99A7-6949974C3035}">
      <dgm:prSet phldrT="[Text]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GB" sz="1600" dirty="0" smtClean="0"/>
            <a:t>Safeguarding / CP support</a:t>
          </a:r>
          <a:endParaRPr lang="en-GB" sz="1600" dirty="0"/>
        </a:p>
      </dgm:t>
    </dgm:pt>
    <dgm:pt modelId="{29BD10C7-4385-4744-9BB9-F4A62F0214F8}" type="parTrans" cxnId="{B7652758-3787-4C86-99F4-35FA68E5D2EF}">
      <dgm:prSet/>
      <dgm:spPr/>
      <dgm:t>
        <a:bodyPr/>
        <a:lstStyle/>
        <a:p>
          <a:endParaRPr lang="en-GB"/>
        </a:p>
      </dgm:t>
    </dgm:pt>
    <dgm:pt modelId="{37C6CC7E-A397-4F3F-8A26-333C7F081AC8}" type="sibTrans" cxnId="{B7652758-3787-4C86-99F4-35FA68E5D2EF}">
      <dgm:prSet/>
      <dgm:spPr/>
      <dgm:t>
        <a:bodyPr/>
        <a:lstStyle/>
        <a:p>
          <a:endParaRPr lang="en-GB"/>
        </a:p>
      </dgm:t>
    </dgm:pt>
    <dgm:pt modelId="{5595E68D-2BC0-4E2B-8B83-91D51D85E17D}">
      <dgm:prSet/>
      <dgm:spPr/>
      <dgm:t>
        <a:bodyPr/>
        <a:lstStyle/>
        <a:p>
          <a:r>
            <a:rPr lang="en-GB" sz="1600" dirty="0" smtClean="0"/>
            <a:t>Engagement/ Consent around 1:1 work </a:t>
          </a:r>
          <a:endParaRPr lang="en-GB" sz="1600" dirty="0"/>
        </a:p>
      </dgm:t>
    </dgm:pt>
    <dgm:pt modelId="{550E2399-C163-4D9A-AA15-942BD31B3AEF}" type="parTrans" cxnId="{67F8B53D-062F-45FC-AF7D-39E2383E8DC1}">
      <dgm:prSet/>
      <dgm:spPr/>
      <dgm:t>
        <a:bodyPr/>
        <a:lstStyle/>
        <a:p>
          <a:endParaRPr lang="en-GB"/>
        </a:p>
      </dgm:t>
    </dgm:pt>
    <dgm:pt modelId="{3AC69EBD-1AEF-4C3A-9762-99C07D6A796C}" type="sibTrans" cxnId="{67F8B53D-062F-45FC-AF7D-39E2383E8DC1}">
      <dgm:prSet/>
      <dgm:spPr/>
      <dgm:t>
        <a:bodyPr/>
        <a:lstStyle/>
        <a:p>
          <a:endParaRPr lang="en-GB"/>
        </a:p>
      </dgm:t>
    </dgm:pt>
    <dgm:pt modelId="{041956BC-0B7F-4E81-9530-1CEEE9DE7C8A}">
      <dgm:prSet/>
      <dgm:spPr/>
      <dgm:t>
        <a:bodyPr/>
        <a:lstStyle/>
        <a:p>
          <a:r>
            <a:rPr lang="en-GB" sz="1600" dirty="0" smtClean="0"/>
            <a:t>Signposting/ delivering adult mental health support</a:t>
          </a:r>
          <a:endParaRPr lang="en-GB" sz="1600" dirty="0"/>
        </a:p>
      </dgm:t>
    </dgm:pt>
    <dgm:pt modelId="{E08F4C5A-7D7D-41BD-8E20-4A0160679EA4}" type="parTrans" cxnId="{6252089E-42DD-495F-A0F5-730B530AC91D}">
      <dgm:prSet/>
      <dgm:spPr/>
      <dgm:t>
        <a:bodyPr/>
        <a:lstStyle/>
        <a:p>
          <a:endParaRPr lang="en-GB"/>
        </a:p>
      </dgm:t>
    </dgm:pt>
    <dgm:pt modelId="{16460060-BE23-49CD-AA16-66F503C7E5F1}" type="sibTrans" cxnId="{6252089E-42DD-495F-A0F5-730B530AC91D}">
      <dgm:prSet/>
      <dgm:spPr/>
      <dgm:t>
        <a:bodyPr/>
        <a:lstStyle/>
        <a:p>
          <a:endParaRPr lang="en-GB"/>
        </a:p>
      </dgm:t>
    </dgm:pt>
    <dgm:pt modelId="{1DB6A550-6668-4E11-BD70-0F0FA6E07DA1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n-GB" sz="1600" dirty="0" smtClean="0"/>
            <a:t>Group &amp; Class work</a:t>
          </a:r>
          <a:endParaRPr lang="en-GB" sz="1600" dirty="0"/>
        </a:p>
      </dgm:t>
    </dgm:pt>
    <dgm:pt modelId="{AB56D869-5141-434A-9751-F99900D1F136}" type="parTrans" cxnId="{0B4C232F-2240-4A54-BB9D-6EA316EDF2F6}">
      <dgm:prSet/>
      <dgm:spPr/>
      <dgm:t>
        <a:bodyPr/>
        <a:lstStyle/>
        <a:p>
          <a:endParaRPr lang="en-GB"/>
        </a:p>
      </dgm:t>
    </dgm:pt>
    <dgm:pt modelId="{7FEE4E3C-80AE-4EBA-83E5-E3A49669DD22}" type="sibTrans" cxnId="{0B4C232F-2240-4A54-BB9D-6EA316EDF2F6}">
      <dgm:prSet/>
      <dgm:spPr/>
      <dgm:t>
        <a:bodyPr/>
        <a:lstStyle/>
        <a:p>
          <a:endParaRPr lang="en-GB"/>
        </a:p>
      </dgm:t>
    </dgm:pt>
    <dgm:pt modelId="{390D2CBC-E351-4C22-B273-DF5ADB569112}" type="pres">
      <dgm:prSet presAssocID="{84AB8228-9A77-4A1B-B009-18F8BB753027}" presName="compositeShape" presStyleCnt="0">
        <dgm:presLayoutVars>
          <dgm:chMax val="7"/>
          <dgm:dir/>
          <dgm:resizeHandles val="exact"/>
        </dgm:presLayoutVars>
      </dgm:prSet>
      <dgm:spPr/>
    </dgm:pt>
    <dgm:pt modelId="{0E99D96D-5325-4086-B14F-77D8878ACDB4}" type="pres">
      <dgm:prSet presAssocID="{EF78B6F2-5C09-43FB-A492-892E2BDDF4BD}" presName="circ1" presStyleLbl="vennNode1" presStyleIdx="0" presStyleCnt="3"/>
      <dgm:spPr/>
      <dgm:t>
        <a:bodyPr/>
        <a:lstStyle/>
        <a:p>
          <a:endParaRPr lang="en-GB"/>
        </a:p>
      </dgm:t>
    </dgm:pt>
    <dgm:pt modelId="{FCB00CCC-AC82-4E1C-B9A8-55B6067CF830}" type="pres">
      <dgm:prSet presAssocID="{EF78B6F2-5C09-43FB-A492-892E2BDDF4B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CCEC00-32A3-40B3-8A44-8AE51FF227EF}" type="pres">
      <dgm:prSet presAssocID="{04043FAD-48D9-4E52-9FF0-2AD8D2BA964C}" presName="circ2" presStyleLbl="vennNode1" presStyleIdx="1" presStyleCnt="3"/>
      <dgm:spPr/>
      <dgm:t>
        <a:bodyPr/>
        <a:lstStyle/>
        <a:p>
          <a:endParaRPr lang="en-GB"/>
        </a:p>
      </dgm:t>
    </dgm:pt>
    <dgm:pt modelId="{DB6D383A-08D9-4C9C-9293-3B666A3EBCBF}" type="pres">
      <dgm:prSet presAssocID="{04043FAD-48D9-4E52-9FF0-2AD8D2BA964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87B0A3-786D-465C-A390-5AC5F17B6925}" type="pres">
      <dgm:prSet presAssocID="{074AB3D3-C741-45FD-8287-F02A77C5CFA2}" presName="circ3" presStyleLbl="vennNode1" presStyleIdx="2" presStyleCnt="3"/>
      <dgm:spPr/>
      <dgm:t>
        <a:bodyPr/>
        <a:lstStyle/>
        <a:p>
          <a:endParaRPr lang="en-GB"/>
        </a:p>
      </dgm:t>
    </dgm:pt>
    <dgm:pt modelId="{C97AF64F-6566-4CA1-B39F-8DD50592F463}" type="pres">
      <dgm:prSet presAssocID="{074AB3D3-C741-45FD-8287-F02A77C5CFA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70F3EEE-C326-48D7-8BC1-35550F244324}" srcId="{84AB8228-9A77-4A1B-B009-18F8BB753027}" destId="{04043FAD-48D9-4E52-9FF0-2AD8D2BA964C}" srcOrd="1" destOrd="0" parTransId="{02B5788A-1E05-4169-81E0-1C4FD67643F5}" sibTransId="{3B0E87FB-EC34-49B0-BDA9-77459C9BC265}"/>
    <dgm:cxn modelId="{D1B50BEF-8D87-4E60-A2D0-CDEED8A23230}" type="presOf" srcId="{04043FAD-48D9-4E52-9FF0-2AD8D2BA964C}" destId="{54CCEC00-32A3-40B3-8A44-8AE51FF227EF}" srcOrd="0" destOrd="0" presId="urn:microsoft.com/office/officeart/2005/8/layout/venn1"/>
    <dgm:cxn modelId="{9BFE6BB5-68E0-492F-BD3E-D64A8B08FEB9}" type="presOf" srcId="{5595E68D-2BC0-4E2B-8B83-91D51D85E17D}" destId="{C97AF64F-6566-4CA1-B39F-8DD50592F463}" srcOrd="1" destOrd="1" presId="urn:microsoft.com/office/officeart/2005/8/layout/venn1"/>
    <dgm:cxn modelId="{49E8E3C6-4DAC-48BF-B4D5-D5F582AE48B0}" type="presOf" srcId="{EF78B6F2-5C09-43FB-A492-892E2BDDF4BD}" destId="{0E99D96D-5325-4086-B14F-77D8878ACDB4}" srcOrd="0" destOrd="0" presId="urn:microsoft.com/office/officeart/2005/8/layout/venn1"/>
    <dgm:cxn modelId="{12118029-80B6-4AF7-9C8D-D2D150F81CE1}" srcId="{EF78B6F2-5C09-43FB-A492-892E2BDDF4BD}" destId="{50E60CF6-5625-4C2A-9CF7-6B48FBCFE4E8}" srcOrd="0" destOrd="0" parTransId="{654A3E67-7673-4EF0-AD26-E4C504AC0D43}" sibTransId="{A94E001D-F474-4E20-842F-44FD17F79A05}"/>
    <dgm:cxn modelId="{182C1316-6176-4DA8-BC38-2F689F003B90}" type="presOf" srcId="{98D1CC6A-FDF2-425D-BC21-57B97F244EE0}" destId="{54CCEC00-32A3-40B3-8A44-8AE51FF227EF}" srcOrd="0" destOrd="2" presId="urn:microsoft.com/office/officeart/2005/8/layout/venn1"/>
    <dgm:cxn modelId="{34D099A2-AD20-43E2-8401-71D629C40E1A}" type="presOf" srcId="{7785876A-C2A1-4E3A-99A7-6949974C3035}" destId="{DB6D383A-08D9-4C9C-9293-3B666A3EBCBF}" srcOrd="1" destOrd="3" presId="urn:microsoft.com/office/officeart/2005/8/layout/venn1"/>
    <dgm:cxn modelId="{F2B58825-3BF0-4D7C-ABA3-4C237C6525B5}" type="presOf" srcId="{7421AC01-957F-43DB-A6CD-2F0A68CCDA34}" destId="{FCB00CCC-AC82-4E1C-B9A8-55B6067CF830}" srcOrd="1" destOrd="2" presId="urn:microsoft.com/office/officeart/2005/8/layout/venn1"/>
    <dgm:cxn modelId="{E92B024F-DF71-481C-919C-DBBCCE18B82F}" type="presOf" srcId="{50E60CF6-5625-4C2A-9CF7-6B48FBCFE4E8}" destId="{FCB00CCC-AC82-4E1C-B9A8-55B6067CF830}" srcOrd="1" destOrd="1" presId="urn:microsoft.com/office/officeart/2005/8/layout/venn1"/>
    <dgm:cxn modelId="{0B4C232F-2240-4A54-BB9D-6EA316EDF2F6}" srcId="{EF78B6F2-5C09-43FB-A492-892E2BDDF4BD}" destId="{1DB6A550-6668-4E11-BD70-0F0FA6E07DA1}" srcOrd="2" destOrd="0" parTransId="{AB56D869-5141-434A-9751-F99900D1F136}" sibTransId="{7FEE4E3C-80AE-4EBA-83E5-E3A49669DD22}"/>
    <dgm:cxn modelId="{F751F8EB-C742-4E20-B91C-5F7F8CA1C08E}" srcId="{04043FAD-48D9-4E52-9FF0-2AD8D2BA964C}" destId="{98D1CC6A-FDF2-425D-BC21-57B97F244EE0}" srcOrd="1" destOrd="0" parTransId="{A559DB8F-A181-4096-A8E8-0894809F510C}" sibTransId="{CBC04BBA-FF4A-44EA-811D-3C074B47D38D}"/>
    <dgm:cxn modelId="{0E267D92-BC49-47B0-9BBA-940F0C73EA11}" srcId="{EF78B6F2-5C09-43FB-A492-892E2BDDF4BD}" destId="{7421AC01-957F-43DB-A6CD-2F0A68CCDA34}" srcOrd="1" destOrd="0" parTransId="{5B8925E5-49BA-4AD4-AC03-BE57746B92DF}" sibTransId="{9B8B88B6-FA5E-4F8D-837B-02AD85194372}"/>
    <dgm:cxn modelId="{B7652758-3787-4C86-99F4-35FA68E5D2EF}" srcId="{04043FAD-48D9-4E52-9FF0-2AD8D2BA964C}" destId="{7785876A-C2A1-4E3A-99A7-6949974C3035}" srcOrd="2" destOrd="0" parTransId="{29BD10C7-4385-4744-9BB9-F4A62F0214F8}" sibTransId="{37C6CC7E-A397-4F3F-8A26-333C7F081AC8}"/>
    <dgm:cxn modelId="{B9A8CBA5-71F4-458A-8678-557B544E5E72}" type="presOf" srcId="{5B186732-EEC2-4B9A-9A67-5D60AE1FC733}" destId="{DB6D383A-08D9-4C9C-9293-3B666A3EBCBF}" srcOrd="1" destOrd="1" presId="urn:microsoft.com/office/officeart/2005/8/layout/venn1"/>
    <dgm:cxn modelId="{F484233A-3051-41DE-BCEF-82A679E93663}" type="presOf" srcId="{041956BC-0B7F-4E81-9530-1CEEE9DE7C8A}" destId="{C97AF64F-6566-4CA1-B39F-8DD50592F463}" srcOrd="1" destOrd="2" presId="urn:microsoft.com/office/officeart/2005/8/layout/venn1"/>
    <dgm:cxn modelId="{FFCD3A1F-1D9A-450A-8458-687006344047}" type="presOf" srcId="{1DB6A550-6668-4E11-BD70-0F0FA6E07DA1}" destId="{FCB00CCC-AC82-4E1C-B9A8-55B6067CF830}" srcOrd="1" destOrd="3" presId="urn:microsoft.com/office/officeart/2005/8/layout/venn1"/>
    <dgm:cxn modelId="{A9D2AA15-DA28-43B9-9848-852B0D46A42F}" srcId="{04043FAD-48D9-4E52-9FF0-2AD8D2BA964C}" destId="{5B186732-EEC2-4B9A-9A67-5D60AE1FC733}" srcOrd="0" destOrd="0" parTransId="{F5CB43A3-085E-484B-A960-761076AFC8C1}" sibTransId="{87FC0C7D-8CAE-4005-A829-465EA092723F}"/>
    <dgm:cxn modelId="{91887743-0EB2-4F32-9CE3-161F1D688D51}" type="presOf" srcId="{7421AC01-957F-43DB-A6CD-2F0A68CCDA34}" destId="{0E99D96D-5325-4086-B14F-77D8878ACDB4}" srcOrd="0" destOrd="2" presId="urn:microsoft.com/office/officeart/2005/8/layout/venn1"/>
    <dgm:cxn modelId="{6252089E-42DD-495F-A0F5-730B530AC91D}" srcId="{074AB3D3-C741-45FD-8287-F02A77C5CFA2}" destId="{041956BC-0B7F-4E81-9530-1CEEE9DE7C8A}" srcOrd="1" destOrd="0" parTransId="{E08F4C5A-7D7D-41BD-8E20-4A0160679EA4}" sibTransId="{16460060-BE23-49CD-AA16-66F503C7E5F1}"/>
    <dgm:cxn modelId="{6958D453-74D6-461D-B0FC-6B967ECB97B1}" type="presOf" srcId="{04043FAD-48D9-4E52-9FF0-2AD8D2BA964C}" destId="{DB6D383A-08D9-4C9C-9293-3B666A3EBCBF}" srcOrd="1" destOrd="0" presId="urn:microsoft.com/office/officeart/2005/8/layout/venn1"/>
    <dgm:cxn modelId="{557433B1-B8CE-4FA5-86D6-C9FACBEE1256}" type="presOf" srcId="{98D1CC6A-FDF2-425D-BC21-57B97F244EE0}" destId="{DB6D383A-08D9-4C9C-9293-3B666A3EBCBF}" srcOrd="1" destOrd="2" presId="urn:microsoft.com/office/officeart/2005/8/layout/venn1"/>
    <dgm:cxn modelId="{DC645D1D-F44C-47E7-AFC9-B56F6D825637}" type="presOf" srcId="{7785876A-C2A1-4E3A-99A7-6949974C3035}" destId="{54CCEC00-32A3-40B3-8A44-8AE51FF227EF}" srcOrd="0" destOrd="3" presId="urn:microsoft.com/office/officeart/2005/8/layout/venn1"/>
    <dgm:cxn modelId="{65759213-0952-4D72-BFCA-70322668B65D}" type="presOf" srcId="{041956BC-0B7F-4E81-9530-1CEEE9DE7C8A}" destId="{1C87B0A3-786D-465C-A390-5AC5F17B6925}" srcOrd="0" destOrd="2" presId="urn:microsoft.com/office/officeart/2005/8/layout/venn1"/>
    <dgm:cxn modelId="{C88C46B6-537E-4F6C-879D-60BB06CAEFA9}" type="presOf" srcId="{074AB3D3-C741-45FD-8287-F02A77C5CFA2}" destId="{1C87B0A3-786D-465C-A390-5AC5F17B6925}" srcOrd="0" destOrd="0" presId="urn:microsoft.com/office/officeart/2005/8/layout/venn1"/>
    <dgm:cxn modelId="{6A58392B-C7EE-494E-BE9E-7B25BA7CA776}" type="presOf" srcId="{50E60CF6-5625-4C2A-9CF7-6B48FBCFE4E8}" destId="{0E99D96D-5325-4086-B14F-77D8878ACDB4}" srcOrd="0" destOrd="1" presId="urn:microsoft.com/office/officeart/2005/8/layout/venn1"/>
    <dgm:cxn modelId="{006B15D1-905A-46BD-8C1A-82D798E3935A}" type="presOf" srcId="{1DB6A550-6668-4E11-BD70-0F0FA6E07DA1}" destId="{0E99D96D-5325-4086-B14F-77D8878ACDB4}" srcOrd="0" destOrd="3" presId="urn:microsoft.com/office/officeart/2005/8/layout/venn1"/>
    <dgm:cxn modelId="{2D203117-B868-4A1E-9713-0EBDAD9CD07D}" type="presOf" srcId="{5B186732-EEC2-4B9A-9A67-5D60AE1FC733}" destId="{54CCEC00-32A3-40B3-8A44-8AE51FF227EF}" srcOrd="0" destOrd="1" presId="urn:microsoft.com/office/officeart/2005/8/layout/venn1"/>
    <dgm:cxn modelId="{F219D20F-6F96-4C6B-9BA1-DD8E2B0617DE}" type="presOf" srcId="{5595E68D-2BC0-4E2B-8B83-91D51D85E17D}" destId="{1C87B0A3-786D-465C-A390-5AC5F17B6925}" srcOrd="0" destOrd="1" presId="urn:microsoft.com/office/officeart/2005/8/layout/venn1"/>
    <dgm:cxn modelId="{3B20C0CF-F473-485B-A41C-3ED6CCE60823}" type="presOf" srcId="{84AB8228-9A77-4A1B-B009-18F8BB753027}" destId="{390D2CBC-E351-4C22-B273-DF5ADB569112}" srcOrd="0" destOrd="0" presId="urn:microsoft.com/office/officeart/2005/8/layout/venn1"/>
    <dgm:cxn modelId="{6DC5D7FC-5B28-4928-BD71-055EF1259EC8}" srcId="{84AB8228-9A77-4A1B-B009-18F8BB753027}" destId="{074AB3D3-C741-45FD-8287-F02A77C5CFA2}" srcOrd="2" destOrd="0" parTransId="{B8EA9D5B-2F2A-4D06-8D30-0DDC2C057BBB}" sibTransId="{F1674904-17CE-4C4E-91FA-D8913B0F2818}"/>
    <dgm:cxn modelId="{67F8B53D-062F-45FC-AF7D-39E2383E8DC1}" srcId="{074AB3D3-C741-45FD-8287-F02A77C5CFA2}" destId="{5595E68D-2BC0-4E2B-8B83-91D51D85E17D}" srcOrd="0" destOrd="0" parTransId="{550E2399-C163-4D9A-AA15-942BD31B3AEF}" sibTransId="{3AC69EBD-1AEF-4C3A-9762-99C07D6A796C}"/>
    <dgm:cxn modelId="{8C29C48D-E2EE-4806-9DA8-7827F780EE5E}" type="presOf" srcId="{074AB3D3-C741-45FD-8287-F02A77C5CFA2}" destId="{C97AF64F-6566-4CA1-B39F-8DD50592F463}" srcOrd="1" destOrd="0" presId="urn:microsoft.com/office/officeart/2005/8/layout/venn1"/>
    <dgm:cxn modelId="{6D26936D-53AB-463E-A9F3-FDF0B6684693}" srcId="{84AB8228-9A77-4A1B-B009-18F8BB753027}" destId="{EF78B6F2-5C09-43FB-A492-892E2BDDF4BD}" srcOrd="0" destOrd="0" parTransId="{1E626961-6512-432D-A8B0-110A0FF1878C}" sibTransId="{69FE4EDD-660B-4038-BFBD-097D1A34FD2B}"/>
    <dgm:cxn modelId="{255979DF-55FF-40B4-A65D-ADA545C8DE70}" type="presOf" srcId="{EF78B6F2-5C09-43FB-A492-892E2BDDF4BD}" destId="{FCB00CCC-AC82-4E1C-B9A8-55B6067CF830}" srcOrd="1" destOrd="0" presId="urn:microsoft.com/office/officeart/2005/8/layout/venn1"/>
    <dgm:cxn modelId="{0F8E8994-CFBD-4555-96ED-0794BA92732B}" type="presParOf" srcId="{390D2CBC-E351-4C22-B273-DF5ADB569112}" destId="{0E99D96D-5325-4086-B14F-77D8878ACDB4}" srcOrd="0" destOrd="0" presId="urn:microsoft.com/office/officeart/2005/8/layout/venn1"/>
    <dgm:cxn modelId="{F77754CC-9DCC-42AA-BF26-0653DC4609FE}" type="presParOf" srcId="{390D2CBC-E351-4C22-B273-DF5ADB569112}" destId="{FCB00CCC-AC82-4E1C-B9A8-55B6067CF830}" srcOrd="1" destOrd="0" presId="urn:microsoft.com/office/officeart/2005/8/layout/venn1"/>
    <dgm:cxn modelId="{275CA430-4B64-4173-9CB8-D4DC820A02FD}" type="presParOf" srcId="{390D2CBC-E351-4C22-B273-DF5ADB569112}" destId="{54CCEC00-32A3-40B3-8A44-8AE51FF227EF}" srcOrd="2" destOrd="0" presId="urn:microsoft.com/office/officeart/2005/8/layout/venn1"/>
    <dgm:cxn modelId="{93680D1E-1426-4FD5-A200-A998B29B2A83}" type="presParOf" srcId="{390D2CBC-E351-4C22-B273-DF5ADB569112}" destId="{DB6D383A-08D9-4C9C-9293-3B666A3EBCBF}" srcOrd="3" destOrd="0" presId="urn:microsoft.com/office/officeart/2005/8/layout/venn1"/>
    <dgm:cxn modelId="{EE17EB9D-19A6-4291-B885-EFF8826CD88D}" type="presParOf" srcId="{390D2CBC-E351-4C22-B273-DF5ADB569112}" destId="{1C87B0A3-786D-465C-A390-5AC5F17B6925}" srcOrd="4" destOrd="0" presId="urn:microsoft.com/office/officeart/2005/8/layout/venn1"/>
    <dgm:cxn modelId="{D4E5277F-0E99-457C-AEA8-A39F05640786}" type="presParOf" srcId="{390D2CBC-E351-4C22-B273-DF5ADB569112}" destId="{C97AF64F-6566-4CA1-B39F-8DD50592F46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9D96D-5325-4086-B14F-77D8878ACDB4}">
      <dsp:nvSpPr>
        <dsp:cNvPr id="0" name=""/>
        <dsp:cNvSpPr/>
      </dsp:nvSpPr>
      <dsp:spPr>
        <a:xfrm>
          <a:off x="2902659" y="171264"/>
          <a:ext cx="3543397" cy="3543397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      Students</a:t>
          </a:r>
          <a:endParaRPr lang="en-GB" sz="28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Open Access Drop-in Services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Targeted 1:1 therapeutic work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Group &amp; Class work</a:t>
          </a:r>
          <a:endParaRPr lang="en-GB" sz="1600" kern="1200" dirty="0"/>
        </a:p>
      </dsp:txBody>
      <dsp:txXfrm>
        <a:off x="3375112" y="791358"/>
        <a:ext cx="2598491" cy="1594528"/>
      </dsp:txXfrm>
    </dsp:sp>
    <dsp:sp modelId="{54CCEC00-32A3-40B3-8A44-8AE51FF227EF}">
      <dsp:nvSpPr>
        <dsp:cNvPr id="0" name=""/>
        <dsp:cNvSpPr/>
      </dsp:nvSpPr>
      <dsp:spPr>
        <a:xfrm>
          <a:off x="4181235" y="2385887"/>
          <a:ext cx="3543397" cy="3543397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     </a:t>
          </a:r>
          <a:r>
            <a:rPr lang="en-GB" sz="2800" b="1" kern="1200" dirty="0" smtClean="0"/>
            <a:t>Staff</a:t>
          </a:r>
          <a:endParaRPr lang="en-GB" sz="28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Mental health dimension to inclusion panels/ reviews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Drop-in consultation for all staff / CPD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Safeguarding / CP support</a:t>
          </a:r>
          <a:endParaRPr lang="en-GB" sz="1600" kern="1200" dirty="0"/>
        </a:p>
      </dsp:txBody>
      <dsp:txXfrm>
        <a:off x="5264924" y="3301265"/>
        <a:ext cx="2126038" cy="1948868"/>
      </dsp:txXfrm>
    </dsp:sp>
    <dsp:sp modelId="{1C87B0A3-786D-465C-A390-5AC5F17B6925}">
      <dsp:nvSpPr>
        <dsp:cNvPr id="0" name=""/>
        <dsp:cNvSpPr/>
      </dsp:nvSpPr>
      <dsp:spPr>
        <a:xfrm>
          <a:off x="1624083" y="2385887"/>
          <a:ext cx="3543397" cy="3543397"/>
        </a:xfrm>
        <a:prstGeom prst="ellipse">
          <a:avLst/>
        </a:prstGeom>
        <a:solidFill>
          <a:schemeClr val="accent6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    </a:t>
          </a:r>
          <a:r>
            <a:rPr lang="en-GB" sz="2800" b="1" kern="1200" dirty="0" smtClean="0"/>
            <a:t>Parents</a:t>
          </a:r>
          <a:endParaRPr lang="en-GB" sz="28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Engagement/ Consent around 1:1 work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Signposting/ delivering adult mental health support</a:t>
          </a:r>
          <a:endParaRPr lang="en-GB" sz="1600" kern="1200" dirty="0"/>
        </a:p>
      </dsp:txBody>
      <dsp:txXfrm>
        <a:off x="1957753" y="3301265"/>
        <a:ext cx="2126038" cy="1948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FFAB21AF-5F0B-48A0-8A79-5D51B087DD2D}" type="datetime1">
              <a:rPr lang="en-GB" altLang="en-US"/>
              <a:pPr>
                <a:defRPr/>
              </a:pPr>
              <a:t>14/10/2015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1DF496EB-86CE-453D-A4BC-79E1EE18AE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43990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21768240-08BF-4868-B3B9-B39FCCD3A2C2}" type="datetime1">
              <a:rPr lang="en-GB" altLang="en-US"/>
              <a:pPr>
                <a:defRPr/>
              </a:pPr>
              <a:t>14/10/2015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FD52C24B-6FC4-4C38-A3C5-178FA9D8CC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7049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2880C-2100-4CAF-9DB7-BBFCFF0A43D6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31800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5AAD2-4F0B-4BC8-80C7-6D84601B7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2856-0E94-4673-8C87-7D09638FED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C9EB-E97C-4A7D-9F72-2A31D3A045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68425"/>
            <a:ext cx="4049713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368425"/>
            <a:ext cx="4049712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6E75-F2DD-4C86-9A8A-05EA312C03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4746A-BE63-4FAF-9010-4C48D00684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9A1D8-8364-45EC-9655-C1A80FF2D0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FB29F-603F-4E80-BF51-BE0D199481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D98F5-313C-451C-B0E4-C2D85896EE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F2B0A-F91B-4AF6-9B92-42A955279B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03E0-DA38-4348-A344-9D7A6174CC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74638"/>
            <a:ext cx="2062162" cy="6037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37263" cy="60372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29133-FBA6-42B4-9F6B-B8F45564D5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6591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346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787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8490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6139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4270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63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033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570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9838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8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BG - spotlights 1-01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Place2Be_logo_RGB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4000" y="369888"/>
            <a:ext cx="835025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BA0B2A"/>
          </a:solidFill>
          <a:latin typeface="+mj-lt"/>
          <a:ea typeface="Geneva" charset="0"/>
          <a:cs typeface="Geneva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404040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404040"/>
          </a:solidFill>
          <a:latin typeface="+mn-lt"/>
          <a:ea typeface="Geneva" charset="0"/>
          <a:cs typeface="Genev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404040"/>
          </a:solidFill>
          <a:latin typeface="+mn-lt"/>
          <a:ea typeface="Geneva" charset="0"/>
          <a:cs typeface="Genev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404040"/>
          </a:solidFill>
          <a:latin typeface="+mn-lt"/>
          <a:ea typeface="Geneva" charset="0"/>
          <a:cs typeface="Genev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404040"/>
          </a:solidFill>
          <a:latin typeface="+mn-lt"/>
          <a:ea typeface="Geneva" charset="0"/>
          <a:cs typeface="Genev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BG - spotlights 1-01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Place2Be_logo_RGB.pn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4000" y="369888"/>
            <a:ext cx="835025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rgbClr val="404040"/>
          </a:solidFill>
          <a:latin typeface="+mn-lt"/>
          <a:ea typeface="+mn-ea"/>
          <a:cs typeface="Genev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rgbClr val="404040"/>
          </a:solidFill>
          <a:latin typeface="+mn-lt"/>
          <a:ea typeface="+mn-ea"/>
          <a:cs typeface="Genev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404040"/>
          </a:solidFill>
          <a:latin typeface="+mn-lt"/>
          <a:ea typeface="+mn-ea"/>
          <a:cs typeface="Genev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404040"/>
          </a:solidFill>
          <a:latin typeface="+mn-lt"/>
          <a:ea typeface="+mn-ea"/>
          <a:cs typeface="Genev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BG - spotlights 1-01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Place2Be_logo_RGB.pn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4000" y="369888"/>
            <a:ext cx="835025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rgbClr val="404040"/>
          </a:solidFill>
          <a:latin typeface="+mn-lt"/>
          <a:ea typeface="+mn-ea"/>
          <a:cs typeface="Genev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rgbClr val="404040"/>
          </a:solidFill>
          <a:latin typeface="+mn-lt"/>
          <a:ea typeface="+mn-ea"/>
          <a:cs typeface="Genev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404040"/>
          </a:solidFill>
          <a:latin typeface="+mn-lt"/>
          <a:ea typeface="+mn-ea"/>
          <a:cs typeface="Genev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404040"/>
          </a:solidFill>
          <a:latin typeface="+mn-lt"/>
          <a:ea typeface="+mn-ea"/>
          <a:cs typeface="Genev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BG - spotlights 1-01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Place2Be_logo_RGB.pn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4000" y="369888"/>
            <a:ext cx="835025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rgbClr val="BA0B2A"/>
          </a:solidFill>
          <a:latin typeface="Arial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rgbClr val="404040"/>
          </a:solidFill>
          <a:latin typeface="+mn-lt"/>
          <a:ea typeface="+mn-ea"/>
          <a:cs typeface="Genev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rgbClr val="404040"/>
          </a:solidFill>
          <a:latin typeface="+mn-lt"/>
          <a:ea typeface="+mn-ea"/>
          <a:cs typeface="Genev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404040"/>
          </a:solidFill>
          <a:latin typeface="+mn-lt"/>
          <a:ea typeface="+mn-ea"/>
          <a:cs typeface="Genev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404040"/>
          </a:solidFill>
          <a:latin typeface="+mn-lt"/>
          <a:ea typeface="+mn-ea"/>
          <a:cs typeface="Genev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BG - spotlights 1-01.pn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Place2Be_logo_RGB.png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4000" y="369888"/>
            <a:ext cx="835025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68425"/>
            <a:ext cx="825182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126" name="Line 4"/>
          <p:cNvSpPr>
            <a:spLocks noChangeShapeType="1"/>
          </p:cNvSpPr>
          <p:nvPr userDrawn="1">
            <p:custDataLst>
              <p:tags r:id="rId13"/>
            </p:custDataLst>
          </p:nvPr>
        </p:nvSpPr>
        <p:spPr bwMode="auto">
          <a:xfrm flipH="1">
            <a:off x="457200" y="1200150"/>
            <a:ext cx="7223125" cy="0"/>
          </a:xfrm>
          <a:prstGeom prst="line">
            <a:avLst/>
          </a:prstGeom>
          <a:noFill/>
          <a:ln w="9525">
            <a:solidFill>
              <a:srgbClr val="C60C3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Geneva"/>
              </a:defRPr>
            </a:lvl1pPr>
          </a:lstStyle>
          <a:p>
            <a:pPr>
              <a:defRPr/>
            </a:pPr>
            <a:fld id="{FE42644E-0700-4CA9-88D9-C87B278D21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rgbClr val="BA0B2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rgbClr val="BA0B2A"/>
          </a:solidFill>
          <a:latin typeface="Arial" pitchFamily="34" charset="0"/>
          <a:ea typeface="Geneva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rgbClr val="BA0B2A"/>
          </a:solidFill>
          <a:latin typeface="Arial" pitchFamily="34" charset="0"/>
          <a:ea typeface="Geneva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rgbClr val="BA0B2A"/>
          </a:solidFill>
          <a:latin typeface="Arial" pitchFamily="34" charset="0"/>
          <a:ea typeface="Geneva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rgbClr val="BA0B2A"/>
          </a:solidFill>
          <a:latin typeface="Arial" pitchFamily="34" charset="0"/>
          <a:ea typeface="Geneva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400">
          <a:solidFill>
            <a:srgbClr val="BA0B2A"/>
          </a:solidFill>
          <a:latin typeface="Arial" pitchFamily="34" charset="0"/>
          <a:ea typeface="Geneva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400">
          <a:solidFill>
            <a:srgbClr val="BA0B2A"/>
          </a:solidFill>
          <a:latin typeface="Arial" pitchFamily="34" charset="0"/>
          <a:ea typeface="Geneva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400">
          <a:solidFill>
            <a:srgbClr val="BA0B2A"/>
          </a:solidFill>
          <a:latin typeface="Arial" pitchFamily="34" charset="0"/>
          <a:ea typeface="Geneva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400">
          <a:solidFill>
            <a:srgbClr val="BA0B2A"/>
          </a:solidFill>
          <a:latin typeface="Arial" pitchFamily="34" charset="0"/>
          <a:ea typeface="Geneva" charset="-128"/>
        </a:defRPr>
      </a:lvl9pPr>
    </p:titleStyle>
    <p:bodyStyle>
      <a:lvl1pPr marL="273050" indent="-273050" algn="l" defTabSz="457200" rtl="0" eaLnBrk="0" fontAlgn="base" hangingPunct="0">
        <a:spcBef>
          <a:spcPct val="0"/>
        </a:spcBef>
        <a:spcAft>
          <a:spcPts val="200"/>
        </a:spcAft>
        <a:buFont typeface="Arial" pitchFamily="34" charset="0"/>
        <a:buChar char="•"/>
        <a:defRPr sz="2000" b="1">
          <a:solidFill>
            <a:srgbClr val="404040"/>
          </a:solidFill>
          <a:latin typeface="+mn-lt"/>
          <a:ea typeface="+mn-ea"/>
          <a:cs typeface="+mn-cs"/>
        </a:defRPr>
      </a:lvl1pPr>
      <a:lvl2pPr marL="566738" indent="-273050" algn="l" defTabSz="457200" rtl="0" eaLnBrk="0" fontAlgn="base" hangingPunct="0">
        <a:spcBef>
          <a:spcPts val="200"/>
        </a:spcBef>
        <a:spcAft>
          <a:spcPts val="200"/>
        </a:spcAft>
        <a:buFont typeface="Arial" pitchFamily="34" charset="0"/>
        <a:buChar char="–"/>
        <a:defRPr>
          <a:solidFill>
            <a:srgbClr val="404040"/>
          </a:solidFill>
          <a:latin typeface="+mn-lt"/>
          <a:ea typeface="+mn-ea"/>
        </a:defRPr>
      </a:lvl2pPr>
      <a:lvl3pPr marL="803275" indent="-231775" algn="l" defTabSz="457200" rtl="0" eaLnBrk="0" fontAlgn="base" hangingPunct="0">
        <a:spcBef>
          <a:spcPts val="200"/>
        </a:spcBef>
        <a:spcAft>
          <a:spcPts val="200"/>
        </a:spcAft>
        <a:buFont typeface="Arial" pitchFamily="34" charset="0"/>
        <a:buChar char="•"/>
        <a:defRPr sz="1600">
          <a:solidFill>
            <a:srgbClr val="40404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200"/>
        </a:spcBef>
        <a:spcAft>
          <a:spcPts val="200"/>
        </a:spcAft>
        <a:buFont typeface="Arial" pitchFamily="34" charset="0"/>
        <a:buChar char="–"/>
        <a:defRPr sz="1400">
          <a:solidFill>
            <a:srgbClr val="40404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200"/>
        </a:spcBef>
        <a:spcAft>
          <a:spcPts val="200"/>
        </a:spcAft>
        <a:buFont typeface="Arial" pitchFamily="34" charset="0"/>
        <a:buChar char="»"/>
        <a:defRPr sz="1200">
          <a:solidFill>
            <a:srgbClr val="404040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ts val="200"/>
        </a:spcBef>
        <a:spcAft>
          <a:spcPts val="200"/>
        </a:spcAft>
        <a:buFont typeface="Arial" pitchFamily="34" charset="0"/>
        <a:buChar char="»"/>
        <a:defRPr sz="1200">
          <a:solidFill>
            <a:srgbClr val="40404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200"/>
        </a:spcBef>
        <a:spcAft>
          <a:spcPts val="200"/>
        </a:spcAft>
        <a:buFont typeface="Arial" pitchFamily="34" charset="0"/>
        <a:buChar char="»"/>
        <a:defRPr sz="1200">
          <a:solidFill>
            <a:srgbClr val="40404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200"/>
        </a:spcBef>
        <a:spcAft>
          <a:spcPts val="200"/>
        </a:spcAft>
        <a:buFont typeface="Arial" pitchFamily="34" charset="0"/>
        <a:buChar char="»"/>
        <a:defRPr sz="1200">
          <a:solidFill>
            <a:srgbClr val="40404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200"/>
        </a:spcBef>
        <a:spcAft>
          <a:spcPts val="200"/>
        </a:spcAft>
        <a:buFont typeface="Arial" pitchFamily="34" charset="0"/>
        <a:buChar char="»"/>
        <a:defRPr sz="12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14/10/2015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575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863" y="3644900"/>
            <a:ext cx="9421813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390264" y="3356992"/>
            <a:ext cx="8363472" cy="1225015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4800" dirty="0" smtClean="0"/>
              <a:t>Head of Secondary School Development, Place2Be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763" y="115888"/>
            <a:ext cx="2513012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0" y="6078764"/>
            <a:ext cx="3024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 smtClean="0">
                <a:solidFill>
                  <a:prstClr val="white"/>
                </a:solidFill>
                <a:ea typeface="+mn-ea"/>
                <a:cs typeface="Arial" charset="0"/>
              </a:rPr>
              <a:t>#SNEsummit15</a:t>
            </a:r>
          </a:p>
        </p:txBody>
      </p:sp>
      <p:sp>
        <p:nvSpPr>
          <p:cNvPr id="2055" name="TextBox 5"/>
          <p:cNvSpPr txBox="1">
            <a:spLocks noChangeArrowheads="1"/>
          </p:cNvSpPr>
          <p:nvPr/>
        </p:nvSpPr>
        <p:spPr bwMode="auto">
          <a:xfrm>
            <a:off x="1402382" y="2132856"/>
            <a:ext cx="63658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GB" altLang="en-US" sz="6000" b="1" dirty="0" smtClean="0">
                <a:solidFill>
                  <a:prstClr val="black"/>
                </a:solidFill>
                <a:ea typeface="+mn-ea"/>
                <a:cs typeface="Arial" charset="0"/>
              </a:rPr>
              <a:t>Tom Rose</a:t>
            </a:r>
          </a:p>
        </p:txBody>
      </p:sp>
      <p:sp>
        <p:nvSpPr>
          <p:cNvPr id="2" name="AutoShape 2" descr="Image result for capita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/>
              </a:solidFill>
              <a:latin typeface="Calibri"/>
              <a:ea typeface="+mn-ea"/>
            </a:endParaRP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591" y="5047769"/>
            <a:ext cx="2194693" cy="103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15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rgbClr val="BA0B2A"/>
                </a:solidFill>
              </a:rPr>
              <a:t>About Place2Be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1343025"/>
            <a:ext cx="7837488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1pPr>
            <a:lvl2pPr marL="912813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2pPr>
            <a:lvl3pPr marL="13208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3pPr>
            <a:lvl4pPr marL="1728788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4pPr>
            <a:lvl5pPr marL="2136775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5pPr>
            <a:lvl6pPr marL="2593975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6pPr>
            <a:lvl7pPr marL="3051175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7pPr>
            <a:lvl8pPr marL="3508375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8pPr>
            <a:lvl9pPr marL="3965575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9pPr>
          </a:lstStyle>
          <a:p>
            <a:pPr defTabSz="914400">
              <a:lnSpc>
                <a:spcPct val="8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GB" altLang="en-US" sz="2000" b="1" dirty="0">
                <a:solidFill>
                  <a:srgbClr val="FB1222"/>
                </a:solidFill>
              </a:rPr>
              <a:t>Who we are</a:t>
            </a:r>
          </a:p>
          <a:p>
            <a:pPr defTabSz="914400">
              <a:spcBef>
                <a:spcPts val="600"/>
              </a:spcBef>
              <a:spcAft>
                <a:spcPct val="20000"/>
              </a:spcAft>
            </a:pPr>
            <a:r>
              <a:rPr lang="en-GB" altLang="en-US" sz="2000" dirty="0"/>
              <a:t>National award-winning charity established in 1994, dedicated to supporting schools to improve children and young people’s mental health and wellbeing </a:t>
            </a:r>
            <a:br>
              <a:rPr lang="en-GB" altLang="en-US" sz="2000" dirty="0"/>
            </a:br>
            <a:endParaRPr lang="en-GB" altLang="en-US" sz="2000" b="1" dirty="0">
              <a:solidFill>
                <a:srgbClr val="FB1222"/>
              </a:solidFill>
            </a:endParaRPr>
          </a:p>
          <a:p>
            <a:pPr defTabSz="914400">
              <a:lnSpc>
                <a:spcPct val="8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GB" altLang="en-US" sz="2000" b="1" dirty="0">
                <a:solidFill>
                  <a:srgbClr val="FB1222"/>
                </a:solidFill>
              </a:rPr>
              <a:t>What we do</a:t>
            </a:r>
          </a:p>
          <a:p>
            <a:pPr defTabSz="914400">
              <a:spcBef>
                <a:spcPts val="600"/>
              </a:spcBef>
            </a:pPr>
            <a:r>
              <a:rPr lang="en-GB" altLang="en-US" sz="2000" dirty="0"/>
              <a:t>School-based </a:t>
            </a:r>
            <a:r>
              <a:rPr lang="en-US" altLang="en-US" sz="2000" dirty="0"/>
              <a:t>co</a:t>
            </a:r>
            <a:r>
              <a:rPr lang="en-GB" altLang="en-US" sz="2000" dirty="0" err="1" smtClean="0"/>
              <a:t>unselling</a:t>
            </a:r>
            <a:r>
              <a:rPr lang="en-GB" altLang="en-US" sz="2000" dirty="0"/>
              <a:t> </a:t>
            </a:r>
            <a:r>
              <a:rPr lang="en-GB" altLang="en-US" sz="2000" dirty="0" smtClean="0"/>
              <a:t>services for </a:t>
            </a:r>
            <a:r>
              <a:rPr lang="en-GB" altLang="en-US" sz="2000" dirty="0"/>
              <a:t>children aged 4-14</a:t>
            </a:r>
          </a:p>
          <a:p>
            <a:pPr defTabSz="914400">
              <a:spcBef>
                <a:spcPts val="600"/>
              </a:spcBef>
            </a:pPr>
            <a:r>
              <a:rPr lang="en-GB" altLang="en-US" sz="2000" dirty="0" smtClean="0"/>
              <a:t>Consultation and advice for parents, carers and school staff</a:t>
            </a:r>
            <a:endParaRPr lang="en-GB" altLang="en-US" sz="2000" dirty="0"/>
          </a:p>
          <a:p>
            <a:pPr defTabSz="914400">
              <a:spcBef>
                <a:spcPts val="600"/>
              </a:spcBef>
            </a:pPr>
            <a:r>
              <a:rPr lang="en-GB" altLang="en-US" sz="2000" dirty="0"/>
              <a:t>Training and capacity </a:t>
            </a:r>
            <a:r>
              <a:rPr lang="en-US" altLang="en-US" sz="2000" dirty="0"/>
              <a:t>b</a:t>
            </a:r>
            <a:r>
              <a:rPr lang="en-GB" altLang="en-US" sz="2000" dirty="0" err="1" smtClean="0"/>
              <a:t>uilding</a:t>
            </a:r>
            <a:r>
              <a:rPr lang="en-GB" altLang="en-US" sz="2000" dirty="0" smtClean="0"/>
              <a:t> for all professionals working with children</a:t>
            </a:r>
            <a:endParaRPr lang="en-GB" altLang="en-US" sz="2000" b="1" dirty="0">
              <a:solidFill>
                <a:srgbClr val="FB1222"/>
              </a:solidFill>
            </a:endParaRPr>
          </a:p>
          <a:p>
            <a:pPr defTabSz="914400">
              <a:lnSpc>
                <a:spcPct val="80000"/>
              </a:lnSpc>
              <a:spcBef>
                <a:spcPts val="600"/>
              </a:spcBef>
              <a:buFont typeface="Arial" pitchFamily="34" charset="0"/>
              <a:buNone/>
            </a:pPr>
            <a:endParaRPr lang="en-GB" altLang="en-US" sz="2000" b="1" dirty="0">
              <a:solidFill>
                <a:srgbClr val="FB1222"/>
              </a:solidFill>
            </a:endParaRPr>
          </a:p>
          <a:p>
            <a:pPr defTabSz="914400">
              <a:lnSpc>
                <a:spcPct val="8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GB" altLang="en-US" sz="2000" b="1" dirty="0">
                <a:solidFill>
                  <a:srgbClr val="FB1222"/>
                </a:solidFill>
              </a:rPr>
              <a:t>Where we work</a:t>
            </a:r>
          </a:p>
          <a:p>
            <a:pPr defTabSz="914400">
              <a:spcBef>
                <a:spcPts val="600"/>
              </a:spcBef>
            </a:pPr>
            <a:r>
              <a:rPr lang="en-GB" altLang="en-US" sz="2000" dirty="0"/>
              <a:t>22 areas across </a:t>
            </a:r>
            <a:r>
              <a:rPr lang="en-GB" altLang="en-US" sz="2000" dirty="0" smtClean="0"/>
              <a:t>the UK</a:t>
            </a:r>
            <a:r>
              <a:rPr lang="en-GB" altLang="en-US" sz="2000" dirty="0"/>
              <a:t>, </a:t>
            </a:r>
            <a:r>
              <a:rPr lang="en-GB" altLang="en-US" sz="2000" dirty="0" smtClean="0"/>
              <a:t>in partnership with 257 schools providing </a:t>
            </a:r>
            <a:r>
              <a:rPr lang="en-GB" altLang="en-US" sz="2000" dirty="0"/>
              <a:t/>
            </a:r>
            <a:br>
              <a:rPr lang="en-GB" altLang="en-US" sz="2000" dirty="0"/>
            </a:br>
            <a:r>
              <a:rPr lang="en-GB" altLang="en-US" sz="2000" dirty="0" smtClean="0"/>
              <a:t>direct services </a:t>
            </a:r>
            <a:r>
              <a:rPr lang="en-GB" altLang="en-US" sz="2000" dirty="0"/>
              <a:t>accessible to over </a:t>
            </a:r>
            <a:r>
              <a:rPr lang="en-GB" altLang="en-US" sz="2000" dirty="0" smtClean="0"/>
              <a:t>105,000 children</a:t>
            </a:r>
          </a:p>
        </p:txBody>
      </p:sp>
      <p:sp>
        <p:nvSpPr>
          <p:cNvPr id="7173" name="AutoShape 5" descr="Description: Betsy"/>
          <p:cNvSpPr>
            <a:spLocks noChangeAspect="1" noChangeArrowheads="1"/>
          </p:cNvSpPr>
          <p:nvPr/>
        </p:nvSpPr>
        <p:spPr bwMode="auto">
          <a:xfrm>
            <a:off x="3662363" y="1990725"/>
            <a:ext cx="181927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83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66700" y="1889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 smtClean="0">
                <a:solidFill>
                  <a:srgbClr val="BA0B2A"/>
                </a:solidFill>
              </a:rPr>
              <a:t>Context of mental health in the UK today </a:t>
            </a:r>
            <a:endParaRPr lang="en-GB" altLang="en-US" dirty="0">
              <a:solidFill>
                <a:srgbClr val="BA0B2A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1158875"/>
            <a:ext cx="8017099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Arial" pitchFamily="34" charset="0"/>
                <a:ea typeface="Geneva" charset="-128"/>
              </a:defRPr>
            </a:lvl9pPr>
          </a:lstStyle>
          <a:p>
            <a:pPr defTabSz="914400">
              <a:spcBef>
                <a:spcPts val="600"/>
              </a:spcBef>
              <a:spcAft>
                <a:spcPts val="100"/>
              </a:spcAft>
              <a:buFontTx/>
              <a:buNone/>
            </a:pPr>
            <a:r>
              <a:rPr lang="en-GB" altLang="en-US" sz="1900" b="1" dirty="0">
                <a:solidFill>
                  <a:srgbClr val="BA0B2A"/>
                </a:solidFill>
              </a:rPr>
              <a:t>In society</a:t>
            </a:r>
          </a:p>
          <a:p>
            <a:pPr defTabSz="914400">
              <a:spcBef>
                <a:spcPts val="0"/>
              </a:spcBef>
              <a:spcAft>
                <a:spcPts val="100"/>
              </a:spcAft>
            </a:pPr>
            <a:r>
              <a:rPr lang="en-GB" altLang="en-US" sz="1900" dirty="0"/>
              <a:t>Over 1 million children and young people in the UK have a mental health </a:t>
            </a:r>
          </a:p>
          <a:p>
            <a:pPr defTabSz="914400">
              <a:spcBef>
                <a:spcPts val="0"/>
              </a:spcBef>
              <a:spcAft>
                <a:spcPts val="100"/>
              </a:spcAft>
              <a:buFont typeface="Arial" pitchFamily="34" charset="0"/>
              <a:buNone/>
            </a:pPr>
            <a:r>
              <a:rPr lang="en-GB" altLang="en-US" sz="1900" dirty="0"/>
              <a:t>  problem</a:t>
            </a:r>
            <a:r>
              <a:rPr lang="en-US" altLang="en-US" sz="1900" dirty="0"/>
              <a:t>: n</a:t>
            </a:r>
            <a:r>
              <a:rPr lang="en-GB" altLang="en-US" sz="1900" dirty="0"/>
              <a:t>earl</a:t>
            </a:r>
            <a:r>
              <a:rPr lang="en-US" altLang="en-US" sz="1900" dirty="0"/>
              <a:t>y</a:t>
            </a:r>
            <a:r>
              <a:rPr lang="en-GB" altLang="en-US" sz="1900" dirty="0"/>
              <a:t> half drop out of full time education by age 15  </a:t>
            </a:r>
          </a:p>
          <a:p>
            <a:pPr defTabSz="914400">
              <a:spcBef>
                <a:spcPts val="600"/>
              </a:spcBef>
              <a:spcAft>
                <a:spcPts val="100"/>
              </a:spcAft>
            </a:pPr>
            <a:r>
              <a:rPr lang="en-GB" altLang="en-US" sz="1900" dirty="0"/>
              <a:t>Over 90% of young offenders had a mental health problem in childhood </a:t>
            </a:r>
          </a:p>
          <a:p>
            <a:pPr defTabSz="914400">
              <a:spcBef>
                <a:spcPts val="600"/>
              </a:spcBef>
              <a:spcAft>
                <a:spcPts val="100"/>
              </a:spcAft>
            </a:pPr>
            <a:r>
              <a:rPr lang="en-GB" altLang="en-US" sz="1900" dirty="0"/>
              <a:t>1 in 6 adults have a mental health problem, and for the </a:t>
            </a:r>
            <a:r>
              <a:rPr lang="en-GB" altLang="en-US" sz="1900" dirty="0" err="1" smtClean="0"/>
              <a:t>majorit</a:t>
            </a:r>
            <a:r>
              <a:rPr lang="en-US" altLang="en-US" sz="1900" dirty="0" smtClean="0"/>
              <a:t>y </a:t>
            </a:r>
            <a:r>
              <a:rPr lang="en-US" altLang="en-US" sz="1900" dirty="0"/>
              <a:t>the early symptoms we present and treatable before the age of 14</a:t>
            </a:r>
            <a:endParaRPr lang="en-GB" altLang="en-US" sz="1900" dirty="0"/>
          </a:p>
          <a:p>
            <a:pPr defTabSz="914400">
              <a:spcBef>
                <a:spcPts val="600"/>
              </a:spcBef>
              <a:spcAft>
                <a:spcPts val="100"/>
              </a:spcAft>
              <a:buFontTx/>
              <a:buNone/>
            </a:pPr>
            <a:endParaRPr lang="en-GB" altLang="en-US" sz="1900" dirty="0"/>
          </a:p>
          <a:p>
            <a:pPr defTabSz="914400">
              <a:spcBef>
                <a:spcPts val="600"/>
              </a:spcBef>
              <a:spcAft>
                <a:spcPts val="100"/>
              </a:spcAft>
              <a:buFontTx/>
              <a:buNone/>
            </a:pPr>
            <a:r>
              <a:rPr lang="en-GB" altLang="en-US" sz="1900" b="1" dirty="0">
                <a:solidFill>
                  <a:srgbClr val="C60C30"/>
                </a:solidFill>
              </a:rPr>
              <a:t>In schools</a:t>
            </a:r>
          </a:p>
          <a:p>
            <a:pPr defTabSz="914400">
              <a:spcBef>
                <a:spcPts val="600"/>
              </a:spcBef>
              <a:spcAft>
                <a:spcPts val="100"/>
              </a:spcAft>
            </a:pPr>
            <a:r>
              <a:rPr lang="en-GB" altLang="en-US" sz="1900" dirty="0"/>
              <a:t>The average </a:t>
            </a:r>
            <a:r>
              <a:rPr lang="en-GB" altLang="en-US" sz="1900" dirty="0" smtClean="0"/>
              <a:t>minimum w</a:t>
            </a:r>
            <a:r>
              <a:rPr lang="en-US" altLang="en-US" sz="1900" dirty="0" err="1"/>
              <a:t>aiting</a:t>
            </a:r>
            <a:r>
              <a:rPr lang="en-US" altLang="en-US" sz="1900" dirty="0"/>
              <a:t> time for an initial appointment with local CAMHS service is now </a:t>
            </a:r>
            <a:r>
              <a:rPr lang="en-US" altLang="en-US" sz="1900" dirty="0" smtClean="0"/>
              <a:t>12 </a:t>
            </a:r>
            <a:r>
              <a:rPr lang="en-US" altLang="en-US" sz="1900" dirty="0"/>
              <a:t>weeks</a:t>
            </a:r>
            <a:endParaRPr lang="en-GB" altLang="en-US" sz="1900" dirty="0"/>
          </a:p>
          <a:p>
            <a:pPr defTabSz="914400">
              <a:spcBef>
                <a:spcPts val="600"/>
              </a:spcBef>
              <a:spcAft>
                <a:spcPts val="100"/>
              </a:spcAft>
            </a:pPr>
            <a:r>
              <a:rPr lang="en-GB" altLang="en-US" sz="1900" dirty="0"/>
              <a:t>The </a:t>
            </a:r>
            <a:r>
              <a:rPr lang="en-US" altLang="en-US" sz="1900" dirty="0"/>
              <a:t>2014 </a:t>
            </a:r>
            <a:r>
              <a:rPr lang="en-GB" altLang="en-US" sz="1900" dirty="0"/>
              <a:t>SEND </a:t>
            </a:r>
            <a:r>
              <a:rPr lang="en-US" altLang="en-US" sz="1900" dirty="0"/>
              <a:t>C</a:t>
            </a:r>
            <a:r>
              <a:rPr lang="en-GB" altLang="en-US" sz="1900" dirty="0"/>
              <a:t>ode of </a:t>
            </a:r>
            <a:r>
              <a:rPr lang="en-US" altLang="en-US" sz="1900" dirty="0"/>
              <a:t>P</a:t>
            </a:r>
            <a:r>
              <a:rPr lang="en-GB" altLang="en-US" sz="1900" dirty="0" err="1"/>
              <a:t>racti</a:t>
            </a:r>
            <a:r>
              <a:rPr lang="en-US" altLang="en-US" sz="1900" dirty="0" err="1"/>
              <a:t>ce</a:t>
            </a:r>
            <a:r>
              <a:rPr lang="en-US" altLang="en-US" sz="1900" dirty="0"/>
              <a:t> has a new focus on</a:t>
            </a:r>
            <a:r>
              <a:rPr lang="en-GB" altLang="en-US" sz="1900" dirty="0"/>
              <a:t> </a:t>
            </a:r>
            <a:r>
              <a:rPr lang="en-GB" altLang="en-US" sz="1900" i="1" dirty="0"/>
              <a:t>social, mental and emotional health</a:t>
            </a:r>
            <a:r>
              <a:rPr lang="en-GB" altLang="en-US" sz="1900" dirty="0"/>
              <a:t> </a:t>
            </a:r>
            <a:r>
              <a:rPr lang="en-US" altLang="en-US" sz="1900" dirty="0"/>
              <a:t>replacing</a:t>
            </a:r>
            <a:r>
              <a:rPr lang="en-GB" altLang="en-US" sz="1900" dirty="0"/>
              <a:t> </a:t>
            </a:r>
            <a:r>
              <a:rPr lang="en-GB" altLang="en-US" sz="1900" i="1" dirty="0"/>
              <a:t>social, </a:t>
            </a:r>
            <a:r>
              <a:rPr lang="en-US" altLang="en-US" sz="1900" i="1" dirty="0"/>
              <a:t>emotional </a:t>
            </a:r>
            <a:r>
              <a:rPr lang="en-US" altLang="en-US" sz="1900" i="1" dirty="0" smtClean="0"/>
              <a:t>and  </a:t>
            </a:r>
            <a:r>
              <a:rPr lang="en-US" altLang="en-US" sz="1900" i="1" dirty="0" err="1" smtClean="0"/>
              <a:t>behavioural</a:t>
            </a:r>
            <a:r>
              <a:rPr lang="en-US" altLang="en-US" sz="1900" i="1" dirty="0" smtClean="0"/>
              <a:t> </a:t>
            </a:r>
            <a:r>
              <a:rPr lang="en-GB" altLang="en-US" sz="1900" i="1" dirty="0" smtClean="0"/>
              <a:t>development</a:t>
            </a:r>
          </a:p>
          <a:p>
            <a:pPr defTabSz="914400">
              <a:spcBef>
                <a:spcPts val="600"/>
              </a:spcBef>
              <a:spcAft>
                <a:spcPts val="100"/>
              </a:spcAft>
            </a:pPr>
            <a:r>
              <a:rPr lang="en-GB" altLang="en-US" sz="1900" dirty="0" smtClean="0"/>
              <a:t>The recently released DFE </a:t>
            </a:r>
            <a:r>
              <a:rPr lang="en-GB" altLang="en-US" sz="1900" i="1" dirty="0" smtClean="0"/>
              <a:t>Blueprint on Counselling in Schools </a:t>
            </a:r>
            <a:r>
              <a:rPr lang="en-GB" altLang="en-US" sz="1900" dirty="0" smtClean="0"/>
              <a:t>lays out best practice for schools </a:t>
            </a:r>
            <a:r>
              <a:rPr lang="en-GB" altLang="en-US" sz="1900" dirty="0"/>
              <a:t/>
            </a:r>
            <a:br>
              <a:rPr lang="en-GB" altLang="en-US" sz="1900" dirty="0"/>
            </a:br>
            <a:endParaRPr lang="en-GB" altLang="en-US" sz="1900" dirty="0"/>
          </a:p>
        </p:txBody>
      </p:sp>
    </p:spTree>
    <p:extLst>
      <p:ext uri="{BB962C8B-B14F-4D97-AF65-F5344CB8AC3E}">
        <p14:creationId xmlns:p14="http://schemas.microsoft.com/office/powerpoint/2010/main" val="405476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sz="3200" dirty="0" smtClean="0">
                <a:ea typeface="Geneva" charset="-128"/>
              </a:rPr>
              <a:t>Key elements of a whole school </a:t>
            </a:r>
            <a:br>
              <a:rPr lang="en-GB" altLang="en-US" sz="3200" dirty="0" smtClean="0">
                <a:ea typeface="Geneva" charset="-128"/>
              </a:rPr>
            </a:br>
            <a:r>
              <a:rPr lang="en-GB" altLang="en-US" sz="3200" dirty="0" smtClean="0">
                <a:ea typeface="Geneva" charset="-128"/>
              </a:rPr>
              <a:t>approach to mental health &amp; wellbeing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496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altLang="en-US" sz="2500" dirty="0" smtClean="0">
                <a:ea typeface="Geneva" charset="-128"/>
              </a:rPr>
              <a:t>Appropriate capacity to support wide range of student needs through trusted &amp; de-</a:t>
            </a:r>
            <a:r>
              <a:rPr lang="en-US" altLang="en-US" sz="2500" dirty="0" err="1" smtClean="0">
                <a:ea typeface="Geneva" charset="-128"/>
              </a:rPr>
              <a:t>stigmatising</a:t>
            </a:r>
            <a:r>
              <a:rPr lang="en-US" altLang="en-US" sz="2500" dirty="0" smtClean="0">
                <a:ea typeface="Geneva" charset="-128"/>
              </a:rPr>
              <a:t> interventions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altLang="en-US" sz="2500" dirty="0" smtClean="0">
                <a:ea typeface="Geneva" charset="-128"/>
              </a:rPr>
              <a:t>Access to clinical expertise to provide and/or supervise therapeutic interventions for children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altLang="en-US" sz="2500" dirty="0" smtClean="0">
                <a:ea typeface="Geneva" charset="-128"/>
              </a:rPr>
              <a:t>Access to staff support around safeguarding, SEND, working with parents and working with other agencies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altLang="en-US" sz="2500" dirty="0" smtClean="0">
                <a:ea typeface="Geneva" charset="-128"/>
              </a:rPr>
              <a:t>Putting in place robust evaluation methodology </a:t>
            </a:r>
            <a:r>
              <a:rPr lang="en-GB" altLang="en-US" sz="2500" dirty="0" smtClean="0">
                <a:ea typeface="Geneva" charset="-128"/>
              </a:rPr>
              <a:t>to assess improvement to children and families’ emotional wellbeing and </a:t>
            </a:r>
            <a:r>
              <a:rPr lang="en-US" altLang="en-US" sz="2500" dirty="0" smtClean="0">
                <a:ea typeface="Geneva" charset="-128"/>
              </a:rPr>
              <a:t>learning</a:t>
            </a:r>
            <a:endParaRPr lang="en-GB" altLang="en-US" dirty="0" smtClean="0">
              <a:ea typeface="Geneva" charset="-128"/>
            </a:endParaRPr>
          </a:p>
          <a:p>
            <a:pPr>
              <a:lnSpc>
                <a:spcPct val="90000"/>
              </a:lnSpc>
            </a:pPr>
            <a:endParaRPr lang="en-GB" altLang="en-US" dirty="0" smtClean="0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96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5184" y="-107506"/>
            <a:ext cx="8229600" cy="11430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Geneva" charset="-128"/>
              </a:rPr>
              <a:t/>
            </a:r>
            <a:b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Geneva" charset="-128"/>
              </a:rPr>
            </a:b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Geneva" charset="-128"/>
              </a:rPr>
              <a:t/>
            </a:r>
            <a:b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Geneva" charset="-128"/>
              </a:rPr>
            </a:b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Geneva" charset="-128"/>
              </a:rPr>
              <a:t/>
            </a:r>
            <a:b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Geneva" charset="-128"/>
              </a:rPr>
            </a:b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Geneva" charset="-128"/>
              </a:rPr>
              <a:t/>
            </a:r>
            <a:b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Geneva" charset="-128"/>
              </a:rPr>
            </a:b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a typeface="Geneva" charset="-128"/>
              </a:rPr>
              <a:t>Overview of a whole school approach</a:t>
            </a: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Geneva" charset="-128"/>
              </a:rPr>
              <a:t/>
            </a:r>
            <a:b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Geneva" charset="-128"/>
              </a:rPr>
            </a:b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Geneva" charset="-128"/>
              </a:rPr>
              <a:t/>
            </a:r>
            <a:b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Geneva" charset="-128"/>
              </a:rPr>
            </a:br>
            <a:r>
              <a:rPr lang="en-US" alt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(Headings)"/>
                <a:ea typeface="Geneva" charset="-128"/>
              </a:rPr>
              <a:t/>
            </a:r>
            <a:br>
              <a:rPr lang="en-US" alt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(Headings)"/>
                <a:ea typeface="Geneva" charset="-128"/>
              </a:rPr>
            </a:b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Geneva" charset="-128"/>
              </a:rPr>
              <a:t/>
            </a:r>
            <a:b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Geneva" charset="-128"/>
              </a:rPr>
            </a:br>
            <a:endParaRPr lang="en-US" altLang="en-US" sz="3200" dirty="0" smtClean="0">
              <a:latin typeface="Arial (Headings)"/>
              <a:ea typeface="Geneva" charset="-12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42061658"/>
              </p:ext>
            </p:extLst>
          </p:nvPr>
        </p:nvGraphicFramePr>
        <p:xfrm>
          <a:off x="-122843" y="655085"/>
          <a:ext cx="9348717" cy="6100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52628" y="3261824"/>
            <a:ext cx="2794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accent2">
                    <a:lumMod val="50000"/>
                  </a:schemeClr>
                </a:solidFill>
              </a:rPr>
              <a:t>Centralised </a:t>
            </a:r>
            <a:br>
              <a:rPr lang="en-GB" sz="20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sz="2000" i="1" dirty="0" smtClean="0">
                <a:solidFill>
                  <a:schemeClr val="accent2">
                    <a:lumMod val="50000"/>
                  </a:schemeClr>
                </a:solidFill>
              </a:rPr>
              <a:t>Co-ordination</a:t>
            </a:r>
            <a:endParaRPr lang="en-GB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40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564"/>
  <p:tag name="TBGORIGHEIGHT" val="0"/>
  <p:tag name="TBGORIGTOP" val="94.37504"/>
  <p:tag name="TBGORIGLEFT" val="36"/>
</p:tagLst>
</file>

<file path=ppt/theme/theme1.xml><?xml version="1.0" encoding="utf-8"?>
<a:theme xmlns:a="http://schemas.openxmlformats.org/drawingml/2006/main" name="Place2Be_transitional template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Custom Design">
      <a:majorFont>
        <a:latin typeface="Arial"/>
        <a:ea typeface="Geneva"/>
        <a:cs typeface="Geneva"/>
      </a:majorFont>
      <a:minorFont>
        <a:latin typeface="Arial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Custom Design">
      <a:majorFont>
        <a:latin typeface="Arial"/>
        <a:ea typeface="Geneva"/>
        <a:cs typeface="Geneva"/>
      </a:majorFont>
      <a:minorFont>
        <a:latin typeface="Arial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5_Custom Design">
      <a:majorFont>
        <a:latin typeface="Arial"/>
        <a:ea typeface="Geneva"/>
        <a:cs typeface="Geneva"/>
      </a:majorFont>
      <a:minorFont>
        <a:latin typeface="Arial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and text">
  <a:themeElements>
    <a:clrScheme name="Title and text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itle and text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and tex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LikesCount xmlns="http://schemas.microsoft.com/sharepoint/v3" xsi:nil="true"/>
    <Ratings xmlns="http://schemas.microsoft.com/sharepoint/v3" xsi:nil="true"/>
    <LikedBy xmlns="http://schemas.microsoft.com/sharepoint/v3">
      <UserInfo>
        <DisplayName/>
        <AccountId xsi:nil="true"/>
        <AccountType/>
      </UserInfo>
    </LikedBy>
    <RatedBy xmlns="http://schemas.microsoft.com/sharepoint/v3">
      <UserInfo>
        <DisplayName/>
        <AccountId xsi:nil="true"/>
        <AccountType/>
      </UserInfo>
    </RatedBy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BBF7461A83AC42A786205EFA04F321" ma:contentTypeVersion="" ma:contentTypeDescription="Create a new document." ma:contentTypeScope="" ma:versionID="6ea109451a1b5df56a6b51d01545cd89">
  <xsd:schema xmlns:xsd="http://www.w3.org/2001/XMLSchema" xmlns:xs="http://www.w3.org/2001/XMLSchema" xmlns:p="http://schemas.microsoft.com/office/2006/metadata/properties" xmlns:ns1="http://schemas.microsoft.com/sharepoint/v3" xmlns:ns2="cf8ef49e-e0b4-4149-953a-e902120738c9" targetNamespace="http://schemas.microsoft.com/office/2006/metadata/properties" ma:root="true" ma:fieldsID="f647ec1a366da64a4ffd26a8dca1e705" ns1:_="" ns2:_="">
    <xsd:import namespace="http://schemas.microsoft.com/sharepoint/v3"/>
    <xsd:import namespace="cf8ef49e-e0b4-4149-953a-e902120738c9"/>
    <xsd:element name="properties">
      <xsd:complexType>
        <xsd:sequence>
          <xsd:element name="documentManagement">
            <xsd:complexType>
              <xsd:all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8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9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0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1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2" nillable="true" ma:displayName="Number of Likes" ma:internalName="LikesCount">
      <xsd:simpleType>
        <xsd:restriction base="dms:Unknown"/>
      </xsd:simpleType>
    </xsd:element>
    <xsd:element name="LikedBy" ma:index="13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ef49e-e0b4-4149-953a-e902120738c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5" nillable="true" ma:displayName="Sharing Hint Hash" ma:internalName="SharingHintHash" ma:readOnly="true">
      <xsd:simpleType>
        <xsd:restriction base="dms:Text"/>
      </xsd:simple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A501FD-714A-4F97-9CB4-7F13C30CFF92}">
  <ds:schemaRefs>
    <ds:schemaRef ds:uri="cf8ef49e-e0b4-4149-953a-e902120738c9"/>
    <ds:schemaRef ds:uri="http://schemas.microsoft.com/office/2006/documentManagement/types"/>
    <ds:schemaRef ds:uri="http://purl.org/dc/terms/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694663E-2817-499A-BC65-A77DB18A589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862F5533-0347-4FC6-BDAD-1E8286787EF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D3D98E5-CF2B-4674-BCC7-F5852470B8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f8ef49e-e0b4-4149-953a-e902120738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Place2Be_transitional template (2)</Template>
  <TotalTime>3309</TotalTime>
  <Words>298</Words>
  <Application>Microsoft Office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Place2Be_transitional template (2)</vt:lpstr>
      <vt:lpstr>3_Custom Design</vt:lpstr>
      <vt:lpstr>4_Custom Design</vt:lpstr>
      <vt:lpstr>5_Custom Design</vt:lpstr>
      <vt:lpstr>Title and text</vt:lpstr>
      <vt:lpstr>Office Theme</vt:lpstr>
      <vt:lpstr>Head of Secondary School Development, Place2Be</vt:lpstr>
      <vt:lpstr>PowerPoint Presentation</vt:lpstr>
      <vt:lpstr>PowerPoint Presentation</vt:lpstr>
      <vt:lpstr>Key elements of a whole school  approach to mental health &amp; wellbeing</vt:lpstr>
      <vt:lpstr>    Overview of a whole school approach    </vt:lpstr>
    </vt:vector>
  </TitlesOfParts>
  <Company>The Place2Be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Hastings Academy Introduction to Place2Be</dc:title>
  <dc:creator>heather.watson</dc:creator>
  <cp:lastModifiedBy>Ellie Geddes</cp:lastModifiedBy>
  <cp:revision>123</cp:revision>
  <cp:lastPrinted>2015-04-14T12:02:06Z</cp:lastPrinted>
  <dcterms:created xsi:type="dcterms:W3CDTF">2012-09-02T20:09:22Z</dcterms:created>
  <dcterms:modified xsi:type="dcterms:W3CDTF">2015-10-14T09:20:15Z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Tom Rose</vt:lpwstr>
  </property>
  <property fmtid="{D5CDD505-2E9C-101B-9397-08002B2CF9AE}" pid="3" name="display_urn:schemas-microsoft-com:office:office#Author">
    <vt:lpwstr>Tom Rose</vt:lpwstr>
  </property>
  <property fmtid="{D5CDD505-2E9C-101B-9397-08002B2CF9AE}" pid="4" name="ContentTypeId">
    <vt:lpwstr>0x01010087BBF7461A83AC42A786205EFA04F321</vt:lpwstr>
  </property>
</Properties>
</file>