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8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232D84"/>
    <a:srgbClr val="5A4099"/>
    <a:srgbClr val="A3B826"/>
    <a:srgbClr val="A5449A"/>
    <a:srgbClr val="F78F1E"/>
    <a:srgbClr val="05B293"/>
    <a:srgbClr val="F68E1E"/>
    <a:srgbClr val="4AAA42"/>
    <a:srgbClr val="232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87187" autoAdjust="0"/>
  </p:normalViewPr>
  <p:slideViewPr>
    <p:cSldViewPr snapToGrid="0">
      <p:cViewPr varScale="1">
        <p:scale>
          <a:sx n="112" d="100"/>
          <a:sy n="112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72EE8-94DF-4D94-8516-0CE14EE4EB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F2E8070-E25C-4035-942D-F2ADEE044462}">
      <dgm:prSet phldrT="[Text]" custT="1"/>
      <dgm:spPr>
        <a:solidFill>
          <a:srgbClr val="232D84"/>
        </a:solidFill>
      </dgm:spPr>
      <dgm:t>
        <a:bodyPr/>
        <a:lstStyle/>
        <a:p>
          <a:r>
            <a:rPr lang="en-GB" sz="1600" dirty="0" smtClean="0">
              <a:latin typeface="Gill Sans Light"/>
              <a:cs typeface="Arial" panose="020B0604020202020204" pitchFamily="34" charset="0"/>
            </a:rPr>
            <a:t>Toolkit training, workshops, seminars and briefings</a:t>
          </a:r>
          <a:endParaRPr lang="en-GB" sz="1600" dirty="0">
            <a:latin typeface="Gill Sans Light"/>
            <a:cs typeface="Arial" panose="020B0604020202020204" pitchFamily="34" charset="0"/>
          </a:endParaRPr>
        </a:p>
      </dgm:t>
    </dgm:pt>
    <dgm:pt modelId="{733A7DE6-2E98-4887-BE68-E798CAAAEF5C}" type="parTrans" cxnId="{917F295A-0568-43A3-AE32-BF2DC6FB786E}">
      <dgm:prSet/>
      <dgm:spPr/>
      <dgm:t>
        <a:bodyPr/>
        <a:lstStyle/>
        <a:p>
          <a:endParaRPr lang="en-GB"/>
        </a:p>
      </dgm:t>
    </dgm:pt>
    <dgm:pt modelId="{07E745A8-D0A1-49EC-8061-7832F56386A9}" type="sibTrans" cxnId="{917F295A-0568-43A3-AE32-BF2DC6FB786E}">
      <dgm:prSet/>
      <dgm:spPr/>
      <dgm:t>
        <a:bodyPr/>
        <a:lstStyle/>
        <a:p>
          <a:endParaRPr lang="en-GB"/>
        </a:p>
      </dgm:t>
    </dgm:pt>
    <dgm:pt modelId="{6429BBC7-59EB-459A-BED5-E7A330820B8C}">
      <dgm:prSet phldrT="[Text]" custT="1"/>
      <dgm:spPr>
        <a:solidFill>
          <a:srgbClr val="232D84"/>
        </a:solidFill>
      </dgm:spPr>
      <dgm:t>
        <a:bodyPr/>
        <a:lstStyle/>
        <a:p>
          <a:r>
            <a:rPr lang="en-GB" sz="1600" dirty="0" smtClean="0">
              <a:latin typeface="Gill Sans Light"/>
            </a:rPr>
            <a:t>SBM </a:t>
          </a:r>
          <a:r>
            <a:rPr lang="en-GB" sz="1600" dirty="0" err="1" smtClean="0">
              <a:latin typeface="Gill Sans Light"/>
            </a:rPr>
            <a:t>quals</a:t>
          </a:r>
          <a:r>
            <a:rPr lang="en-GB" sz="1600" dirty="0" smtClean="0">
              <a:latin typeface="Gill Sans Light"/>
            </a:rPr>
            <a:t> – Dip 4, 5 &amp; 6</a:t>
          </a:r>
          <a:endParaRPr lang="en-GB" sz="1600" dirty="0">
            <a:latin typeface="Gill Sans Light"/>
          </a:endParaRPr>
        </a:p>
      </dgm:t>
    </dgm:pt>
    <dgm:pt modelId="{245045F0-9887-4C51-B26C-FAF31B366353}" type="parTrans" cxnId="{BF404F59-DD9B-47C2-939C-A1B2D3199799}">
      <dgm:prSet/>
      <dgm:spPr/>
      <dgm:t>
        <a:bodyPr/>
        <a:lstStyle/>
        <a:p>
          <a:endParaRPr lang="en-GB"/>
        </a:p>
      </dgm:t>
    </dgm:pt>
    <dgm:pt modelId="{E2747354-00B3-4359-9CF8-933B3DACFCB8}" type="sibTrans" cxnId="{BF404F59-DD9B-47C2-939C-A1B2D3199799}">
      <dgm:prSet/>
      <dgm:spPr/>
      <dgm:t>
        <a:bodyPr/>
        <a:lstStyle/>
        <a:p>
          <a:endParaRPr lang="en-GB"/>
        </a:p>
      </dgm:t>
    </dgm:pt>
    <dgm:pt modelId="{760548F7-E2FE-41A5-9C41-FD848569B547}">
      <dgm:prSet phldrT="[Text]" custT="1"/>
      <dgm:spPr>
        <a:solidFill>
          <a:srgbClr val="232D84"/>
        </a:solidFill>
      </dgm:spPr>
      <dgm:t>
        <a:bodyPr/>
        <a:lstStyle/>
        <a:p>
          <a:r>
            <a:rPr lang="en-GB" sz="1600" dirty="0" smtClean="0">
              <a:latin typeface="Gill Sans Light"/>
            </a:rPr>
            <a:t>Funded SBM apprentice route – level 4 to master’s level 7</a:t>
          </a:r>
          <a:endParaRPr lang="en-GB" sz="1600" dirty="0">
            <a:latin typeface="Gill Sans Light"/>
          </a:endParaRPr>
        </a:p>
      </dgm:t>
    </dgm:pt>
    <dgm:pt modelId="{34C0166B-0C42-41DF-AF28-DEBEC6A88313}" type="parTrans" cxnId="{EF74C939-19D5-40EE-BB86-641C226CD0AD}">
      <dgm:prSet/>
      <dgm:spPr/>
      <dgm:t>
        <a:bodyPr/>
        <a:lstStyle/>
        <a:p>
          <a:endParaRPr lang="en-GB"/>
        </a:p>
      </dgm:t>
    </dgm:pt>
    <dgm:pt modelId="{B2B7182D-5FBC-46AC-95BA-0C13DA39BD1D}" type="sibTrans" cxnId="{EF74C939-19D5-40EE-BB86-641C226CD0AD}">
      <dgm:prSet/>
      <dgm:spPr/>
      <dgm:t>
        <a:bodyPr/>
        <a:lstStyle/>
        <a:p>
          <a:endParaRPr lang="en-GB"/>
        </a:p>
      </dgm:t>
    </dgm:pt>
    <dgm:pt modelId="{0F1B0CF2-B7EC-4583-BE73-392963919BBE}">
      <dgm:prSet custT="1"/>
      <dgm:spPr>
        <a:solidFill>
          <a:srgbClr val="232D84"/>
        </a:solidFill>
      </dgm:spPr>
      <dgm:t>
        <a:bodyPr/>
        <a:lstStyle/>
        <a:p>
          <a:r>
            <a:rPr lang="en-GB" sz="1600" dirty="0" smtClean="0">
              <a:latin typeface="Gill Sans Light"/>
            </a:rPr>
            <a:t>COO/CFO specific qualification</a:t>
          </a:r>
          <a:endParaRPr lang="en-GB" sz="1600" dirty="0">
            <a:latin typeface="Gill Sans Light"/>
          </a:endParaRPr>
        </a:p>
      </dgm:t>
    </dgm:pt>
    <dgm:pt modelId="{D47C5BEC-D4C4-400F-AD38-9A30503884AD}" type="parTrans" cxnId="{64CD5CAF-660C-43BA-ADA2-ED5D8F95237B}">
      <dgm:prSet/>
      <dgm:spPr/>
      <dgm:t>
        <a:bodyPr/>
        <a:lstStyle/>
        <a:p>
          <a:endParaRPr lang="en-GB"/>
        </a:p>
      </dgm:t>
    </dgm:pt>
    <dgm:pt modelId="{9FB0DAA4-8112-431C-AC54-B34D156B3658}" type="sibTrans" cxnId="{64CD5CAF-660C-43BA-ADA2-ED5D8F95237B}">
      <dgm:prSet/>
      <dgm:spPr/>
      <dgm:t>
        <a:bodyPr/>
        <a:lstStyle/>
        <a:p>
          <a:endParaRPr lang="en-GB"/>
        </a:p>
      </dgm:t>
    </dgm:pt>
    <dgm:pt modelId="{D8CD2EF6-0ED2-43A4-9861-BC5C76EAD768}">
      <dgm:prSet custT="1"/>
      <dgm:spPr>
        <a:solidFill>
          <a:srgbClr val="232D84"/>
        </a:solidFill>
      </dgm:spPr>
      <dgm:t>
        <a:bodyPr/>
        <a:lstStyle/>
        <a:p>
          <a:r>
            <a:rPr lang="en-GB" sz="1600" dirty="0" smtClean="0">
              <a:latin typeface="Gill Sans Light"/>
            </a:rPr>
            <a:t>APEL route to graduate level</a:t>
          </a:r>
          <a:endParaRPr lang="en-GB" sz="1600" dirty="0">
            <a:latin typeface="Gill Sans Light"/>
          </a:endParaRPr>
        </a:p>
      </dgm:t>
    </dgm:pt>
    <dgm:pt modelId="{B0F4E7ED-97D9-434B-97A4-1BB98407B5AF}" type="parTrans" cxnId="{8B89863F-1A53-4910-85AB-0C79B85FC06A}">
      <dgm:prSet/>
      <dgm:spPr/>
      <dgm:t>
        <a:bodyPr/>
        <a:lstStyle/>
        <a:p>
          <a:endParaRPr lang="en-GB"/>
        </a:p>
      </dgm:t>
    </dgm:pt>
    <dgm:pt modelId="{E9CF6B6B-E72F-4D59-B8F0-F5F6F47E6978}" type="sibTrans" cxnId="{8B89863F-1A53-4910-85AB-0C79B85FC06A}">
      <dgm:prSet/>
      <dgm:spPr/>
      <dgm:t>
        <a:bodyPr/>
        <a:lstStyle/>
        <a:p>
          <a:endParaRPr lang="en-GB"/>
        </a:p>
      </dgm:t>
    </dgm:pt>
    <dgm:pt modelId="{887F477A-0CEE-4E93-9140-2C41B8154EF6}">
      <dgm:prSet/>
      <dgm:spPr>
        <a:solidFill>
          <a:srgbClr val="232D84"/>
        </a:solidFill>
      </dgm:spPr>
      <dgm:t>
        <a:bodyPr/>
        <a:lstStyle/>
        <a:p>
          <a:r>
            <a:rPr lang="en-GB" dirty="0" smtClean="0">
              <a:latin typeface="Gill Sans Light"/>
            </a:rPr>
            <a:t>Post-graduate programmes</a:t>
          </a:r>
          <a:endParaRPr lang="en-GB" dirty="0">
            <a:latin typeface="Gill Sans Light"/>
          </a:endParaRPr>
        </a:p>
      </dgm:t>
    </dgm:pt>
    <dgm:pt modelId="{E965AD7A-99BA-4593-A789-A525B1079D37}" type="parTrans" cxnId="{DFED9C97-090E-4221-B9B2-2A4CFC303CC4}">
      <dgm:prSet/>
      <dgm:spPr/>
      <dgm:t>
        <a:bodyPr/>
        <a:lstStyle/>
        <a:p>
          <a:endParaRPr lang="en-GB"/>
        </a:p>
      </dgm:t>
    </dgm:pt>
    <dgm:pt modelId="{637727D5-F095-4910-A1EA-69660155CC63}" type="sibTrans" cxnId="{DFED9C97-090E-4221-B9B2-2A4CFC303CC4}">
      <dgm:prSet/>
      <dgm:spPr/>
      <dgm:t>
        <a:bodyPr/>
        <a:lstStyle/>
        <a:p>
          <a:endParaRPr lang="en-GB"/>
        </a:p>
      </dgm:t>
    </dgm:pt>
    <dgm:pt modelId="{7D99CBF1-5B17-4E0B-B555-A6BB11CD049B}" type="pres">
      <dgm:prSet presAssocID="{6BE72EE8-94DF-4D94-8516-0CE14EE4EB34}" presName="CompostProcess" presStyleCnt="0">
        <dgm:presLayoutVars>
          <dgm:dir/>
          <dgm:resizeHandles val="exact"/>
        </dgm:presLayoutVars>
      </dgm:prSet>
      <dgm:spPr/>
    </dgm:pt>
    <dgm:pt modelId="{F06796D8-B713-463A-92DE-C4D8459267CE}" type="pres">
      <dgm:prSet presAssocID="{6BE72EE8-94DF-4D94-8516-0CE14EE4EB34}" presName="arrow" presStyleLbl="bgShp" presStyleIdx="0" presStyleCnt="1" custScaleX="113830" custLinFactNeighborX="3602"/>
      <dgm:spPr>
        <a:solidFill>
          <a:srgbClr val="00ADEE"/>
        </a:solidFill>
      </dgm:spPr>
    </dgm:pt>
    <dgm:pt modelId="{64E80406-8EED-4869-BD7B-27D37B2EAFE7}" type="pres">
      <dgm:prSet presAssocID="{6BE72EE8-94DF-4D94-8516-0CE14EE4EB34}" presName="linearProcess" presStyleCnt="0"/>
      <dgm:spPr/>
    </dgm:pt>
    <dgm:pt modelId="{7E0EE271-F502-4A39-877A-346A05D5975C}" type="pres">
      <dgm:prSet presAssocID="{6F2E8070-E25C-4035-942D-F2ADEE044462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39AC9A-8016-4831-B643-BD2292956434}" type="pres">
      <dgm:prSet presAssocID="{07E745A8-D0A1-49EC-8061-7832F56386A9}" presName="sibTrans" presStyleCnt="0"/>
      <dgm:spPr/>
    </dgm:pt>
    <dgm:pt modelId="{D0492F88-FF18-4DC7-9B84-BAA197AA88A5}" type="pres">
      <dgm:prSet presAssocID="{6429BBC7-59EB-459A-BED5-E7A330820B8C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05FE78-EFDF-41A9-BAD4-1C6C2B1065B7}" type="pres">
      <dgm:prSet presAssocID="{E2747354-00B3-4359-9CF8-933B3DACFCB8}" presName="sibTrans" presStyleCnt="0"/>
      <dgm:spPr/>
    </dgm:pt>
    <dgm:pt modelId="{3E969569-5D6F-4231-ADA7-C91C5284188B}" type="pres">
      <dgm:prSet presAssocID="{D8CD2EF6-0ED2-43A4-9861-BC5C76EAD768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B6088-7BB8-49B7-B542-5BD5CD19CF8E}" type="pres">
      <dgm:prSet presAssocID="{E9CF6B6B-E72F-4D59-B8F0-F5F6F47E6978}" presName="sibTrans" presStyleCnt="0"/>
      <dgm:spPr/>
    </dgm:pt>
    <dgm:pt modelId="{1D3D2A86-98EE-4222-9893-8E5B402791FC}" type="pres">
      <dgm:prSet presAssocID="{760548F7-E2FE-41A5-9C41-FD848569B54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4B835A-D81E-4F51-B3A7-9325BCB8DB3C}" type="pres">
      <dgm:prSet presAssocID="{B2B7182D-5FBC-46AC-95BA-0C13DA39BD1D}" presName="sibTrans" presStyleCnt="0"/>
      <dgm:spPr/>
    </dgm:pt>
    <dgm:pt modelId="{90A39F08-9ABE-4F6D-A051-68D3A062FEB6}" type="pres">
      <dgm:prSet presAssocID="{0F1B0CF2-B7EC-4583-BE73-392963919BB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101901-8FE1-4010-9003-B4024621C844}" type="pres">
      <dgm:prSet presAssocID="{9FB0DAA4-8112-431C-AC54-B34D156B3658}" presName="sibTrans" presStyleCnt="0"/>
      <dgm:spPr/>
    </dgm:pt>
    <dgm:pt modelId="{05CF8339-ABA7-4F07-85EB-7E926E6D011C}" type="pres">
      <dgm:prSet presAssocID="{887F477A-0CEE-4E93-9140-2C41B8154EF6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F2D38E7B-8D76-4F31-9FED-5489F633D3FF}" type="presOf" srcId="{0F1B0CF2-B7EC-4583-BE73-392963919BBE}" destId="{90A39F08-9ABE-4F6D-A051-68D3A062FEB6}" srcOrd="0" destOrd="0" presId="urn:microsoft.com/office/officeart/2005/8/layout/hProcess9"/>
    <dgm:cxn modelId="{DFED9C97-090E-4221-B9B2-2A4CFC303CC4}" srcId="{6BE72EE8-94DF-4D94-8516-0CE14EE4EB34}" destId="{887F477A-0CEE-4E93-9140-2C41B8154EF6}" srcOrd="5" destOrd="0" parTransId="{E965AD7A-99BA-4593-A789-A525B1079D37}" sibTransId="{637727D5-F095-4910-A1EA-69660155CC63}"/>
    <dgm:cxn modelId="{2E592AD9-57FD-4183-87C7-AEC6C3C9D018}" type="presOf" srcId="{6F2E8070-E25C-4035-942D-F2ADEE044462}" destId="{7E0EE271-F502-4A39-877A-346A05D5975C}" srcOrd="0" destOrd="0" presId="urn:microsoft.com/office/officeart/2005/8/layout/hProcess9"/>
    <dgm:cxn modelId="{917F295A-0568-43A3-AE32-BF2DC6FB786E}" srcId="{6BE72EE8-94DF-4D94-8516-0CE14EE4EB34}" destId="{6F2E8070-E25C-4035-942D-F2ADEE044462}" srcOrd="0" destOrd="0" parTransId="{733A7DE6-2E98-4887-BE68-E798CAAAEF5C}" sibTransId="{07E745A8-D0A1-49EC-8061-7832F56386A9}"/>
    <dgm:cxn modelId="{0F64B451-391B-485A-8EC3-A5E8AA5CFA5D}" type="presOf" srcId="{6BE72EE8-94DF-4D94-8516-0CE14EE4EB34}" destId="{7D99CBF1-5B17-4E0B-B555-A6BB11CD049B}" srcOrd="0" destOrd="0" presId="urn:microsoft.com/office/officeart/2005/8/layout/hProcess9"/>
    <dgm:cxn modelId="{64CD5CAF-660C-43BA-ADA2-ED5D8F95237B}" srcId="{6BE72EE8-94DF-4D94-8516-0CE14EE4EB34}" destId="{0F1B0CF2-B7EC-4583-BE73-392963919BBE}" srcOrd="4" destOrd="0" parTransId="{D47C5BEC-D4C4-400F-AD38-9A30503884AD}" sibTransId="{9FB0DAA4-8112-431C-AC54-B34D156B3658}"/>
    <dgm:cxn modelId="{E6919211-71CA-4418-AD4A-EBA9FF6F9CC5}" type="presOf" srcId="{760548F7-E2FE-41A5-9C41-FD848569B547}" destId="{1D3D2A86-98EE-4222-9893-8E5B402791FC}" srcOrd="0" destOrd="0" presId="urn:microsoft.com/office/officeart/2005/8/layout/hProcess9"/>
    <dgm:cxn modelId="{376DCD4C-98A9-4231-894A-FF7EC58AABBB}" type="presOf" srcId="{887F477A-0CEE-4E93-9140-2C41B8154EF6}" destId="{05CF8339-ABA7-4F07-85EB-7E926E6D011C}" srcOrd="0" destOrd="0" presId="urn:microsoft.com/office/officeart/2005/8/layout/hProcess9"/>
    <dgm:cxn modelId="{EF74C939-19D5-40EE-BB86-641C226CD0AD}" srcId="{6BE72EE8-94DF-4D94-8516-0CE14EE4EB34}" destId="{760548F7-E2FE-41A5-9C41-FD848569B547}" srcOrd="3" destOrd="0" parTransId="{34C0166B-0C42-41DF-AF28-DEBEC6A88313}" sibTransId="{B2B7182D-5FBC-46AC-95BA-0C13DA39BD1D}"/>
    <dgm:cxn modelId="{2AB108B4-6663-4B12-A63B-FAFE847C7D4C}" type="presOf" srcId="{6429BBC7-59EB-459A-BED5-E7A330820B8C}" destId="{D0492F88-FF18-4DC7-9B84-BAA197AA88A5}" srcOrd="0" destOrd="0" presId="urn:microsoft.com/office/officeart/2005/8/layout/hProcess9"/>
    <dgm:cxn modelId="{EBA171B3-9093-4FEB-B20B-96A5A2F74E44}" type="presOf" srcId="{D8CD2EF6-0ED2-43A4-9861-BC5C76EAD768}" destId="{3E969569-5D6F-4231-ADA7-C91C5284188B}" srcOrd="0" destOrd="0" presId="urn:microsoft.com/office/officeart/2005/8/layout/hProcess9"/>
    <dgm:cxn modelId="{8B89863F-1A53-4910-85AB-0C79B85FC06A}" srcId="{6BE72EE8-94DF-4D94-8516-0CE14EE4EB34}" destId="{D8CD2EF6-0ED2-43A4-9861-BC5C76EAD768}" srcOrd="2" destOrd="0" parTransId="{B0F4E7ED-97D9-434B-97A4-1BB98407B5AF}" sibTransId="{E9CF6B6B-E72F-4D59-B8F0-F5F6F47E6978}"/>
    <dgm:cxn modelId="{BF404F59-DD9B-47C2-939C-A1B2D3199799}" srcId="{6BE72EE8-94DF-4D94-8516-0CE14EE4EB34}" destId="{6429BBC7-59EB-459A-BED5-E7A330820B8C}" srcOrd="1" destOrd="0" parTransId="{245045F0-9887-4C51-B26C-FAF31B366353}" sibTransId="{E2747354-00B3-4359-9CF8-933B3DACFCB8}"/>
    <dgm:cxn modelId="{40248F30-A913-4BF4-BBD6-50AFD6C6FC2F}" type="presParOf" srcId="{7D99CBF1-5B17-4E0B-B555-A6BB11CD049B}" destId="{F06796D8-B713-463A-92DE-C4D8459267CE}" srcOrd="0" destOrd="0" presId="urn:microsoft.com/office/officeart/2005/8/layout/hProcess9"/>
    <dgm:cxn modelId="{FC4DC9D8-F879-4CEE-BA0A-D436488BF5D2}" type="presParOf" srcId="{7D99CBF1-5B17-4E0B-B555-A6BB11CD049B}" destId="{64E80406-8EED-4869-BD7B-27D37B2EAFE7}" srcOrd="1" destOrd="0" presId="urn:microsoft.com/office/officeart/2005/8/layout/hProcess9"/>
    <dgm:cxn modelId="{1C7AA1D7-D0FD-4557-927E-A6F7F9D78289}" type="presParOf" srcId="{64E80406-8EED-4869-BD7B-27D37B2EAFE7}" destId="{7E0EE271-F502-4A39-877A-346A05D5975C}" srcOrd="0" destOrd="0" presId="urn:microsoft.com/office/officeart/2005/8/layout/hProcess9"/>
    <dgm:cxn modelId="{0AAD936A-58B0-4D6D-87EC-C5520A2813E0}" type="presParOf" srcId="{64E80406-8EED-4869-BD7B-27D37B2EAFE7}" destId="{7B39AC9A-8016-4831-B643-BD2292956434}" srcOrd="1" destOrd="0" presId="urn:microsoft.com/office/officeart/2005/8/layout/hProcess9"/>
    <dgm:cxn modelId="{94E312F1-CDBA-4222-A026-8FF6A001A271}" type="presParOf" srcId="{64E80406-8EED-4869-BD7B-27D37B2EAFE7}" destId="{D0492F88-FF18-4DC7-9B84-BAA197AA88A5}" srcOrd="2" destOrd="0" presId="urn:microsoft.com/office/officeart/2005/8/layout/hProcess9"/>
    <dgm:cxn modelId="{D086CFB9-8B69-48F2-86D2-762F9E853A31}" type="presParOf" srcId="{64E80406-8EED-4869-BD7B-27D37B2EAFE7}" destId="{4305FE78-EFDF-41A9-BAD4-1C6C2B1065B7}" srcOrd="3" destOrd="0" presId="urn:microsoft.com/office/officeart/2005/8/layout/hProcess9"/>
    <dgm:cxn modelId="{0010285A-B4BB-4D56-8FE7-FA772F3B23D4}" type="presParOf" srcId="{64E80406-8EED-4869-BD7B-27D37B2EAFE7}" destId="{3E969569-5D6F-4231-ADA7-C91C5284188B}" srcOrd="4" destOrd="0" presId="urn:microsoft.com/office/officeart/2005/8/layout/hProcess9"/>
    <dgm:cxn modelId="{157FA1E2-15EF-440E-B7E9-46070269C56B}" type="presParOf" srcId="{64E80406-8EED-4869-BD7B-27D37B2EAFE7}" destId="{FB0B6088-7BB8-49B7-B542-5BD5CD19CF8E}" srcOrd="5" destOrd="0" presId="urn:microsoft.com/office/officeart/2005/8/layout/hProcess9"/>
    <dgm:cxn modelId="{41EAB777-BB89-47EA-B092-39150F4DB13D}" type="presParOf" srcId="{64E80406-8EED-4869-BD7B-27D37B2EAFE7}" destId="{1D3D2A86-98EE-4222-9893-8E5B402791FC}" srcOrd="6" destOrd="0" presId="urn:microsoft.com/office/officeart/2005/8/layout/hProcess9"/>
    <dgm:cxn modelId="{A73DA659-6D7C-4EB2-894D-F50869FC9C02}" type="presParOf" srcId="{64E80406-8EED-4869-BD7B-27D37B2EAFE7}" destId="{354B835A-D81E-4F51-B3A7-9325BCB8DB3C}" srcOrd="7" destOrd="0" presId="urn:microsoft.com/office/officeart/2005/8/layout/hProcess9"/>
    <dgm:cxn modelId="{A8EE1808-9E3F-490B-A5C2-236034AB7F2F}" type="presParOf" srcId="{64E80406-8EED-4869-BD7B-27D37B2EAFE7}" destId="{90A39F08-9ABE-4F6D-A051-68D3A062FEB6}" srcOrd="8" destOrd="0" presId="urn:microsoft.com/office/officeart/2005/8/layout/hProcess9"/>
    <dgm:cxn modelId="{9A93206C-7987-4446-A02F-AF98DA44A9A6}" type="presParOf" srcId="{64E80406-8EED-4869-BD7B-27D37B2EAFE7}" destId="{B0101901-8FE1-4010-9003-B4024621C844}" srcOrd="9" destOrd="0" presId="urn:microsoft.com/office/officeart/2005/8/layout/hProcess9"/>
    <dgm:cxn modelId="{B07C71D9-6E93-4B95-90A5-0E4751513266}" type="presParOf" srcId="{64E80406-8EED-4869-BD7B-27D37B2EAFE7}" destId="{05CF8339-ABA7-4F07-85EB-7E926E6D011C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796D8-B713-463A-92DE-C4D8459267CE}">
      <dsp:nvSpPr>
        <dsp:cNvPr id="0" name=""/>
        <dsp:cNvSpPr/>
      </dsp:nvSpPr>
      <dsp:spPr>
        <a:xfrm>
          <a:off x="288913" y="0"/>
          <a:ext cx="8615804" cy="5635951"/>
        </a:xfrm>
        <a:prstGeom prst="rightArrow">
          <a:avLst/>
        </a:prstGeom>
        <a:solidFill>
          <a:srgbClr val="00ADE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EE271-F502-4A39-877A-346A05D5975C}">
      <dsp:nvSpPr>
        <dsp:cNvPr id="0" name=""/>
        <dsp:cNvSpPr/>
      </dsp:nvSpPr>
      <dsp:spPr>
        <a:xfrm>
          <a:off x="2445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  <a:cs typeface="Arial" panose="020B0604020202020204" pitchFamily="34" charset="0"/>
            </a:rPr>
            <a:t>Toolkit training, workshops, seminars and briefings</a:t>
          </a:r>
          <a:endParaRPr lang="en-GB" sz="1600" kern="1200" dirty="0">
            <a:latin typeface="Gill Sans Light"/>
            <a:cs typeface="Arial" panose="020B0604020202020204" pitchFamily="34" charset="0"/>
          </a:endParaRPr>
        </a:p>
      </dsp:txBody>
      <dsp:txXfrm>
        <a:off x="71958" y="1760298"/>
        <a:ext cx="1284946" cy="2115354"/>
      </dsp:txXfrm>
    </dsp:sp>
    <dsp:sp modelId="{D0492F88-FF18-4DC7-9B84-BAA197AA88A5}">
      <dsp:nvSpPr>
        <dsp:cNvPr id="0" name=""/>
        <dsp:cNvSpPr/>
      </dsp:nvSpPr>
      <dsp:spPr>
        <a:xfrm>
          <a:off x="1497616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</a:rPr>
            <a:t>SBM </a:t>
          </a:r>
          <a:r>
            <a:rPr lang="en-GB" sz="1600" kern="1200" dirty="0" err="1" smtClean="0">
              <a:latin typeface="Gill Sans Light"/>
            </a:rPr>
            <a:t>quals</a:t>
          </a:r>
          <a:r>
            <a:rPr lang="en-GB" sz="1600" kern="1200" dirty="0" smtClean="0">
              <a:latin typeface="Gill Sans Light"/>
            </a:rPr>
            <a:t> – Dip 4, 5 &amp; 6</a:t>
          </a:r>
          <a:endParaRPr lang="en-GB" sz="1600" kern="1200" dirty="0">
            <a:latin typeface="Gill Sans Light"/>
          </a:endParaRPr>
        </a:p>
      </dsp:txBody>
      <dsp:txXfrm>
        <a:off x="1567129" y="1760298"/>
        <a:ext cx="1284946" cy="2115354"/>
      </dsp:txXfrm>
    </dsp:sp>
    <dsp:sp modelId="{3E969569-5D6F-4231-ADA7-C91C5284188B}">
      <dsp:nvSpPr>
        <dsp:cNvPr id="0" name=""/>
        <dsp:cNvSpPr/>
      </dsp:nvSpPr>
      <dsp:spPr>
        <a:xfrm>
          <a:off x="2992787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</a:rPr>
            <a:t>APEL route to graduate level</a:t>
          </a:r>
          <a:endParaRPr lang="en-GB" sz="1600" kern="1200" dirty="0">
            <a:latin typeface="Gill Sans Light"/>
          </a:endParaRPr>
        </a:p>
      </dsp:txBody>
      <dsp:txXfrm>
        <a:off x="3062300" y="1760298"/>
        <a:ext cx="1284946" cy="2115354"/>
      </dsp:txXfrm>
    </dsp:sp>
    <dsp:sp modelId="{1D3D2A86-98EE-4222-9893-8E5B402791FC}">
      <dsp:nvSpPr>
        <dsp:cNvPr id="0" name=""/>
        <dsp:cNvSpPr/>
      </dsp:nvSpPr>
      <dsp:spPr>
        <a:xfrm>
          <a:off x="4487958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</a:rPr>
            <a:t>Funded SBM apprentice route – level 4 to master’s level 7</a:t>
          </a:r>
          <a:endParaRPr lang="en-GB" sz="1600" kern="1200" dirty="0">
            <a:latin typeface="Gill Sans Light"/>
          </a:endParaRPr>
        </a:p>
      </dsp:txBody>
      <dsp:txXfrm>
        <a:off x="4557471" y="1760298"/>
        <a:ext cx="1284946" cy="2115354"/>
      </dsp:txXfrm>
    </dsp:sp>
    <dsp:sp modelId="{90A39F08-9ABE-4F6D-A051-68D3A062FEB6}">
      <dsp:nvSpPr>
        <dsp:cNvPr id="0" name=""/>
        <dsp:cNvSpPr/>
      </dsp:nvSpPr>
      <dsp:spPr>
        <a:xfrm>
          <a:off x="5983129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</a:rPr>
            <a:t>COO/CFO specific qualification</a:t>
          </a:r>
          <a:endParaRPr lang="en-GB" sz="1600" kern="1200" dirty="0">
            <a:latin typeface="Gill Sans Light"/>
          </a:endParaRPr>
        </a:p>
      </dsp:txBody>
      <dsp:txXfrm>
        <a:off x="6052642" y="1760298"/>
        <a:ext cx="1284946" cy="2115354"/>
      </dsp:txXfrm>
    </dsp:sp>
    <dsp:sp modelId="{05CF8339-ABA7-4F07-85EB-7E926E6D011C}">
      <dsp:nvSpPr>
        <dsp:cNvPr id="0" name=""/>
        <dsp:cNvSpPr/>
      </dsp:nvSpPr>
      <dsp:spPr>
        <a:xfrm>
          <a:off x="7478300" y="1690785"/>
          <a:ext cx="1423972" cy="2254380"/>
        </a:xfrm>
        <a:prstGeom prst="roundRect">
          <a:avLst/>
        </a:prstGeom>
        <a:solidFill>
          <a:srgbClr val="232D8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ill Sans Light"/>
            </a:rPr>
            <a:t>Post-graduate programmes</a:t>
          </a:r>
          <a:endParaRPr lang="en-GB" sz="1600" kern="1200" dirty="0">
            <a:latin typeface="Gill Sans Light"/>
          </a:endParaRPr>
        </a:p>
      </dsp:txBody>
      <dsp:txXfrm>
        <a:off x="7547813" y="1760298"/>
        <a:ext cx="1284946" cy="2115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56C3881D-A289-4920-9F58-556E5375557C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6663" y="1273175"/>
            <a:ext cx="4579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DD844BDC-0AB9-4722-8AEA-F9BC9590F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8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44BDC-0AB9-4722-8AEA-F9BC9590FC09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44BDC-0AB9-4722-8AEA-F9BC9590FC0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4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8000" y="2995200"/>
            <a:ext cx="8370000" cy="2624400"/>
          </a:xfrm>
        </p:spPr>
        <p:txBody>
          <a:bodyPr anchor="t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3200" b="0" kern="1200" baseline="0" dirty="0">
                <a:solidFill>
                  <a:srgbClr val="232F84"/>
                </a:solidFill>
                <a:latin typeface="Gill Sans Light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Presenter name</a:t>
            </a:r>
            <a:br>
              <a:rPr lang="en-US" sz="1800" dirty="0"/>
            </a:br>
            <a:r>
              <a:rPr lang="en-US" sz="1800" dirty="0"/>
              <a:t>Presenter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6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598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1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00" y="1404849"/>
            <a:ext cx="7886700" cy="991665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rgbClr val="232F84"/>
                </a:solidFill>
                <a:latin typeface="Gill Sans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11" y="2569963"/>
            <a:ext cx="7886700" cy="4288037"/>
          </a:xfrm>
        </p:spPr>
        <p:txBody>
          <a:bodyPr/>
          <a:lstStyle>
            <a:lvl1pPr>
              <a:defRPr>
                <a:solidFill>
                  <a:srgbClr val="232F84"/>
                </a:solidFill>
                <a:latin typeface="Gill Sans Light"/>
              </a:defRPr>
            </a:lvl1pPr>
            <a:lvl2pPr>
              <a:defRPr>
                <a:solidFill>
                  <a:srgbClr val="232F84"/>
                </a:solidFill>
                <a:latin typeface="Gill Sans Light"/>
              </a:defRPr>
            </a:lvl2pPr>
            <a:lvl3pPr>
              <a:defRPr>
                <a:solidFill>
                  <a:srgbClr val="232F84"/>
                </a:solidFill>
                <a:latin typeface="Gill Sans Light"/>
              </a:defRPr>
            </a:lvl3pPr>
            <a:lvl4pPr>
              <a:defRPr>
                <a:solidFill>
                  <a:srgbClr val="232F84"/>
                </a:solidFill>
                <a:latin typeface="Gill Sans Light"/>
              </a:defRPr>
            </a:lvl4pPr>
            <a:lvl5pPr>
              <a:defRPr>
                <a:solidFill>
                  <a:srgbClr val="232F84"/>
                </a:solidFill>
                <a:latin typeface="Gill Sans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9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00" y="1404849"/>
            <a:ext cx="7886700" cy="991665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rgbClr val="232F84"/>
                </a:solidFill>
                <a:latin typeface="Gill Sans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11" y="2569963"/>
            <a:ext cx="7886700" cy="4288037"/>
          </a:xfrm>
        </p:spPr>
        <p:txBody>
          <a:bodyPr/>
          <a:lstStyle>
            <a:lvl1pPr>
              <a:defRPr>
                <a:solidFill>
                  <a:srgbClr val="232F84"/>
                </a:solidFill>
                <a:latin typeface="Gill Sans Light"/>
              </a:defRPr>
            </a:lvl1pPr>
            <a:lvl2pPr>
              <a:defRPr>
                <a:solidFill>
                  <a:srgbClr val="232F84"/>
                </a:solidFill>
                <a:latin typeface="Gill Sans Light"/>
              </a:defRPr>
            </a:lvl2pPr>
            <a:lvl3pPr>
              <a:defRPr>
                <a:solidFill>
                  <a:srgbClr val="232F84"/>
                </a:solidFill>
                <a:latin typeface="Gill Sans Light"/>
              </a:defRPr>
            </a:lvl3pPr>
            <a:lvl4pPr>
              <a:defRPr>
                <a:solidFill>
                  <a:srgbClr val="232F84"/>
                </a:solidFill>
                <a:latin typeface="Gill Sans Light"/>
              </a:defRPr>
            </a:lvl4pPr>
            <a:lvl5pPr>
              <a:defRPr>
                <a:solidFill>
                  <a:srgbClr val="232F84"/>
                </a:solidFill>
                <a:latin typeface="Gill Sans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1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3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8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8"/>
            <a:ext cx="4312692" cy="12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68238" y="1030288"/>
            <a:ext cx="9239534" cy="5827712"/>
          </a:xfrm>
          <a:prstGeom prst="rect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90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8AFE-F498-42C6-81BE-E99CB5C0E121}" type="datetimeFigureOut">
              <a:rPr lang="en-GB" smtClean="0"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35B6-7A7F-4468-B9B2-A3024D6159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5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sbm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232F84"/>
                </a:solidFill>
              </a:rPr>
              <a:t>Securing a positive future for the SBM profession</a:t>
            </a:r>
            <a:br>
              <a:rPr lang="en-GB" b="1" dirty="0" smtClean="0">
                <a:solidFill>
                  <a:srgbClr val="232F84"/>
                </a:solidFill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Stephen Morales</a:t>
            </a:r>
            <a:br>
              <a:rPr lang="en-GB" dirty="0"/>
            </a:br>
            <a:r>
              <a:rPr lang="en-GB" dirty="0"/>
              <a:t>Chief Executive, NASBM</a:t>
            </a:r>
            <a:endParaRPr lang="en-GB" sz="2700" dirty="0">
              <a:solidFill>
                <a:srgbClr val="232F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and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reforms set out in Educational Excellence Everywhere</a:t>
            </a:r>
          </a:p>
          <a:p>
            <a:r>
              <a:rPr lang="en-GB" dirty="0" smtClean="0"/>
              <a:t>Mass </a:t>
            </a:r>
            <a:r>
              <a:rPr lang="en-GB" dirty="0" err="1" smtClean="0"/>
              <a:t>academisation</a:t>
            </a:r>
            <a:endParaRPr lang="en-GB" dirty="0" smtClean="0"/>
          </a:p>
          <a:p>
            <a:r>
              <a:rPr lang="en-GB" dirty="0" smtClean="0"/>
              <a:t>National funding formula</a:t>
            </a:r>
          </a:p>
          <a:p>
            <a:r>
              <a:rPr lang="en-GB" dirty="0" smtClean="0"/>
              <a:t>Efficiency</a:t>
            </a:r>
          </a:p>
          <a:p>
            <a:r>
              <a:rPr lang="en-GB" dirty="0" err="1" smtClean="0"/>
              <a:t>Professionalisation</a:t>
            </a:r>
            <a:r>
              <a:rPr lang="en-GB" dirty="0" smtClean="0"/>
              <a:t> of the education workforce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1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School business management professionals – critical agents in the reform </a:t>
            </a:r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Minister for Schools states publicly that SBMs are essential frontline practitioners</a:t>
            </a:r>
          </a:p>
          <a:p>
            <a:r>
              <a:rPr lang="en-GB" dirty="0" smtClean="0"/>
              <a:t>Education White Paper and review of efficiency make multiple references to the importance of SBMs</a:t>
            </a:r>
          </a:p>
          <a:p>
            <a:r>
              <a:rPr lang="en-GB" dirty="0" smtClean="0"/>
              <a:t>Honours awarded to 6 SBMs over the last 18  months</a:t>
            </a:r>
          </a:p>
          <a:p>
            <a:r>
              <a:rPr lang="en-GB" dirty="0" smtClean="0"/>
              <a:t>School census shows year-on-year growth in the SBM population – now c.16k</a:t>
            </a:r>
          </a:p>
          <a:p>
            <a:r>
              <a:rPr lang="en-GB" dirty="0" smtClean="0"/>
              <a:t>New career development opportunities for SBMs in emerging school structures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5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SBMs positioning themselves as essential education leaders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Reflect on your own professional practice in the context of nationally recognised professional standards</a:t>
            </a:r>
          </a:p>
          <a:p>
            <a:r>
              <a:rPr lang="en-GB" dirty="0" smtClean="0"/>
              <a:t>Assess how closely your skills and competency are aligned with the future needs of your institution</a:t>
            </a:r>
          </a:p>
          <a:p>
            <a:r>
              <a:rPr lang="en-GB" dirty="0" smtClean="0"/>
              <a:t>Develop your own portfolio of skills and experience that secure your position on the leadership team</a:t>
            </a:r>
          </a:p>
          <a:p>
            <a:r>
              <a:rPr lang="en-GB" dirty="0" smtClean="0"/>
              <a:t>Identify development opportunities that will strengthen your professional credibility</a:t>
            </a:r>
          </a:p>
          <a:p>
            <a:r>
              <a:rPr lang="en-GB" dirty="0" smtClean="0"/>
              <a:t>Lead on strategic initiatives that will help secure the future of your school, i.e. 3–5-year sustainable financial planning, collaboration, organisational restructuring</a:t>
            </a:r>
          </a:p>
        </p:txBody>
      </p:sp>
    </p:spTree>
    <p:extLst>
      <p:ext uri="{BB962C8B-B14F-4D97-AF65-F5344CB8AC3E}">
        <p14:creationId xmlns:p14="http://schemas.microsoft.com/office/powerpoint/2010/main" val="630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Standards</a:t>
            </a:r>
          </a:p>
        </p:txBody>
      </p:sp>
      <p:pic>
        <p:nvPicPr>
          <p:cNvPr id="7" name="Disciplin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638106"/>
            <a:ext cx="5544000" cy="5544000"/>
          </a:xfrm>
          <a:prstGeom prst="rect">
            <a:avLst/>
          </a:prstGeom>
        </p:spPr>
      </p:pic>
      <p:pic>
        <p:nvPicPr>
          <p:cNvPr id="6" name="Behaviour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629053"/>
            <a:ext cx="5544000" cy="5544000"/>
          </a:xfrm>
          <a:prstGeom prst="rect">
            <a:avLst/>
          </a:prstGeom>
        </p:spPr>
      </p:pic>
      <p:pic>
        <p:nvPicPr>
          <p:cNvPr id="8" name="Value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620000"/>
            <a:ext cx="5544000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Qualifications and training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6615426"/>
              </p:ext>
            </p:extLst>
          </p:nvPr>
        </p:nvGraphicFramePr>
        <p:xfrm>
          <a:off x="111095" y="1222049"/>
          <a:ext cx="8904718" cy="5635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86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SBM community with a common sense of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David </a:t>
            </a:r>
            <a:r>
              <a:rPr lang="en-GB" dirty="0" err="1" smtClean="0"/>
              <a:t>Breashears</a:t>
            </a:r>
            <a:r>
              <a:rPr lang="en-GB" dirty="0" smtClean="0"/>
              <a:t>, leader, filmmaker and Everest adventurer, suggests:</a:t>
            </a:r>
          </a:p>
          <a:p>
            <a:r>
              <a:rPr lang="en-GB" dirty="0" smtClean="0"/>
              <a:t>A team’s first obligation is to the mission, then the team and then to the individual</a:t>
            </a:r>
          </a:p>
          <a:p>
            <a:r>
              <a:rPr lang="en-GB" dirty="0" smtClean="0"/>
              <a:t>A team should never forget its core purpose</a:t>
            </a:r>
          </a:p>
          <a:p>
            <a:r>
              <a:rPr lang="en-GB" dirty="0" smtClean="0"/>
              <a:t>Teams should make sure they take care of each other authentically and with integrity</a:t>
            </a:r>
          </a:p>
          <a:p>
            <a:r>
              <a:rPr lang="en-GB" dirty="0" smtClean="0"/>
              <a:t>We should celebrate </a:t>
            </a:r>
            <a:r>
              <a:rPr lang="en-GB" dirty="0"/>
              <a:t>the indomitable human spirit. We are stronger and more capable than we think; we need to trust </a:t>
            </a:r>
            <a:r>
              <a:rPr lang="en-GB" dirty="0" smtClean="0"/>
              <a:t>ourselves and each other.</a:t>
            </a:r>
          </a:p>
        </p:txBody>
      </p:sp>
    </p:spTree>
    <p:extLst>
      <p:ext uri="{BB962C8B-B14F-4D97-AF65-F5344CB8AC3E}">
        <p14:creationId xmlns:p14="http://schemas.microsoft.com/office/powerpoint/2010/main" val="16548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more information on professional standards, training and qualifications, email us at </a:t>
            </a:r>
            <a:r>
              <a:rPr lang="en-GB" dirty="0" smtClean="0">
                <a:hlinkClick r:id="rId2"/>
              </a:rPr>
              <a:t>info@nasbm.co.uk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have your say on anything SBM-related, tweet us: @</a:t>
            </a:r>
            <a:r>
              <a:rPr lang="en-GB" dirty="0" err="1" smtClean="0"/>
              <a:t>NASBM_news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2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3342</TotalTime>
  <Words>348</Words>
  <Application>Microsoft Office PowerPoint</Application>
  <PresentationFormat>On-screen Show (4:3)</PresentationFormat>
  <Paragraphs>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Gill Sans Light</vt:lpstr>
      <vt:lpstr>Office Theme</vt:lpstr>
      <vt:lpstr>Securing a positive future for the SBM profession  Stephen Morales Chief Executive, NASBM</vt:lpstr>
      <vt:lpstr>Challenges and opportunities</vt:lpstr>
      <vt:lpstr>School business management professionals – critical agents in the reform agenda</vt:lpstr>
      <vt:lpstr>SBMs positioning themselves as essential education leaders</vt:lpstr>
      <vt:lpstr>Professional Standards</vt:lpstr>
      <vt:lpstr>Qualifications and training</vt:lpstr>
      <vt:lpstr>An SBM community with a common sense of purpose</vt:lpstr>
      <vt:lpstr>Making 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 Label</dc:creator>
  <cp:lastModifiedBy>Stephen Morales</cp:lastModifiedBy>
  <cp:revision>183</cp:revision>
  <cp:lastPrinted>2015-11-12T11:19:45Z</cp:lastPrinted>
  <dcterms:created xsi:type="dcterms:W3CDTF">2015-11-09T10:09:20Z</dcterms:created>
  <dcterms:modified xsi:type="dcterms:W3CDTF">2016-06-20T14:15:46Z</dcterms:modified>
</cp:coreProperties>
</file>