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heme/themeOverride1.xml" ContentType="application/vnd.openxmlformats-officedocument.themeOverr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7" r:id="rId2"/>
    <p:sldId id="311" r:id="rId3"/>
    <p:sldId id="312" r:id="rId4"/>
    <p:sldId id="313" r:id="rId5"/>
    <p:sldId id="314" r:id="rId6"/>
    <p:sldId id="315" r:id="rId7"/>
    <p:sldId id="316" r:id="rId8"/>
    <p:sldId id="317" r:id="rId9"/>
    <p:sldId id="318" r:id="rId10"/>
    <p:sldId id="319" r:id="rId11"/>
    <p:sldId id="320" r:id="rId12"/>
    <p:sldId id="321" r:id="rId13"/>
    <p:sldId id="322" r:id="rId14"/>
    <p:sldId id="323" r:id="rId15"/>
    <p:sldId id="324" r:id="rId16"/>
    <p:sldId id="325" r:id="rId17"/>
    <p:sldId id="326" r:id="rId18"/>
    <p:sldId id="327" r:id="rId19"/>
    <p:sldId id="328" r:id="rId20"/>
    <p:sldId id="310" r:id="rId21"/>
    <p:sldId id="258" r:id="rId22"/>
    <p:sldId id="259" r:id="rId23"/>
    <p:sldId id="260" r:id="rId24"/>
    <p:sldId id="261" r:id="rId25"/>
    <p:sldId id="271" r:id="rId26"/>
    <p:sldId id="307" r:id="rId27"/>
    <p:sldId id="263" r:id="rId28"/>
    <p:sldId id="264" r:id="rId29"/>
    <p:sldId id="275" r:id="rId30"/>
    <p:sldId id="265" r:id="rId31"/>
    <p:sldId id="268" r:id="rId32"/>
    <p:sldId id="270" r:id="rId33"/>
    <p:sldId id="273" r:id="rId34"/>
    <p:sldId id="276" r:id="rId35"/>
    <p:sldId id="277" r:id="rId36"/>
    <p:sldId id="278" r:id="rId37"/>
    <p:sldId id="308" r:id="rId38"/>
    <p:sldId id="284" r:id="rId39"/>
    <p:sldId id="285" r:id="rId40"/>
    <p:sldId id="306" r:id="rId41"/>
    <p:sldId id="287" r:id="rId42"/>
    <p:sldId id="288" r:id="rId43"/>
    <p:sldId id="290" r:id="rId44"/>
    <p:sldId id="291" r:id="rId45"/>
    <p:sldId id="292" r:id="rId46"/>
    <p:sldId id="296" r:id="rId47"/>
    <p:sldId id="294" r:id="rId48"/>
    <p:sldId id="298" r:id="rId49"/>
    <p:sldId id="299" r:id="rId50"/>
    <p:sldId id="297" r:id="rId51"/>
    <p:sldId id="304" r:id="rId52"/>
  </p:sldIdLst>
  <p:sldSz cx="9144000" cy="6858000" type="screen4x3"/>
  <p:notesSz cx="6858000" cy="9144000"/>
  <p:custDataLst>
    <p:tags r:id="rId54"/>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32" autoAdjust="0"/>
    <p:restoredTop sz="94660"/>
  </p:normalViewPr>
  <p:slideViewPr>
    <p:cSldViewPr>
      <p:cViewPr varScale="1">
        <p:scale>
          <a:sx n="59" d="100"/>
          <a:sy n="59" d="100"/>
        </p:scale>
        <p:origin x="-90" y="-24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792DC65-3698-43FC-8B49-054D79BD973A}" type="datetimeFigureOut">
              <a:rPr lang="en-GB"/>
              <a:pPr>
                <a:defRPr/>
              </a:pPr>
              <a:t>19/10/2012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24EA61B-D140-4A63-B23D-5BD801379F40}" type="slidenum">
              <a:rPr lang="en-GB"/>
              <a:pPr>
                <a:defRPr/>
              </a:pPr>
              <a:t>‹#›</a:t>
            </a:fld>
            <a:endParaRPr lang="en-GB"/>
          </a:p>
        </p:txBody>
      </p:sp>
    </p:spTree>
    <p:extLst>
      <p:ext uri="{BB962C8B-B14F-4D97-AF65-F5344CB8AC3E}">
        <p14:creationId xmlns:p14="http://schemas.microsoft.com/office/powerpoint/2010/main" val="26307373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
        <p:nvSpPr>
          <p:cNvPr id="501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AEB3A90-7EB3-458D-9A94-B6AADEBE35DD}" type="slidenum">
              <a:rPr lang="en-GB" smtClean="0">
                <a:latin typeface="Arial" charset="0"/>
              </a:rPr>
              <a:pPr fontAlgn="base">
                <a:spcBef>
                  <a:spcPct val="0"/>
                </a:spcBef>
                <a:spcAft>
                  <a:spcPct val="0"/>
                </a:spcAft>
                <a:defRPr/>
              </a:pPr>
              <a:t>1</a:t>
            </a:fld>
            <a:endParaRPr lang="en-GB"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ln/>
        </p:spPr>
        <p:txBody>
          <a:bodyPr/>
          <a:lstStyle/>
          <a:p>
            <a:pPr eaLnBrk="1" hangingPunct="1">
              <a:spcBef>
                <a:spcPct val="0"/>
              </a:spcBef>
            </a:pPr>
            <a:endParaRPr lang="en-US" dirty="0" smtClean="0">
              <a:latin typeface="Arial" pitchFamily="34" charset="0"/>
            </a:endParaRPr>
          </a:p>
        </p:txBody>
      </p:sp>
      <p:sp>
        <p:nvSpPr>
          <p:cNvPr id="175108" name="Slide Number Placeholder 3"/>
          <p:cNvSpPr>
            <a:spLocks noGrp="1"/>
          </p:cNvSpPr>
          <p:nvPr>
            <p:ph type="sldNum" sz="quarter" idx="5"/>
          </p:nvPr>
        </p:nvSpPr>
        <p:spPr>
          <a:noFill/>
        </p:spPr>
        <p:txBody>
          <a:bodyPr/>
          <a:lstStyle/>
          <a:p>
            <a:fld id="{D47BFE60-0DD1-47B2-A5FD-18276397D677}" type="slidenum">
              <a:rPr lang="en-GB" smtClean="0">
                <a:latin typeface="Arial" pitchFamily="34" charset="0"/>
              </a:rPr>
              <a:pPr/>
              <a:t>10</a:t>
            </a:fld>
            <a:endParaRPr lang="en-GB" dirty="0"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ln/>
        </p:spPr>
        <p:txBody>
          <a:bodyPr/>
          <a:lstStyle/>
          <a:p>
            <a:pPr eaLnBrk="1" hangingPunct="1">
              <a:spcBef>
                <a:spcPct val="0"/>
              </a:spcBef>
            </a:pPr>
            <a:endParaRPr lang="en-US" dirty="0" smtClean="0">
              <a:latin typeface="Arial" pitchFamily="34" charset="0"/>
            </a:endParaRPr>
          </a:p>
        </p:txBody>
      </p:sp>
      <p:sp>
        <p:nvSpPr>
          <p:cNvPr id="175108" name="Slide Number Placeholder 3"/>
          <p:cNvSpPr>
            <a:spLocks noGrp="1"/>
          </p:cNvSpPr>
          <p:nvPr>
            <p:ph type="sldNum" sz="quarter" idx="5"/>
          </p:nvPr>
        </p:nvSpPr>
        <p:spPr>
          <a:noFill/>
        </p:spPr>
        <p:txBody>
          <a:bodyPr/>
          <a:lstStyle/>
          <a:p>
            <a:fld id="{D47BFE60-0DD1-47B2-A5FD-18276397D677}" type="slidenum">
              <a:rPr lang="en-GB" smtClean="0">
                <a:latin typeface="Arial" pitchFamily="34" charset="0"/>
              </a:rPr>
              <a:pPr/>
              <a:t>11</a:t>
            </a:fld>
            <a:endParaRPr lang="en-GB" dirty="0"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ln/>
        </p:spPr>
        <p:txBody>
          <a:bodyPr/>
          <a:lstStyle/>
          <a:p>
            <a:pPr eaLnBrk="1" hangingPunct="1">
              <a:spcBef>
                <a:spcPct val="0"/>
              </a:spcBef>
            </a:pPr>
            <a:endParaRPr lang="en-US" dirty="0" smtClean="0">
              <a:latin typeface="Arial" pitchFamily="34" charset="0"/>
            </a:endParaRPr>
          </a:p>
        </p:txBody>
      </p:sp>
      <p:sp>
        <p:nvSpPr>
          <p:cNvPr id="175108" name="Slide Number Placeholder 3"/>
          <p:cNvSpPr>
            <a:spLocks noGrp="1"/>
          </p:cNvSpPr>
          <p:nvPr>
            <p:ph type="sldNum" sz="quarter" idx="5"/>
          </p:nvPr>
        </p:nvSpPr>
        <p:spPr>
          <a:noFill/>
        </p:spPr>
        <p:txBody>
          <a:bodyPr/>
          <a:lstStyle/>
          <a:p>
            <a:fld id="{D47BFE60-0DD1-47B2-A5FD-18276397D677}" type="slidenum">
              <a:rPr lang="en-GB" smtClean="0">
                <a:latin typeface="Arial" pitchFamily="34" charset="0"/>
              </a:rPr>
              <a:pPr/>
              <a:t>12</a:t>
            </a:fld>
            <a:endParaRPr lang="en-GB" dirty="0"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ln/>
        </p:spPr>
        <p:txBody>
          <a:bodyPr/>
          <a:lstStyle/>
          <a:p>
            <a:pPr eaLnBrk="1" hangingPunct="1">
              <a:spcBef>
                <a:spcPct val="0"/>
              </a:spcBef>
            </a:pPr>
            <a:endParaRPr lang="en-US" dirty="0" smtClean="0">
              <a:latin typeface="Arial" pitchFamily="34" charset="0"/>
            </a:endParaRPr>
          </a:p>
        </p:txBody>
      </p:sp>
      <p:sp>
        <p:nvSpPr>
          <p:cNvPr id="175108" name="Slide Number Placeholder 3"/>
          <p:cNvSpPr>
            <a:spLocks noGrp="1"/>
          </p:cNvSpPr>
          <p:nvPr>
            <p:ph type="sldNum" sz="quarter" idx="5"/>
          </p:nvPr>
        </p:nvSpPr>
        <p:spPr>
          <a:noFill/>
        </p:spPr>
        <p:txBody>
          <a:bodyPr/>
          <a:lstStyle/>
          <a:p>
            <a:fld id="{D47BFE60-0DD1-47B2-A5FD-18276397D677}" type="slidenum">
              <a:rPr lang="en-GB" smtClean="0">
                <a:latin typeface="Arial" pitchFamily="34" charset="0"/>
              </a:rPr>
              <a:pPr/>
              <a:t>13</a:t>
            </a:fld>
            <a:endParaRPr lang="en-GB" dirty="0"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a:ln/>
        </p:spPr>
        <p:txBody>
          <a:bodyPr/>
          <a:lstStyle/>
          <a:p>
            <a:pPr eaLnBrk="1" hangingPunct="1">
              <a:spcBef>
                <a:spcPct val="0"/>
              </a:spcBef>
            </a:pPr>
            <a:endParaRPr lang="en-US" dirty="0" smtClean="0">
              <a:latin typeface="Arial" pitchFamily="34" charset="0"/>
            </a:endParaRPr>
          </a:p>
        </p:txBody>
      </p:sp>
      <p:sp>
        <p:nvSpPr>
          <p:cNvPr id="178180" name="Slide Number Placeholder 3"/>
          <p:cNvSpPr>
            <a:spLocks noGrp="1"/>
          </p:cNvSpPr>
          <p:nvPr>
            <p:ph type="sldNum" sz="quarter" idx="5"/>
          </p:nvPr>
        </p:nvSpPr>
        <p:spPr>
          <a:noFill/>
        </p:spPr>
        <p:txBody>
          <a:bodyPr/>
          <a:lstStyle/>
          <a:p>
            <a:fld id="{38FA7DE5-84AD-4C8F-BF04-EABC09CA6C58}" type="slidenum">
              <a:rPr lang="en-GB" smtClean="0">
                <a:latin typeface="Arial" pitchFamily="34" charset="0"/>
              </a:rPr>
              <a:pPr/>
              <a:t>14</a:t>
            </a:fld>
            <a:endParaRPr lang="en-GB" dirty="0"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a:ln/>
        </p:spPr>
        <p:txBody>
          <a:bodyPr/>
          <a:lstStyle/>
          <a:p>
            <a:pPr eaLnBrk="1" hangingPunct="1">
              <a:spcBef>
                <a:spcPct val="0"/>
              </a:spcBef>
            </a:pPr>
            <a:endParaRPr lang="en-US" dirty="0" smtClean="0">
              <a:latin typeface="Arial" pitchFamily="34" charset="0"/>
            </a:endParaRPr>
          </a:p>
        </p:txBody>
      </p:sp>
      <p:sp>
        <p:nvSpPr>
          <p:cNvPr id="179204" name="Slide Number Placeholder 3"/>
          <p:cNvSpPr>
            <a:spLocks noGrp="1"/>
          </p:cNvSpPr>
          <p:nvPr>
            <p:ph type="sldNum" sz="quarter" idx="5"/>
          </p:nvPr>
        </p:nvSpPr>
        <p:spPr>
          <a:noFill/>
        </p:spPr>
        <p:txBody>
          <a:bodyPr/>
          <a:lstStyle/>
          <a:p>
            <a:fld id="{48FB5838-279A-4D17-9BE0-9F0A71B5547B}" type="slidenum">
              <a:rPr lang="en-GB" smtClean="0">
                <a:latin typeface="Arial" pitchFamily="34" charset="0"/>
              </a:rPr>
              <a:pPr/>
              <a:t>15</a:t>
            </a:fld>
            <a:endParaRPr lang="en-GB" dirty="0"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a:ln/>
        </p:spPr>
        <p:txBody>
          <a:bodyPr/>
          <a:lstStyle/>
          <a:p>
            <a:pPr eaLnBrk="1" hangingPunct="1">
              <a:spcBef>
                <a:spcPct val="0"/>
              </a:spcBef>
            </a:pPr>
            <a:endParaRPr lang="en-US" dirty="0" smtClean="0">
              <a:latin typeface="Arial" pitchFamily="34" charset="0"/>
            </a:endParaRPr>
          </a:p>
        </p:txBody>
      </p:sp>
      <p:sp>
        <p:nvSpPr>
          <p:cNvPr id="179204" name="Slide Number Placeholder 3"/>
          <p:cNvSpPr>
            <a:spLocks noGrp="1"/>
          </p:cNvSpPr>
          <p:nvPr>
            <p:ph type="sldNum" sz="quarter" idx="5"/>
          </p:nvPr>
        </p:nvSpPr>
        <p:spPr>
          <a:noFill/>
        </p:spPr>
        <p:txBody>
          <a:bodyPr/>
          <a:lstStyle/>
          <a:p>
            <a:fld id="{48FB5838-279A-4D17-9BE0-9F0A71B5547B}" type="slidenum">
              <a:rPr lang="en-GB" smtClean="0">
                <a:latin typeface="Arial" pitchFamily="34" charset="0"/>
              </a:rPr>
              <a:pPr/>
              <a:t>16</a:t>
            </a:fld>
            <a:endParaRPr lang="en-GB" dirty="0"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p:spPr>
        <p:txBody>
          <a:bodyPr/>
          <a:lstStyle/>
          <a:p>
            <a:pPr eaLnBrk="1" hangingPunct="1">
              <a:spcBef>
                <a:spcPct val="0"/>
              </a:spcBef>
            </a:pPr>
            <a:endParaRPr lang="en-US" dirty="0" smtClean="0">
              <a:latin typeface="Arial" pitchFamily="34" charset="0"/>
            </a:endParaRPr>
          </a:p>
        </p:txBody>
      </p:sp>
      <p:sp>
        <p:nvSpPr>
          <p:cNvPr id="180228" name="Slide Number Placeholder 3"/>
          <p:cNvSpPr>
            <a:spLocks noGrp="1"/>
          </p:cNvSpPr>
          <p:nvPr>
            <p:ph type="sldNum" sz="quarter" idx="5"/>
          </p:nvPr>
        </p:nvSpPr>
        <p:spPr>
          <a:noFill/>
        </p:spPr>
        <p:txBody>
          <a:bodyPr/>
          <a:lstStyle/>
          <a:p>
            <a:fld id="{C98B47EC-B415-4E2F-AE8C-EEB13AC9AFDC}" type="slidenum">
              <a:rPr lang="en-GB" smtClean="0">
                <a:latin typeface="Arial" pitchFamily="34" charset="0"/>
              </a:rPr>
              <a:pPr/>
              <a:t>17</a:t>
            </a:fld>
            <a:endParaRPr lang="en-GB" dirty="0"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p:spPr>
        <p:txBody>
          <a:bodyPr/>
          <a:lstStyle/>
          <a:p>
            <a:pPr eaLnBrk="1" hangingPunct="1">
              <a:spcBef>
                <a:spcPct val="0"/>
              </a:spcBef>
            </a:pPr>
            <a:endParaRPr lang="en-US" dirty="0" smtClean="0">
              <a:latin typeface="Arial" pitchFamily="34" charset="0"/>
            </a:endParaRPr>
          </a:p>
        </p:txBody>
      </p:sp>
      <p:sp>
        <p:nvSpPr>
          <p:cNvPr id="181252" name="Slide Number Placeholder 3"/>
          <p:cNvSpPr>
            <a:spLocks noGrp="1"/>
          </p:cNvSpPr>
          <p:nvPr>
            <p:ph type="sldNum" sz="quarter" idx="5"/>
          </p:nvPr>
        </p:nvSpPr>
        <p:spPr>
          <a:noFill/>
        </p:spPr>
        <p:txBody>
          <a:bodyPr/>
          <a:lstStyle/>
          <a:p>
            <a:fld id="{59C750E5-C607-498A-BA5B-B6A5FD51E242}" type="slidenum">
              <a:rPr lang="en-GB" smtClean="0">
                <a:latin typeface="Arial" pitchFamily="34" charset="0"/>
              </a:rPr>
              <a:pPr/>
              <a:t>18</a:t>
            </a:fld>
            <a:endParaRPr lang="en-GB" dirty="0"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184323" name="Notes Placeholder 2"/>
          <p:cNvSpPr>
            <a:spLocks noGrp="1"/>
          </p:cNvSpPr>
          <p:nvPr>
            <p:ph type="body" idx="1"/>
          </p:nvPr>
        </p:nvSpPr>
        <p:spPr>
          <a:noFill/>
          <a:ln/>
        </p:spPr>
        <p:txBody>
          <a:bodyPr/>
          <a:lstStyle/>
          <a:p>
            <a:pPr eaLnBrk="1" hangingPunct="1">
              <a:spcBef>
                <a:spcPct val="0"/>
              </a:spcBef>
            </a:pPr>
            <a:endParaRPr lang="en-US" dirty="0" smtClean="0">
              <a:latin typeface="Arial" pitchFamily="34" charset="0"/>
            </a:endParaRPr>
          </a:p>
        </p:txBody>
      </p:sp>
      <p:sp>
        <p:nvSpPr>
          <p:cNvPr id="184324" name="Slide Number Placeholder 3"/>
          <p:cNvSpPr>
            <a:spLocks noGrp="1"/>
          </p:cNvSpPr>
          <p:nvPr>
            <p:ph type="sldNum" sz="quarter" idx="5"/>
          </p:nvPr>
        </p:nvSpPr>
        <p:spPr>
          <a:noFill/>
        </p:spPr>
        <p:txBody>
          <a:bodyPr/>
          <a:lstStyle/>
          <a:p>
            <a:fld id="{C554EF09-99FE-468A-ACCA-F1EDE548F481}" type="slidenum">
              <a:rPr lang="en-GB" smtClean="0">
                <a:latin typeface="Arial" pitchFamily="34" charset="0"/>
              </a:rPr>
              <a:pPr/>
              <a:t>19</a:t>
            </a:fld>
            <a:endParaRPr lang="en-GB"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p:spPr>
        <p:txBody>
          <a:bodyPr/>
          <a:lstStyle/>
          <a:p>
            <a:pPr eaLnBrk="1" hangingPunct="1">
              <a:spcBef>
                <a:spcPct val="0"/>
              </a:spcBef>
            </a:pPr>
            <a:endParaRPr lang="en-US" dirty="0" smtClean="0">
              <a:latin typeface="Arial" pitchFamily="34" charset="0"/>
            </a:endParaRPr>
          </a:p>
        </p:txBody>
      </p:sp>
      <p:sp>
        <p:nvSpPr>
          <p:cNvPr id="172036" name="Slide Number Placeholder 3"/>
          <p:cNvSpPr>
            <a:spLocks noGrp="1"/>
          </p:cNvSpPr>
          <p:nvPr>
            <p:ph type="sldNum" sz="quarter" idx="5"/>
          </p:nvPr>
        </p:nvSpPr>
        <p:spPr>
          <a:noFill/>
        </p:spPr>
        <p:txBody>
          <a:bodyPr/>
          <a:lstStyle/>
          <a:p>
            <a:fld id="{24694E69-7193-4776-A9F2-7A73BFC155CF}" type="slidenum">
              <a:rPr lang="en-GB" smtClean="0">
                <a:latin typeface="Arial" pitchFamily="34" charset="0"/>
              </a:rPr>
              <a:pPr/>
              <a:t>2</a:t>
            </a:fld>
            <a:endParaRPr lang="en-GB" dirty="0"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p:spPr>
        <p:txBody>
          <a:bodyPr/>
          <a:lstStyle/>
          <a:p>
            <a:pPr eaLnBrk="1" hangingPunct="1">
              <a:spcBef>
                <a:spcPct val="0"/>
              </a:spcBef>
            </a:pPr>
            <a:endParaRPr lang="en-US" dirty="0" smtClean="0">
              <a:latin typeface="Arial" pitchFamily="34" charset="0"/>
            </a:endParaRPr>
          </a:p>
        </p:txBody>
      </p:sp>
      <p:sp>
        <p:nvSpPr>
          <p:cNvPr id="173060" name="Slide Number Placeholder 3"/>
          <p:cNvSpPr>
            <a:spLocks noGrp="1"/>
          </p:cNvSpPr>
          <p:nvPr>
            <p:ph type="sldNum" sz="quarter" idx="5"/>
          </p:nvPr>
        </p:nvSpPr>
        <p:spPr>
          <a:noFill/>
        </p:spPr>
        <p:txBody>
          <a:bodyPr/>
          <a:lstStyle/>
          <a:p>
            <a:fld id="{DA2FB146-0923-4AFC-8B33-D228F606D00E}" type="slidenum">
              <a:rPr lang="en-GB" smtClean="0">
                <a:latin typeface="Arial" pitchFamily="34" charset="0"/>
              </a:rPr>
              <a:pPr/>
              <a:t>3</a:t>
            </a:fld>
            <a:endParaRPr lang="en-GB" dirty="0"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p:spPr>
        <p:txBody>
          <a:bodyPr/>
          <a:lstStyle/>
          <a:p>
            <a:pPr eaLnBrk="1" hangingPunct="1">
              <a:spcBef>
                <a:spcPct val="0"/>
              </a:spcBef>
            </a:pPr>
            <a:endParaRPr lang="en-US" dirty="0" smtClean="0">
              <a:latin typeface="Arial" pitchFamily="34" charset="0"/>
            </a:endParaRPr>
          </a:p>
        </p:txBody>
      </p:sp>
      <p:sp>
        <p:nvSpPr>
          <p:cNvPr id="173060" name="Slide Number Placeholder 3"/>
          <p:cNvSpPr>
            <a:spLocks noGrp="1"/>
          </p:cNvSpPr>
          <p:nvPr>
            <p:ph type="sldNum" sz="quarter" idx="5"/>
          </p:nvPr>
        </p:nvSpPr>
        <p:spPr>
          <a:noFill/>
        </p:spPr>
        <p:txBody>
          <a:bodyPr/>
          <a:lstStyle/>
          <a:p>
            <a:fld id="{DA2FB146-0923-4AFC-8B33-D228F606D00E}" type="slidenum">
              <a:rPr lang="en-GB" smtClean="0">
                <a:latin typeface="Arial" pitchFamily="34" charset="0"/>
              </a:rPr>
              <a:pPr/>
              <a:t>4</a:t>
            </a:fld>
            <a:endParaRPr lang="en-GB" dirty="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ln/>
        </p:spPr>
        <p:txBody>
          <a:bodyPr/>
          <a:lstStyle/>
          <a:p>
            <a:pPr eaLnBrk="1" hangingPunct="1">
              <a:spcBef>
                <a:spcPct val="0"/>
              </a:spcBef>
            </a:pPr>
            <a:endParaRPr lang="en-US" dirty="0" smtClean="0">
              <a:latin typeface="Arial" pitchFamily="34" charset="0"/>
            </a:endParaRPr>
          </a:p>
        </p:txBody>
      </p:sp>
      <p:sp>
        <p:nvSpPr>
          <p:cNvPr id="175108" name="Slide Number Placeholder 3"/>
          <p:cNvSpPr>
            <a:spLocks noGrp="1"/>
          </p:cNvSpPr>
          <p:nvPr>
            <p:ph type="sldNum" sz="quarter" idx="5"/>
          </p:nvPr>
        </p:nvSpPr>
        <p:spPr>
          <a:noFill/>
        </p:spPr>
        <p:txBody>
          <a:bodyPr/>
          <a:lstStyle/>
          <a:p>
            <a:fld id="{D47BFE60-0DD1-47B2-A5FD-18276397D677}" type="slidenum">
              <a:rPr lang="en-GB" smtClean="0">
                <a:latin typeface="Arial" pitchFamily="34" charset="0"/>
              </a:rPr>
              <a:pPr/>
              <a:t>5</a:t>
            </a:fld>
            <a:endParaRPr lang="en-GB" dirty="0"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ln/>
        </p:spPr>
        <p:txBody>
          <a:bodyPr/>
          <a:lstStyle/>
          <a:p>
            <a:pPr eaLnBrk="1" hangingPunct="1">
              <a:spcBef>
                <a:spcPct val="0"/>
              </a:spcBef>
            </a:pPr>
            <a:endParaRPr lang="en-US" dirty="0" smtClean="0">
              <a:latin typeface="Arial" pitchFamily="34" charset="0"/>
            </a:endParaRPr>
          </a:p>
        </p:txBody>
      </p:sp>
      <p:sp>
        <p:nvSpPr>
          <p:cNvPr id="175108" name="Slide Number Placeholder 3"/>
          <p:cNvSpPr>
            <a:spLocks noGrp="1"/>
          </p:cNvSpPr>
          <p:nvPr>
            <p:ph type="sldNum" sz="quarter" idx="5"/>
          </p:nvPr>
        </p:nvSpPr>
        <p:spPr>
          <a:noFill/>
        </p:spPr>
        <p:txBody>
          <a:bodyPr/>
          <a:lstStyle/>
          <a:p>
            <a:fld id="{D47BFE60-0DD1-47B2-A5FD-18276397D677}" type="slidenum">
              <a:rPr lang="en-GB" smtClean="0">
                <a:latin typeface="Arial" pitchFamily="34" charset="0"/>
              </a:rPr>
              <a:pPr/>
              <a:t>6</a:t>
            </a:fld>
            <a:endParaRPr lang="en-GB" dirty="0"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ln/>
        </p:spPr>
        <p:txBody>
          <a:bodyPr/>
          <a:lstStyle/>
          <a:p>
            <a:pPr eaLnBrk="1" hangingPunct="1">
              <a:spcBef>
                <a:spcPct val="0"/>
              </a:spcBef>
            </a:pPr>
            <a:endParaRPr lang="en-US" dirty="0" smtClean="0">
              <a:latin typeface="Arial" pitchFamily="34" charset="0"/>
            </a:endParaRPr>
          </a:p>
        </p:txBody>
      </p:sp>
      <p:sp>
        <p:nvSpPr>
          <p:cNvPr id="175108" name="Slide Number Placeholder 3"/>
          <p:cNvSpPr>
            <a:spLocks noGrp="1"/>
          </p:cNvSpPr>
          <p:nvPr>
            <p:ph type="sldNum" sz="quarter" idx="5"/>
          </p:nvPr>
        </p:nvSpPr>
        <p:spPr>
          <a:noFill/>
        </p:spPr>
        <p:txBody>
          <a:bodyPr/>
          <a:lstStyle/>
          <a:p>
            <a:fld id="{D47BFE60-0DD1-47B2-A5FD-18276397D677}" type="slidenum">
              <a:rPr lang="en-GB" smtClean="0">
                <a:latin typeface="Arial" pitchFamily="34" charset="0"/>
              </a:rPr>
              <a:pPr/>
              <a:t>7</a:t>
            </a:fld>
            <a:endParaRPr lang="en-GB" dirty="0"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ln/>
        </p:spPr>
        <p:txBody>
          <a:bodyPr/>
          <a:lstStyle/>
          <a:p>
            <a:pPr eaLnBrk="1" hangingPunct="1">
              <a:spcBef>
                <a:spcPct val="0"/>
              </a:spcBef>
            </a:pPr>
            <a:endParaRPr lang="en-US" dirty="0" smtClean="0">
              <a:latin typeface="Arial" pitchFamily="34" charset="0"/>
            </a:endParaRPr>
          </a:p>
        </p:txBody>
      </p:sp>
      <p:sp>
        <p:nvSpPr>
          <p:cNvPr id="175108" name="Slide Number Placeholder 3"/>
          <p:cNvSpPr>
            <a:spLocks noGrp="1"/>
          </p:cNvSpPr>
          <p:nvPr>
            <p:ph type="sldNum" sz="quarter" idx="5"/>
          </p:nvPr>
        </p:nvSpPr>
        <p:spPr>
          <a:noFill/>
        </p:spPr>
        <p:txBody>
          <a:bodyPr/>
          <a:lstStyle/>
          <a:p>
            <a:fld id="{D47BFE60-0DD1-47B2-A5FD-18276397D677}" type="slidenum">
              <a:rPr lang="en-GB" smtClean="0">
                <a:latin typeface="Arial" pitchFamily="34" charset="0"/>
              </a:rPr>
              <a:pPr/>
              <a:t>8</a:t>
            </a:fld>
            <a:endParaRPr lang="en-GB" dirty="0"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ln/>
        </p:spPr>
        <p:txBody>
          <a:bodyPr/>
          <a:lstStyle/>
          <a:p>
            <a:pPr eaLnBrk="1" hangingPunct="1">
              <a:spcBef>
                <a:spcPct val="0"/>
              </a:spcBef>
            </a:pPr>
            <a:endParaRPr lang="en-US" dirty="0" smtClean="0">
              <a:latin typeface="Arial" pitchFamily="34" charset="0"/>
            </a:endParaRPr>
          </a:p>
        </p:txBody>
      </p:sp>
      <p:sp>
        <p:nvSpPr>
          <p:cNvPr id="175108" name="Slide Number Placeholder 3"/>
          <p:cNvSpPr>
            <a:spLocks noGrp="1"/>
          </p:cNvSpPr>
          <p:nvPr>
            <p:ph type="sldNum" sz="quarter" idx="5"/>
          </p:nvPr>
        </p:nvSpPr>
        <p:spPr>
          <a:noFill/>
        </p:spPr>
        <p:txBody>
          <a:bodyPr/>
          <a:lstStyle/>
          <a:p>
            <a:fld id="{D47BFE60-0DD1-47B2-A5FD-18276397D677}" type="slidenum">
              <a:rPr lang="en-GB" smtClean="0">
                <a:latin typeface="Arial" pitchFamily="34" charset="0"/>
              </a:rPr>
              <a:pPr/>
              <a:t>9</a:t>
            </a:fld>
            <a:endParaRPr lang="en-GB" dirty="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F83A3D4E-3618-4C92-8C75-6FE0AE5D894B}" type="datetimeFigureOut">
              <a:rPr lang="en-GB"/>
              <a:pPr>
                <a:defRPr/>
              </a:pPr>
              <a:t>19/10/2012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98B3BAF-3E65-4EA5-9FF1-79A2992EA2CB}" type="slidenum">
              <a:rPr lang="en-GB"/>
              <a:pPr>
                <a:defRPr/>
              </a:pPr>
              <a:t>‹#›</a:t>
            </a:fld>
            <a:endParaRPr lang="en-GB"/>
          </a:p>
        </p:txBody>
      </p:sp>
    </p:spTree>
    <p:extLst>
      <p:ext uri="{BB962C8B-B14F-4D97-AF65-F5344CB8AC3E}">
        <p14:creationId xmlns:p14="http://schemas.microsoft.com/office/powerpoint/2010/main" val="1446271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D538838C-0256-4BF8-BB6C-82E99F3E2398}" type="datetimeFigureOut">
              <a:rPr lang="en-GB"/>
              <a:pPr>
                <a:defRPr/>
              </a:pPr>
              <a:t>19/10/2012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FA87019-C8E1-455B-BF0B-4849EA14354D}" type="slidenum">
              <a:rPr lang="en-GB"/>
              <a:pPr>
                <a:defRPr/>
              </a:pPr>
              <a:t>‹#›</a:t>
            </a:fld>
            <a:endParaRPr lang="en-GB"/>
          </a:p>
        </p:txBody>
      </p:sp>
    </p:spTree>
    <p:extLst>
      <p:ext uri="{BB962C8B-B14F-4D97-AF65-F5344CB8AC3E}">
        <p14:creationId xmlns:p14="http://schemas.microsoft.com/office/powerpoint/2010/main" val="3591436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9A29944-E7FE-4C74-A149-09C761B01710}" type="datetimeFigureOut">
              <a:rPr lang="en-GB"/>
              <a:pPr>
                <a:defRPr/>
              </a:pPr>
              <a:t>19/10/2012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D44C228-610F-4274-9F2E-DADAB4FE46F1}" type="slidenum">
              <a:rPr lang="en-GB"/>
              <a:pPr>
                <a:defRPr/>
              </a:pPr>
              <a:t>‹#›</a:t>
            </a:fld>
            <a:endParaRPr lang="en-GB"/>
          </a:p>
        </p:txBody>
      </p:sp>
    </p:spTree>
    <p:extLst>
      <p:ext uri="{BB962C8B-B14F-4D97-AF65-F5344CB8AC3E}">
        <p14:creationId xmlns:p14="http://schemas.microsoft.com/office/powerpoint/2010/main" val="2230825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fld id="{B581CEDB-501D-4A51-89F0-2CF7949E27AF}" type="datetimeFigureOut">
              <a:rPr lang="en-GB" smtClean="0"/>
              <a:pPr>
                <a:defRPr/>
              </a:pPr>
              <a:t>19/10/2012</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1EA03F8F-F99D-46EA-95C8-DB0E543BDCDC}" type="slidenum">
              <a:rPr lang="en-GB" smtClean="0"/>
              <a:pPr>
                <a:defRPr/>
              </a:pPr>
              <a:t>‹#›</a:t>
            </a:fld>
            <a:endParaRPr lang="en-GB"/>
          </a:p>
        </p:txBody>
      </p:sp>
    </p:spTree>
    <p:extLst>
      <p:ext uri="{BB962C8B-B14F-4D97-AF65-F5344CB8AC3E}">
        <p14:creationId xmlns:p14="http://schemas.microsoft.com/office/powerpoint/2010/main" val="35684652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ColTx" preserve="1">
  <p:cSld name="Title and 2-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a:defRPr/>
            </a:pPr>
            <a:fld id="{B581CEDB-501D-4A51-89F0-2CF7949E27AF}" type="datetimeFigureOut">
              <a:rPr lang="en-GB" smtClean="0"/>
              <a:pPr>
                <a:defRPr/>
              </a:pPr>
              <a:t>19/10/2012</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1EA03F8F-F99D-46EA-95C8-DB0E543BDCDC}" type="slidenum">
              <a:rPr lang="en-GB" smtClean="0"/>
              <a:pPr>
                <a:defRPr/>
              </a:pPr>
              <a:t>‹#›</a:t>
            </a:fld>
            <a:endParaRPr lang="en-GB"/>
          </a:p>
        </p:txBody>
      </p:sp>
    </p:spTree>
    <p:extLst>
      <p:ext uri="{BB962C8B-B14F-4D97-AF65-F5344CB8AC3E}">
        <p14:creationId xmlns:p14="http://schemas.microsoft.com/office/powerpoint/2010/main" val="698652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791D155C-4124-4DA5-B40D-48F8BD1FBC35}" type="datetimeFigureOut">
              <a:rPr lang="en-GB"/>
              <a:pPr>
                <a:defRPr/>
              </a:pPr>
              <a:t>19/10/2012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223FD79-E217-4B4B-9A88-2F620974F809}" type="slidenum">
              <a:rPr lang="en-GB"/>
              <a:pPr>
                <a:defRPr/>
              </a:pPr>
              <a:t>‹#›</a:t>
            </a:fld>
            <a:endParaRPr lang="en-GB"/>
          </a:p>
        </p:txBody>
      </p:sp>
    </p:spTree>
    <p:extLst>
      <p:ext uri="{BB962C8B-B14F-4D97-AF65-F5344CB8AC3E}">
        <p14:creationId xmlns:p14="http://schemas.microsoft.com/office/powerpoint/2010/main" val="1510626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3D50CD2-2FE1-4E15-8FCD-ECE2B1DD6432}" type="datetimeFigureOut">
              <a:rPr lang="en-GB"/>
              <a:pPr>
                <a:defRPr/>
              </a:pPr>
              <a:t>19/10/2012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2235F78-CEC0-4E62-A6FD-C63B30B34C07}" type="slidenum">
              <a:rPr lang="en-GB"/>
              <a:pPr>
                <a:defRPr/>
              </a:pPr>
              <a:t>‹#›</a:t>
            </a:fld>
            <a:endParaRPr lang="en-GB"/>
          </a:p>
        </p:txBody>
      </p:sp>
    </p:spTree>
    <p:extLst>
      <p:ext uri="{BB962C8B-B14F-4D97-AF65-F5344CB8AC3E}">
        <p14:creationId xmlns:p14="http://schemas.microsoft.com/office/powerpoint/2010/main" val="612925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AE5C4323-843D-49B2-BF11-B0150F99EACD}" type="datetimeFigureOut">
              <a:rPr lang="en-GB"/>
              <a:pPr>
                <a:defRPr/>
              </a:pPr>
              <a:t>19/10/2012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B684955-975A-4E3A-83AB-BC676BC7D028}" type="slidenum">
              <a:rPr lang="en-GB"/>
              <a:pPr>
                <a:defRPr/>
              </a:pPr>
              <a:t>‹#›</a:t>
            </a:fld>
            <a:endParaRPr lang="en-GB"/>
          </a:p>
        </p:txBody>
      </p:sp>
    </p:spTree>
    <p:extLst>
      <p:ext uri="{BB962C8B-B14F-4D97-AF65-F5344CB8AC3E}">
        <p14:creationId xmlns:p14="http://schemas.microsoft.com/office/powerpoint/2010/main" val="2978453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065C93AF-6F33-4A42-8838-0EA4EFE3F98D}" type="datetimeFigureOut">
              <a:rPr lang="en-GB"/>
              <a:pPr>
                <a:defRPr/>
              </a:pPr>
              <a:t>19/10/2012</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082313B3-30A5-4694-A207-33975346C9FB}" type="slidenum">
              <a:rPr lang="en-GB"/>
              <a:pPr>
                <a:defRPr/>
              </a:pPr>
              <a:t>‹#›</a:t>
            </a:fld>
            <a:endParaRPr lang="en-GB"/>
          </a:p>
        </p:txBody>
      </p:sp>
    </p:spTree>
    <p:extLst>
      <p:ext uri="{BB962C8B-B14F-4D97-AF65-F5344CB8AC3E}">
        <p14:creationId xmlns:p14="http://schemas.microsoft.com/office/powerpoint/2010/main" val="3620811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47950047-DF96-447C-892F-DCA009A862F4}" type="datetimeFigureOut">
              <a:rPr lang="en-GB"/>
              <a:pPr>
                <a:defRPr/>
              </a:pPr>
              <a:t>19/10/2012</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F7CAE324-3DC1-48BE-A27F-1614653488DA}" type="slidenum">
              <a:rPr lang="en-GB"/>
              <a:pPr>
                <a:defRPr/>
              </a:pPr>
              <a:t>‹#›</a:t>
            </a:fld>
            <a:endParaRPr lang="en-GB"/>
          </a:p>
        </p:txBody>
      </p:sp>
    </p:spTree>
    <p:extLst>
      <p:ext uri="{BB962C8B-B14F-4D97-AF65-F5344CB8AC3E}">
        <p14:creationId xmlns:p14="http://schemas.microsoft.com/office/powerpoint/2010/main" val="884655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F6CEDE6-5A1E-4AAE-9B8E-B80A8284F2C7}" type="datetimeFigureOut">
              <a:rPr lang="en-GB"/>
              <a:pPr>
                <a:defRPr/>
              </a:pPr>
              <a:t>19/10/2012</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850DE530-8BAA-4060-9E9D-0EED90F878E8}" type="slidenum">
              <a:rPr lang="en-GB"/>
              <a:pPr>
                <a:defRPr/>
              </a:pPr>
              <a:t>‹#›</a:t>
            </a:fld>
            <a:endParaRPr lang="en-GB"/>
          </a:p>
        </p:txBody>
      </p:sp>
    </p:spTree>
    <p:extLst>
      <p:ext uri="{BB962C8B-B14F-4D97-AF65-F5344CB8AC3E}">
        <p14:creationId xmlns:p14="http://schemas.microsoft.com/office/powerpoint/2010/main" val="1105953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457DF5E-906F-4433-BE90-00DEF5C79525}" type="datetimeFigureOut">
              <a:rPr lang="en-GB"/>
              <a:pPr>
                <a:defRPr/>
              </a:pPr>
              <a:t>19/10/2012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C8B3B5E9-7AA0-4CC4-BA5F-D65BF617DD14}" type="slidenum">
              <a:rPr lang="en-GB"/>
              <a:pPr>
                <a:defRPr/>
              </a:pPr>
              <a:t>‹#›</a:t>
            </a:fld>
            <a:endParaRPr lang="en-GB"/>
          </a:p>
        </p:txBody>
      </p:sp>
    </p:spTree>
    <p:extLst>
      <p:ext uri="{BB962C8B-B14F-4D97-AF65-F5344CB8AC3E}">
        <p14:creationId xmlns:p14="http://schemas.microsoft.com/office/powerpoint/2010/main" val="1143400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E9766C5-1795-4E93-8B16-1C0DBE461C79}" type="datetimeFigureOut">
              <a:rPr lang="en-GB"/>
              <a:pPr>
                <a:defRPr/>
              </a:pPr>
              <a:t>19/10/2012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120D3F40-A090-445D-B5BA-AD18A3CE207F}" type="slidenum">
              <a:rPr lang="en-GB"/>
              <a:pPr>
                <a:defRPr/>
              </a:pPr>
              <a:t>‹#›</a:t>
            </a:fld>
            <a:endParaRPr lang="en-GB"/>
          </a:p>
        </p:txBody>
      </p:sp>
    </p:spTree>
    <p:extLst>
      <p:ext uri="{BB962C8B-B14F-4D97-AF65-F5344CB8AC3E}">
        <p14:creationId xmlns:p14="http://schemas.microsoft.com/office/powerpoint/2010/main" val="2890283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581CEDB-501D-4A51-89F0-2CF7949E27AF}" type="datetimeFigureOut">
              <a:rPr lang="en-GB"/>
              <a:pPr>
                <a:defRPr/>
              </a:pPr>
              <a:t>19/10/2012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EA03F8F-F99D-46EA-95C8-DB0E543BDCDC}"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1.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2.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4.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5.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6.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7.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8.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19.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20.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ags" Target="../tags/tag22.xml"/><Relationship Id="rId7" Type="http://schemas.openxmlformats.org/officeDocument/2006/relationships/image" Target="../media/image4.jpeg"/><Relationship Id="rId2" Type="http://schemas.openxmlformats.org/officeDocument/2006/relationships/tags" Target="../tags/tag21.xml"/><Relationship Id="rId1" Type="http://schemas.openxmlformats.org/officeDocument/2006/relationships/themeOverride" Target="../theme/themeOverride1.xml"/><Relationship Id="rId6" Type="http://schemas.openxmlformats.org/officeDocument/2006/relationships/image" Target="../media/image3.jpeg"/><Relationship Id="rId5" Type="http://schemas.openxmlformats.org/officeDocument/2006/relationships/slideLayout" Target="../slideLayouts/slideLayout13.xml"/><Relationship Id="rId4" Type="http://schemas.openxmlformats.org/officeDocument/2006/relationships/tags" Target="../tags/tag23.xml"/><Relationship Id="rId9" Type="http://schemas.openxmlformats.org/officeDocument/2006/relationships/image" Target="../media/image6.png"/></Relationships>
</file>

<file path=ppt/slides/_rels/slide2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tags" Target="../tags/tag25.xml"/><Relationship Id="rId7" Type="http://schemas.openxmlformats.org/officeDocument/2006/relationships/oleObject" Target="../embeddings/oleObject1.bin"/><Relationship Id="rId2" Type="http://schemas.openxmlformats.org/officeDocument/2006/relationships/tags" Target="../tags/tag24.xml"/><Relationship Id="rId1" Type="http://schemas.openxmlformats.org/officeDocument/2006/relationships/vmlDrawing" Target="../drawings/vmlDrawing1.vml"/><Relationship Id="rId6" Type="http://schemas.openxmlformats.org/officeDocument/2006/relationships/slideLayout" Target="../slideLayouts/slideLayout2.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image" Target="../media/image6.png"/></Relationships>
</file>

<file path=ppt/slides/_rels/slide22.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29.xml"/><Relationship Id="rId7" Type="http://schemas.openxmlformats.org/officeDocument/2006/relationships/oleObject" Target="../embeddings/oleObject2.bin"/><Relationship Id="rId2" Type="http://schemas.openxmlformats.org/officeDocument/2006/relationships/tags" Target="../tags/tag28.xml"/><Relationship Id="rId1" Type="http://schemas.openxmlformats.org/officeDocument/2006/relationships/vmlDrawing" Target="../drawings/vmlDrawing2.vml"/><Relationship Id="rId6" Type="http://schemas.openxmlformats.org/officeDocument/2006/relationships/slideLayout" Target="../slideLayouts/slideLayout2.xml"/><Relationship Id="rId5" Type="http://schemas.openxmlformats.org/officeDocument/2006/relationships/tags" Target="../tags/tag31.xml"/><Relationship Id="rId4" Type="http://schemas.openxmlformats.org/officeDocument/2006/relationships/tags" Target="../tags/tag30.xml"/><Relationship Id="rId9" Type="http://schemas.openxmlformats.org/officeDocument/2006/relationships/image" Target="../media/image6.png"/></Relationships>
</file>

<file path=ppt/slides/_rels/slide23.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tags" Target="../tags/tag33.xml"/><Relationship Id="rId7" Type="http://schemas.openxmlformats.org/officeDocument/2006/relationships/oleObject" Target="../embeddings/oleObject3.bin"/><Relationship Id="rId2" Type="http://schemas.openxmlformats.org/officeDocument/2006/relationships/tags" Target="../tags/tag32.xml"/><Relationship Id="rId1" Type="http://schemas.openxmlformats.org/officeDocument/2006/relationships/vmlDrawing" Target="../drawings/vmlDrawing3.vml"/><Relationship Id="rId6" Type="http://schemas.openxmlformats.org/officeDocument/2006/relationships/slideLayout" Target="../slideLayouts/slideLayout2.xml"/><Relationship Id="rId5" Type="http://schemas.openxmlformats.org/officeDocument/2006/relationships/tags" Target="../tags/tag35.xml"/><Relationship Id="rId4" Type="http://schemas.openxmlformats.org/officeDocument/2006/relationships/tags" Target="../tags/tag34.xml"/><Relationship Id="rId9" Type="http://schemas.openxmlformats.org/officeDocument/2006/relationships/image" Target="../media/image6.png"/></Relationships>
</file>

<file path=ppt/slides/_rels/slide24.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tags" Target="../tags/tag37.xml"/><Relationship Id="rId7" Type="http://schemas.openxmlformats.org/officeDocument/2006/relationships/oleObject" Target="../embeddings/oleObject4.bin"/><Relationship Id="rId2" Type="http://schemas.openxmlformats.org/officeDocument/2006/relationships/tags" Target="../tags/tag36.xml"/><Relationship Id="rId1" Type="http://schemas.openxmlformats.org/officeDocument/2006/relationships/vmlDrawing" Target="../drawings/vmlDrawing4.vml"/><Relationship Id="rId6" Type="http://schemas.openxmlformats.org/officeDocument/2006/relationships/slideLayout" Target="../slideLayouts/slideLayout2.xml"/><Relationship Id="rId5" Type="http://schemas.openxmlformats.org/officeDocument/2006/relationships/tags" Target="../tags/tag39.xml"/><Relationship Id="rId4" Type="http://schemas.openxmlformats.org/officeDocument/2006/relationships/tags" Target="../tags/tag38.xml"/><Relationship Id="rId9" Type="http://schemas.openxmlformats.org/officeDocument/2006/relationships/image" Target="../media/image6.png"/></Relationships>
</file>

<file path=ppt/slides/_rels/slide25.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tags" Target="../tags/tag41.xml"/><Relationship Id="rId7" Type="http://schemas.openxmlformats.org/officeDocument/2006/relationships/oleObject" Target="../embeddings/oleObject5.bin"/><Relationship Id="rId2" Type="http://schemas.openxmlformats.org/officeDocument/2006/relationships/tags" Target="../tags/tag40.xml"/><Relationship Id="rId1" Type="http://schemas.openxmlformats.org/officeDocument/2006/relationships/vmlDrawing" Target="../drawings/vmlDrawing5.vml"/><Relationship Id="rId6" Type="http://schemas.openxmlformats.org/officeDocument/2006/relationships/slideLayout" Target="../slideLayouts/slideLayout2.xml"/><Relationship Id="rId5" Type="http://schemas.openxmlformats.org/officeDocument/2006/relationships/tags" Target="../tags/tag43.xml"/><Relationship Id="rId4" Type="http://schemas.openxmlformats.org/officeDocument/2006/relationships/tags" Target="../tags/tag42.xml"/><Relationship Id="rId9" Type="http://schemas.openxmlformats.org/officeDocument/2006/relationships/image" Target="../media/image6.png"/></Relationships>
</file>

<file path=ppt/slides/_rels/slide26.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tags" Target="../tags/tag45.xml"/><Relationship Id="rId7" Type="http://schemas.openxmlformats.org/officeDocument/2006/relationships/oleObject" Target="../embeddings/oleObject6.bin"/><Relationship Id="rId2" Type="http://schemas.openxmlformats.org/officeDocument/2006/relationships/tags" Target="../tags/tag44.xml"/><Relationship Id="rId1" Type="http://schemas.openxmlformats.org/officeDocument/2006/relationships/vmlDrawing" Target="../drawings/vmlDrawing6.vml"/><Relationship Id="rId6" Type="http://schemas.openxmlformats.org/officeDocument/2006/relationships/slideLayout" Target="../slideLayouts/slideLayout12.xml"/><Relationship Id="rId5" Type="http://schemas.openxmlformats.org/officeDocument/2006/relationships/tags" Target="../tags/tag47.xml"/><Relationship Id="rId4" Type="http://schemas.openxmlformats.org/officeDocument/2006/relationships/tags" Target="../tags/tag46.xml"/><Relationship Id="rId9" Type="http://schemas.openxmlformats.org/officeDocument/2006/relationships/image" Target="../media/image6.png"/></Relationships>
</file>

<file path=ppt/slides/_rels/slide27.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tags" Target="../tags/tag49.xml"/><Relationship Id="rId7" Type="http://schemas.openxmlformats.org/officeDocument/2006/relationships/oleObject" Target="../embeddings/oleObject7.bin"/><Relationship Id="rId2" Type="http://schemas.openxmlformats.org/officeDocument/2006/relationships/tags" Target="../tags/tag48.xml"/><Relationship Id="rId1" Type="http://schemas.openxmlformats.org/officeDocument/2006/relationships/vmlDrawing" Target="../drawings/vmlDrawing7.vml"/><Relationship Id="rId6" Type="http://schemas.openxmlformats.org/officeDocument/2006/relationships/slideLayout" Target="../slideLayouts/slideLayout2.xml"/><Relationship Id="rId5" Type="http://schemas.openxmlformats.org/officeDocument/2006/relationships/tags" Target="../tags/tag51.xml"/><Relationship Id="rId4" Type="http://schemas.openxmlformats.org/officeDocument/2006/relationships/tags" Target="../tags/tag50.xml"/><Relationship Id="rId9" Type="http://schemas.openxmlformats.org/officeDocument/2006/relationships/image" Target="../media/image6.png"/></Relationships>
</file>

<file path=ppt/slides/_rels/slide28.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tags" Target="../tags/tag53.xml"/><Relationship Id="rId7" Type="http://schemas.openxmlformats.org/officeDocument/2006/relationships/oleObject" Target="../embeddings/oleObject8.bin"/><Relationship Id="rId2" Type="http://schemas.openxmlformats.org/officeDocument/2006/relationships/tags" Target="../tags/tag52.xml"/><Relationship Id="rId1" Type="http://schemas.openxmlformats.org/officeDocument/2006/relationships/vmlDrawing" Target="../drawings/vmlDrawing8.vml"/><Relationship Id="rId6" Type="http://schemas.openxmlformats.org/officeDocument/2006/relationships/slideLayout" Target="../slideLayouts/slideLayout2.xml"/><Relationship Id="rId5" Type="http://schemas.openxmlformats.org/officeDocument/2006/relationships/tags" Target="../tags/tag55.xml"/><Relationship Id="rId4" Type="http://schemas.openxmlformats.org/officeDocument/2006/relationships/tags" Target="../tags/tag54.xml"/><Relationship Id="rId9" Type="http://schemas.openxmlformats.org/officeDocument/2006/relationships/image" Target="../media/image6.png"/></Relationships>
</file>

<file path=ppt/slides/_rels/slide29.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tags" Target="../tags/tag57.xml"/><Relationship Id="rId7" Type="http://schemas.openxmlformats.org/officeDocument/2006/relationships/oleObject" Target="../embeddings/oleObject9.bin"/><Relationship Id="rId2" Type="http://schemas.openxmlformats.org/officeDocument/2006/relationships/tags" Target="../tags/tag56.xml"/><Relationship Id="rId1" Type="http://schemas.openxmlformats.org/officeDocument/2006/relationships/vmlDrawing" Target="../drawings/vmlDrawing9.vml"/><Relationship Id="rId6" Type="http://schemas.openxmlformats.org/officeDocument/2006/relationships/slideLayout" Target="../slideLayouts/slideLayout2.xml"/><Relationship Id="rId5" Type="http://schemas.openxmlformats.org/officeDocument/2006/relationships/tags" Target="../tags/tag59.xml"/><Relationship Id="rId4" Type="http://schemas.openxmlformats.org/officeDocument/2006/relationships/tags" Target="../tags/tag58.xml"/><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tags" Target="../tags/tag61.xml"/><Relationship Id="rId7" Type="http://schemas.openxmlformats.org/officeDocument/2006/relationships/oleObject" Target="../embeddings/oleObject10.bin"/><Relationship Id="rId2" Type="http://schemas.openxmlformats.org/officeDocument/2006/relationships/tags" Target="../tags/tag60.xml"/><Relationship Id="rId1" Type="http://schemas.openxmlformats.org/officeDocument/2006/relationships/vmlDrawing" Target="../drawings/vmlDrawing10.vml"/><Relationship Id="rId6" Type="http://schemas.openxmlformats.org/officeDocument/2006/relationships/slideLayout" Target="../slideLayouts/slideLayout2.xml"/><Relationship Id="rId5" Type="http://schemas.openxmlformats.org/officeDocument/2006/relationships/tags" Target="../tags/tag63.xml"/><Relationship Id="rId4" Type="http://schemas.openxmlformats.org/officeDocument/2006/relationships/tags" Target="../tags/tag62.xml"/><Relationship Id="rId9" Type="http://schemas.openxmlformats.org/officeDocument/2006/relationships/image" Target="../media/image6.png"/></Relationships>
</file>

<file path=ppt/slides/_rels/slide31.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tags" Target="../tags/tag65.xml"/><Relationship Id="rId7" Type="http://schemas.openxmlformats.org/officeDocument/2006/relationships/oleObject" Target="../embeddings/oleObject11.bin"/><Relationship Id="rId2" Type="http://schemas.openxmlformats.org/officeDocument/2006/relationships/tags" Target="../tags/tag64.xml"/><Relationship Id="rId1" Type="http://schemas.openxmlformats.org/officeDocument/2006/relationships/vmlDrawing" Target="../drawings/vmlDrawing11.vml"/><Relationship Id="rId6" Type="http://schemas.openxmlformats.org/officeDocument/2006/relationships/slideLayout" Target="../slideLayouts/slideLayout2.xml"/><Relationship Id="rId5" Type="http://schemas.openxmlformats.org/officeDocument/2006/relationships/tags" Target="../tags/tag67.xml"/><Relationship Id="rId4" Type="http://schemas.openxmlformats.org/officeDocument/2006/relationships/tags" Target="../tags/tag66.xml"/><Relationship Id="rId9" Type="http://schemas.openxmlformats.org/officeDocument/2006/relationships/image" Target="../media/image6.png"/></Relationships>
</file>

<file path=ppt/slides/_rels/slide32.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tags" Target="../tags/tag69.xml"/><Relationship Id="rId7" Type="http://schemas.openxmlformats.org/officeDocument/2006/relationships/oleObject" Target="../embeddings/oleObject12.bin"/><Relationship Id="rId2" Type="http://schemas.openxmlformats.org/officeDocument/2006/relationships/tags" Target="../tags/tag68.xml"/><Relationship Id="rId1" Type="http://schemas.openxmlformats.org/officeDocument/2006/relationships/vmlDrawing" Target="../drawings/vmlDrawing12.vml"/><Relationship Id="rId6" Type="http://schemas.openxmlformats.org/officeDocument/2006/relationships/slideLayout" Target="../slideLayouts/slideLayout2.xml"/><Relationship Id="rId5" Type="http://schemas.openxmlformats.org/officeDocument/2006/relationships/tags" Target="../tags/tag71.xml"/><Relationship Id="rId4" Type="http://schemas.openxmlformats.org/officeDocument/2006/relationships/tags" Target="../tags/tag70.xml"/><Relationship Id="rId9" Type="http://schemas.openxmlformats.org/officeDocument/2006/relationships/image" Target="../media/image6.png"/></Relationships>
</file>

<file path=ppt/slides/_rels/slide33.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tags" Target="../tags/tag73.xml"/><Relationship Id="rId7" Type="http://schemas.openxmlformats.org/officeDocument/2006/relationships/oleObject" Target="../embeddings/oleObject13.bin"/><Relationship Id="rId2" Type="http://schemas.openxmlformats.org/officeDocument/2006/relationships/tags" Target="../tags/tag72.xml"/><Relationship Id="rId1" Type="http://schemas.openxmlformats.org/officeDocument/2006/relationships/vmlDrawing" Target="../drawings/vmlDrawing13.vml"/><Relationship Id="rId6" Type="http://schemas.openxmlformats.org/officeDocument/2006/relationships/slideLayout" Target="../slideLayouts/slideLayout2.xml"/><Relationship Id="rId5" Type="http://schemas.openxmlformats.org/officeDocument/2006/relationships/tags" Target="../tags/tag75.xml"/><Relationship Id="rId4" Type="http://schemas.openxmlformats.org/officeDocument/2006/relationships/tags" Target="../tags/tag74.xml"/><Relationship Id="rId9" Type="http://schemas.openxmlformats.org/officeDocument/2006/relationships/image" Target="../media/image6.png"/></Relationships>
</file>

<file path=ppt/slides/_rels/slide34.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tags" Target="../tags/tag77.xml"/><Relationship Id="rId7" Type="http://schemas.openxmlformats.org/officeDocument/2006/relationships/oleObject" Target="../embeddings/oleObject14.bin"/><Relationship Id="rId2" Type="http://schemas.openxmlformats.org/officeDocument/2006/relationships/tags" Target="../tags/tag76.xml"/><Relationship Id="rId1" Type="http://schemas.openxmlformats.org/officeDocument/2006/relationships/vmlDrawing" Target="../drawings/vmlDrawing14.vml"/><Relationship Id="rId6" Type="http://schemas.openxmlformats.org/officeDocument/2006/relationships/slideLayout" Target="../slideLayouts/slideLayout2.xml"/><Relationship Id="rId5" Type="http://schemas.openxmlformats.org/officeDocument/2006/relationships/tags" Target="../tags/tag79.xml"/><Relationship Id="rId4" Type="http://schemas.openxmlformats.org/officeDocument/2006/relationships/tags" Target="../tags/tag78.xml"/><Relationship Id="rId9" Type="http://schemas.openxmlformats.org/officeDocument/2006/relationships/image" Target="../media/image6.png"/></Relationships>
</file>

<file path=ppt/slides/_rels/slide35.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tags" Target="../tags/tag81.xml"/><Relationship Id="rId7" Type="http://schemas.openxmlformats.org/officeDocument/2006/relationships/oleObject" Target="../embeddings/oleObject15.bin"/><Relationship Id="rId2" Type="http://schemas.openxmlformats.org/officeDocument/2006/relationships/tags" Target="../tags/tag80.xml"/><Relationship Id="rId1" Type="http://schemas.openxmlformats.org/officeDocument/2006/relationships/vmlDrawing" Target="../drawings/vmlDrawing15.vml"/><Relationship Id="rId6" Type="http://schemas.openxmlformats.org/officeDocument/2006/relationships/slideLayout" Target="../slideLayouts/slideLayout2.xml"/><Relationship Id="rId5" Type="http://schemas.openxmlformats.org/officeDocument/2006/relationships/tags" Target="../tags/tag83.xml"/><Relationship Id="rId4" Type="http://schemas.openxmlformats.org/officeDocument/2006/relationships/tags" Target="../tags/tag82.xml"/><Relationship Id="rId9" Type="http://schemas.openxmlformats.org/officeDocument/2006/relationships/image" Target="../media/image6.png"/></Relationships>
</file>

<file path=ppt/slides/_rels/slide36.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tags" Target="../tags/tag85.xml"/><Relationship Id="rId7" Type="http://schemas.openxmlformats.org/officeDocument/2006/relationships/oleObject" Target="../embeddings/oleObject16.bin"/><Relationship Id="rId2" Type="http://schemas.openxmlformats.org/officeDocument/2006/relationships/tags" Target="../tags/tag84.xml"/><Relationship Id="rId1" Type="http://schemas.openxmlformats.org/officeDocument/2006/relationships/vmlDrawing" Target="../drawings/vmlDrawing16.vml"/><Relationship Id="rId6" Type="http://schemas.openxmlformats.org/officeDocument/2006/relationships/slideLayout" Target="../slideLayouts/slideLayout2.xml"/><Relationship Id="rId5" Type="http://schemas.openxmlformats.org/officeDocument/2006/relationships/tags" Target="../tags/tag87.xml"/><Relationship Id="rId4" Type="http://schemas.openxmlformats.org/officeDocument/2006/relationships/tags" Target="../tags/tag86.xml"/><Relationship Id="rId9" Type="http://schemas.openxmlformats.org/officeDocument/2006/relationships/image" Target="../media/image6.png"/></Relationships>
</file>

<file path=ppt/slides/_rels/slide37.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tags" Target="../tags/tag89.xml"/><Relationship Id="rId7" Type="http://schemas.openxmlformats.org/officeDocument/2006/relationships/oleObject" Target="../embeddings/oleObject17.bin"/><Relationship Id="rId2" Type="http://schemas.openxmlformats.org/officeDocument/2006/relationships/tags" Target="../tags/tag88.xml"/><Relationship Id="rId1" Type="http://schemas.openxmlformats.org/officeDocument/2006/relationships/vmlDrawing" Target="../drawings/vmlDrawing17.vml"/><Relationship Id="rId6" Type="http://schemas.openxmlformats.org/officeDocument/2006/relationships/slideLayout" Target="../slideLayouts/slideLayout12.xml"/><Relationship Id="rId5" Type="http://schemas.openxmlformats.org/officeDocument/2006/relationships/tags" Target="../tags/tag91.xml"/><Relationship Id="rId4" Type="http://schemas.openxmlformats.org/officeDocument/2006/relationships/tags" Target="../tags/tag90.xml"/><Relationship Id="rId9" Type="http://schemas.openxmlformats.org/officeDocument/2006/relationships/image" Target="../media/image6.png"/></Relationships>
</file>

<file path=ppt/slides/_rels/slide38.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tags" Target="../tags/tag93.xml"/><Relationship Id="rId7" Type="http://schemas.openxmlformats.org/officeDocument/2006/relationships/oleObject" Target="../embeddings/oleObject18.bin"/><Relationship Id="rId2" Type="http://schemas.openxmlformats.org/officeDocument/2006/relationships/tags" Target="../tags/tag92.xml"/><Relationship Id="rId1" Type="http://schemas.openxmlformats.org/officeDocument/2006/relationships/vmlDrawing" Target="../drawings/vmlDrawing18.vml"/><Relationship Id="rId6" Type="http://schemas.openxmlformats.org/officeDocument/2006/relationships/slideLayout" Target="../slideLayouts/slideLayout2.xml"/><Relationship Id="rId5" Type="http://schemas.openxmlformats.org/officeDocument/2006/relationships/tags" Target="../tags/tag95.xml"/><Relationship Id="rId4" Type="http://schemas.openxmlformats.org/officeDocument/2006/relationships/tags" Target="../tags/tag94.xml"/><Relationship Id="rId9" Type="http://schemas.openxmlformats.org/officeDocument/2006/relationships/image" Target="../media/image6.png"/></Relationships>
</file>

<file path=ppt/slides/_rels/slide39.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tags" Target="../tags/tag97.xml"/><Relationship Id="rId7" Type="http://schemas.openxmlformats.org/officeDocument/2006/relationships/oleObject" Target="../embeddings/oleObject19.bin"/><Relationship Id="rId2" Type="http://schemas.openxmlformats.org/officeDocument/2006/relationships/tags" Target="../tags/tag96.xml"/><Relationship Id="rId1" Type="http://schemas.openxmlformats.org/officeDocument/2006/relationships/vmlDrawing" Target="../drawings/vmlDrawing19.vml"/><Relationship Id="rId6" Type="http://schemas.openxmlformats.org/officeDocument/2006/relationships/slideLayout" Target="../slideLayouts/slideLayout2.xml"/><Relationship Id="rId5" Type="http://schemas.openxmlformats.org/officeDocument/2006/relationships/tags" Target="../tags/tag99.xml"/><Relationship Id="rId4" Type="http://schemas.openxmlformats.org/officeDocument/2006/relationships/tags" Target="../tags/tag98.xml"/><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tags" Target="../tags/tag101.xml"/><Relationship Id="rId7" Type="http://schemas.openxmlformats.org/officeDocument/2006/relationships/oleObject" Target="../embeddings/oleObject20.bin"/><Relationship Id="rId2" Type="http://schemas.openxmlformats.org/officeDocument/2006/relationships/tags" Target="../tags/tag100.xml"/><Relationship Id="rId1" Type="http://schemas.openxmlformats.org/officeDocument/2006/relationships/vmlDrawing" Target="../drawings/vmlDrawing20.vml"/><Relationship Id="rId6" Type="http://schemas.openxmlformats.org/officeDocument/2006/relationships/slideLayout" Target="../slideLayouts/slideLayout2.xml"/><Relationship Id="rId5" Type="http://schemas.openxmlformats.org/officeDocument/2006/relationships/tags" Target="../tags/tag103.xml"/><Relationship Id="rId4" Type="http://schemas.openxmlformats.org/officeDocument/2006/relationships/tags" Target="../tags/tag102.xml"/><Relationship Id="rId9" Type="http://schemas.openxmlformats.org/officeDocument/2006/relationships/image" Target="../media/image6.png"/></Relationships>
</file>

<file path=ppt/slides/_rels/slide41.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tags" Target="../tags/tag105.xml"/><Relationship Id="rId7" Type="http://schemas.openxmlformats.org/officeDocument/2006/relationships/oleObject" Target="../embeddings/oleObject21.bin"/><Relationship Id="rId2" Type="http://schemas.openxmlformats.org/officeDocument/2006/relationships/tags" Target="../tags/tag104.xml"/><Relationship Id="rId1" Type="http://schemas.openxmlformats.org/officeDocument/2006/relationships/vmlDrawing" Target="../drawings/vmlDrawing21.vml"/><Relationship Id="rId6" Type="http://schemas.openxmlformats.org/officeDocument/2006/relationships/slideLayout" Target="../slideLayouts/slideLayout2.xml"/><Relationship Id="rId5" Type="http://schemas.openxmlformats.org/officeDocument/2006/relationships/tags" Target="../tags/tag107.xml"/><Relationship Id="rId4" Type="http://schemas.openxmlformats.org/officeDocument/2006/relationships/tags" Target="../tags/tag106.xml"/><Relationship Id="rId9" Type="http://schemas.openxmlformats.org/officeDocument/2006/relationships/image" Target="../media/image6.png"/></Relationships>
</file>

<file path=ppt/slides/_rels/slide42.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tags" Target="../tags/tag109.xml"/><Relationship Id="rId7" Type="http://schemas.openxmlformats.org/officeDocument/2006/relationships/oleObject" Target="../embeddings/oleObject22.bin"/><Relationship Id="rId2" Type="http://schemas.openxmlformats.org/officeDocument/2006/relationships/tags" Target="../tags/tag108.xml"/><Relationship Id="rId1" Type="http://schemas.openxmlformats.org/officeDocument/2006/relationships/vmlDrawing" Target="../drawings/vmlDrawing22.vml"/><Relationship Id="rId6" Type="http://schemas.openxmlformats.org/officeDocument/2006/relationships/slideLayout" Target="../slideLayouts/slideLayout2.xml"/><Relationship Id="rId5" Type="http://schemas.openxmlformats.org/officeDocument/2006/relationships/tags" Target="../tags/tag111.xml"/><Relationship Id="rId4" Type="http://schemas.openxmlformats.org/officeDocument/2006/relationships/tags" Target="../tags/tag110.xml"/><Relationship Id="rId9" Type="http://schemas.openxmlformats.org/officeDocument/2006/relationships/image" Target="../media/image6.png"/></Relationships>
</file>

<file path=ppt/slides/_rels/slide43.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tags" Target="../tags/tag113.xml"/><Relationship Id="rId7" Type="http://schemas.openxmlformats.org/officeDocument/2006/relationships/oleObject" Target="../embeddings/oleObject23.bin"/><Relationship Id="rId2" Type="http://schemas.openxmlformats.org/officeDocument/2006/relationships/tags" Target="../tags/tag112.xml"/><Relationship Id="rId1" Type="http://schemas.openxmlformats.org/officeDocument/2006/relationships/vmlDrawing" Target="../drawings/vmlDrawing23.vml"/><Relationship Id="rId6" Type="http://schemas.openxmlformats.org/officeDocument/2006/relationships/slideLayout" Target="../slideLayouts/slideLayout2.xml"/><Relationship Id="rId5" Type="http://schemas.openxmlformats.org/officeDocument/2006/relationships/tags" Target="../tags/tag115.xml"/><Relationship Id="rId4" Type="http://schemas.openxmlformats.org/officeDocument/2006/relationships/tags" Target="../tags/tag114.xml"/><Relationship Id="rId9" Type="http://schemas.openxmlformats.org/officeDocument/2006/relationships/image" Target="../media/image6.png"/></Relationships>
</file>

<file path=ppt/slides/_rels/slide44.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tags" Target="../tags/tag117.xml"/><Relationship Id="rId7" Type="http://schemas.openxmlformats.org/officeDocument/2006/relationships/oleObject" Target="../embeddings/oleObject24.bin"/><Relationship Id="rId2" Type="http://schemas.openxmlformats.org/officeDocument/2006/relationships/tags" Target="../tags/tag116.xml"/><Relationship Id="rId1" Type="http://schemas.openxmlformats.org/officeDocument/2006/relationships/vmlDrawing" Target="../drawings/vmlDrawing24.vml"/><Relationship Id="rId6" Type="http://schemas.openxmlformats.org/officeDocument/2006/relationships/slideLayout" Target="../slideLayouts/slideLayout2.xml"/><Relationship Id="rId5" Type="http://schemas.openxmlformats.org/officeDocument/2006/relationships/tags" Target="../tags/tag119.xml"/><Relationship Id="rId4" Type="http://schemas.openxmlformats.org/officeDocument/2006/relationships/tags" Target="../tags/tag118.xml"/><Relationship Id="rId9" Type="http://schemas.openxmlformats.org/officeDocument/2006/relationships/image" Target="../media/image6.png"/></Relationships>
</file>

<file path=ppt/slides/_rels/slide45.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tags" Target="../tags/tag121.xml"/><Relationship Id="rId7" Type="http://schemas.openxmlformats.org/officeDocument/2006/relationships/oleObject" Target="../embeddings/oleObject25.bin"/><Relationship Id="rId2" Type="http://schemas.openxmlformats.org/officeDocument/2006/relationships/tags" Target="../tags/tag120.xml"/><Relationship Id="rId1" Type="http://schemas.openxmlformats.org/officeDocument/2006/relationships/vmlDrawing" Target="../drawings/vmlDrawing25.vml"/><Relationship Id="rId6" Type="http://schemas.openxmlformats.org/officeDocument/2006/relationships/slideLayout" Target="../slideLayouts/slideLayout2.xml"/><Relationship Id="rId5" Type="http://schemas.openxmlformats.org/officeDocument/2006/relationships/tags" Target="../tags/tag123.xml"/><Relationship Id="rId4" Type="http://schemas.openxmlformats.org/officeDocument/2006/relationships/tags" Target="../tags/tag122.xml"/><Relationship Id="rId9" Type="http://schemas.openxmlformats.org/officeDocument/2006/relationships/image" Target="../media/image6.png"/></Relationships>
</file>

<file path=ppt/slides/_rels/slide46.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tags" Target="../tags/tag125.xml"/><Relationship Id="rId7" Type="http://schemas.openxmlformats.org/officeDocument/2006/relationships/oleObject" Target="../embeddings/oleObject26.bin"/><Relationship Id="rId2" Type="http://schemas.openxmlformats.org/officeDocument/2006/relationships/tags" Target="../tags/tag124.xml"/><Relationship Id="rId1" Type="http://schemas.openxmlformats.org/officeDocument/2006/relationships/vmlDrawing" Target="../drawings/vmlDrawing26.vml"/><Relationship Id="rId6" Type="http://schemas.openxmlformats.org/officeDocument/2006/relationships/slideLayout" Target="../slideLayouts/slideLayout2.xml"/><Relationship Id="rId5" Type="http://schemas.openxmlformats.org/officeDocument/2006/relationships/tags" Target="../tags/tag127.xml"/><Relationship Id="rId4" Type="http://schemas.openxmlformats.org/officeDocument/2006/relationships/tags" Target="../tags/tag126.xml"/><Relationship Id="rId9" Type="http://schemas.openxmlformats.org/officeDocument/2006/relationships/image" Target="../media/image6.png"/></Relationships>
</file>

<file path=ppt/slides/_rels/slide47.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tags" Target="../tags/tag129.xml"/><Relationship Id="rId7" Type="http://schemas.openxmlformats.org/officeDocument/2006/relationships/oleObject" Target="../embeddings/oleObject27.bin"/><Relationship Id="rId2" Type="http://schemas.openxmlformats.org/officeDocument/2006/relationships/tags" Target="../tags/tag128.xml"/><Relationship Id="rId1" Type="http://schemas.openxmlformats.org/officeDocument/2006/relationships/vmlDrawing" Target="../drawings/vmlDrawing27.vml"/><Relationship Id="rId6" Type="http://schemas.openxmlformats.org/officeDocument/2006/relationships/slideLayout" Target="../slideLayouts/slideLayout2.xml"/><Relationship Id="rId5" Type="http://schemas.openxmlformats.org/officeDocument/2006/relationships/tags" Target="../tags/tag131.xml"/><Relationship Id="rId4" Type="http://schemas.openxmlformats.org/officeDocument/2006/relationships/tags" Target="../tags/tag130.xml"/><Relationship Id="rId9" Type="http://schemas.openxmlformats.org/officeDocument/2006/relationships/image" Target="../media/image6.png"/></Relationships>
</file>

<file path=ppt/slides/_rels/slide48.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tags" Target="../tags/tag133.xml"/><Relationship Id="rId7" Type="http://schemas.openxmlformats.org/officeDocument/2006/relationships/oleObject" Target="../embeddings/oleObject28.bin"/><Relationship Id="rId2" Type="http://schemas.openxmlformats.org/officeDocument/2006/relationships/tags" Target="../tags/tag132.xml"/><Relationship Id="rId1" Type="http://schemas.openxmlformats.org/officeDocument/2006/relationships/vmlDrawing" Target="../drawings/vmlDrawing28.vml"/><Relationship Id="rId6" Type="http://schemas.openxmlformats.org/officeDocument/2006/relationships/slideLayout" Target="../slideLayouts/slideLayout2.xml"/><Relationship Id="rId5" Type="http://schemas.openxmlformats.org/officeDocument/2006/relationships/tags" Target="../tags/tag135.xml"/><Relationship Id="rId4" Type="http://schemas.openxmlformats.org/officeDocument/2006/relationships/tags" Target="../tags/tag134.xml"/><Relationship Id="rId9" Type="http://schemas.openxmlformats.org/officeDocument/2006/relationships/image" Target="../media/image6.png"/></Relationships>
</file>

<file path=ppt/slides/_rels/slide49.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tags" Target="../tags/tag137.xml"/><Relationship Id="rId7" Type="http://schemas.openxmlformats.org/officeDocument/2006/relationships/oleObject" Target="../embeddings/oleObject29.bin"/><Relationship Id="rId2" Type="http://schemas.openxmlformats.org/officeDocument/2006/relationships/tags" Target="../tags/tag136.xml"/><Relationship Id="rId1" Type="http://schemas.openxmlformats.org/officeDocument/2006/relationships/vmlDrawing" Target="../drawings/vmlDrawing29.vml"/><Relationship Id="rId6" Type="http://schemas.openxmlformats.org/officeDocument/2006/relationships/slideLayout" Target="../slideLayouts/slideLayout2.xml"/><Relationship Id="rId5" Type="http://schemas.openxmlformats.org/officeDocument/2006/relationships/tags" Target="../tags/tag139.xml"/><Relationship Id="rId4" Type="http://schemas.openxmlformats.org/officeDocument/2006/relationships/tags" Target="../tags/tag138.xml"/><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2.jpeg"/></Relationships>
</file>

<file path=ppt/slides/_rels/slide50.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tags" Target="../tags/tag141.xml"/><Relationship Id="rId7" Type="http://schemas.openxmlformats.org/officeDocument/2006/relationships/oleObject" Target="../embeddings/oleObject30.bin"/><Relationship Id="rId2" Type="http://schemas.openxmlformats.org/officeDocument/2006/relationships/tags" Target="../tags/tag140.xml"/><Relationship Id="rId1" Type="http://schemas.openxmlformats.org/officeDocument/2006/relationships/vmlDrawing" Target="../drawings/vmlDrawing30.vml"/><Relationship Id="rId6" Type="http://schemas.openxmlformats.org/officeDocument/2006/relationships/slideLayout" Target="../slideLayouts/slideLayout2.xml"/><Relationship Id="rId5" Type="http://schemas.openxmlformats.org/officeDocument/2006/relationships/tags" Target="../tags/tag143.xml"/><Relationship Id="rId4" Type="http://schemas.openxmlformats.org/officeDocument/2006/relationships/tags" Target="../tags/tag142.xml"/><Relationship Id="rId9" Type="http://schemas.openxmlformats.org/officeDocument/2006/relationships/image" Target="../media/image6.png"/></Relationships>
</file>

<file path=ppt/slides/_rels/slide51.xml.rels><?xml version="1.0" encoding="UTF-8" standalone="yes"?>
<Relationships xmlns="http://schemas.openxmlformats.org/package/2006/relationships"><Relationship Id="rId8" Type="http://schemas.openxmlformats.org/officeDocument/2006/relationships/image" Target="../media/image37.emf"/><Relationship Id="rId3" Type="http://schemas.openxmlformats.org/officeDocument/2006/relationships/tags" Target="../tags/tag145.xml"/><Relationship Id="rId7" Type="http://schemas.openxmlformats.org/officeDocument/2006/relationships/oleObject" Target="../embeddings/oleObject31.bin"/><Relationship Id="rId2" Type="http://schemas.openxmlformats.org/officeDocument/2006/relationships/tags" Target="../tags/tag144.xml"/><Relationship Id="rId1" Type="http://schemas.openxmlformats.org/officeDocument/2006/relationships/vmlDrawing" Target="../drawings/vmlDrawing31.vml"/><Relationship Id="rId6" Type="http://schemas.openxmlformats.org/officeDocument/2006/relationships/slideLayout" Target="../slideLayouts/slideLayout2.xml"/><Relationship Id="rId5" Type="http://schemas.openxmlformats.org/officeDocument/2006/relationships/tags" Target="../tags/tag147.xml"/><Relationship Id="rId4" Type="http://schemas.openxmlformats.org/officeDocument/2006/relationships/tags" Target="../tags/tag146.xml"/><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1785938"/>
            <a:ext cx="285750" cy="50720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p:nvPr>
        </p:nvSpPr>
        <p:spPr>
          <a:xfrm>
            <a:off x="-22225" y="3429000"/>
            <a:ext cx="9648825" cy="1470025"/>
          </a:xfrm>
        </p:spPr>
        <p:txBody>
          <a:bodyPr rtlCol="0">
            <a:normAutofit fontScale="90000"/>
          </a:bodyPr>
          <a:lstStyle/>
          <a:p>
            <a:pPr eaLnBrk="1" fontAlgn="auto" hangingPunct="1">
              <a:spcAft>
                <a:spcPts val="0"/>
              </a:spcAft>
              <a:defRPr/>
            </a:pPr>
            <a:r>
              <a:rPr lang="en-GB" sz="7200" dirty="0" smtClean="0">
                <a:solidFill>
                  <a:srgbClr val="002060"/>
                </a:solidFill>
              </a:rPr>
              <a:t>North East education -</a:t>
            </a:r>
            <a:r>
              <a:rPr lang="en-GB" sz="7200" dirty="0">
                <a:solidFill>
                  <a:srgbClr val="002060"/>
                </a:solidFill>
              </a:rPr>
              <a:t/>
            </a:r>
            <a:br>
              <a:rPr lang="en-GB" sz="7200" dirty="0">
                <a:solidFill>
                  <a:srgbClr val="002060"/>
                </a:solidFill>
              </a:rPr>
            </a:br>
            <a:r>
              <a:rPr lang="en-GB" sz="7200" dirty="0" smtClean="0">
                <a:solidFill>
                  <a:srgbClr val="002060"/>
                </a:solidFill>
              </a:rPr>
              <a:t>The State of the Region</a:t>
            </a:r>
            <a:br>
              <a:rPr lang="en-GB" sz="7200" dirty="0" smtClean="0">
                <a:solidFill>
                  <a:srgbClr val="002060"/>
                </a:solidFill>
              </a:rPr>
            </a:br>
            <a:endParaRPr lang="en-GB" sz="6600" dirty="0">
              <a:solidFill>
                <a:schemeClr val="accent6">
                  <a:lumMod val="75000"/>
                </a:schemeClr>
              </a:solidFill>
            </a:endParaRPr>
          </a:p>
        </p:txBody>
      </p:sp>
      <p:pic>
        <p:nvPicPr>
          <p:cNvPr id="2052" name="Picture 2" descr="C:\Users\JXGN8\AppData\Local\Microsoft\Windows\Temporary Internet Files\Content.Outlook\TOYSQ4MM\Summit 2012 logo (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5963" y="188913"/>
            <a:ext cx="3152775"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1785938"/>
            <a:ext cx="285750" cy="50720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9459" name="Picture 8"/>
          <p:cNvPicPr>
            <a:picLocks noChangeAspect="1" noChangeArrowheads="1"/>
          </p:cNvPicPr>
          <p:nvPr/>
        </p:nvPicPr>
        <p:blipFill>
          <a:blip r:embed="rId4" cstate="print"/>
          <a:srcRect/>
          <a:stretch>
            <a:fillRect/>
          </a:stretch>
        </p:blipFill>
        <p:spPr bwMode="auto">
          <a:xfrm>
            <a:off x="6645275" y="0"/>
            <a:ext cx="2498725" cy="1939925"/>
          </a:xfrm>
          <a:prstGeom prst="rect">
            <a:avLst/>
          </a:prstGeom>
          <a:noFill/>
          <a:ln w="9525">
            <a:noFill/>
            <a:miter lim="800000"/>
            <a:headEnd/>
            <a:tailEnd/>
          </a:ln>
        </p:spPr>
      </p:pic>
      <p:pic>
        <p:nvPicPr>
          <p:cNvPr id="19460" name="Picture 8"/>
          <p:cNvPicPr>
            <a:picLocks noChangeAspect="1" noChangeArrowheads="1"/>
          </p:cNvPicPr>
          <p:nvPr/>
        </p:nvPicPr>
        <p:blipFill>
          <a:blip r:embed="rId4" cstate="print"/>
          <a:srcRect/>
          <a:stretch>
            <a:fillRect/>
          </a:stretch>
        </p:blipFill>
        <p:spPr bwMode="auto">
          <a:xfrm>
            <a:off x="6645275" y="0"/>
            <a:ext cx="2498725" cy="1939925"/>
          </a:xfrm>
          <a:prstGeom prst="rect">
            <a:avLst/>
          </a:prstGeom>
          <a:noFill/>
          <a:ln w="9525">
            <a:noFill/>
            <a:miter lim="800000"/>
            <a:headEnd/>
            <a:tailEnd/>
          </a:ln>
        </p:spPr>
      </p:pic>
      <p:sp>
        <p:nvSpPr>
          <p:cNvPr id="19461" name="Title 1"/>
          <p:cNvSpPr>
            <a:spLocks noGrp="1"/>
          </p:cNvSpPr>
          <p:nvPr>
            <p:ph type="ctrTitle"/>
          </p:nvPr>
        </p:nvSpPr>
        <p:spPr>
          <a:xfrm>
            <a:off x="295580" y="2348880"/>
            <a:ext cx="7772400" cy="4278474"/>
          </a:xfrm>
        </p:spPr>
        <p:txBody>
          <a:bodyPr>
            <a:normAutofit/>
          </a:bodyPr>
          <a:lstStyle/>
          <a:p>
            <a:pPr algn="l"/>
            <a:r>
              <a:rPr lang="en-GB" dirty="0" smtClean="0">
                <a:solidFill>
                  <a:srgbClr val="002060"/>
                </a:solidFill>
              </a:rPr>
              <a:t>Lowest pupil to teacher ratio in Primary = 20.8</a:t>
            </a:r>
            <a:br>
              <a:rPr lang="en-GB" dirty="0" smtClean="0">
                <a:solidFill>
                  <a:srgbClr val="002060"/>
                </a:solidFill>
              </a:rPr>
            </a:br>
            <a:r>
              <a:rPr lang="en-GB" dirty="0">
                <a:solidFill>
                  <a:srgbClr val="002060"/>
                </a:solidFill>
              </a:rPr>
              <a:t/>
            </a:r>
            <a:br>
              <a:rPr lang="en-GB" dirty="0">
                <a:solidFill>
                  <a:srgbClr val="002060"/>
                </a:solidFill>
              </a:rPr>
            </a:br>
            <a:r>
              <a:rPr lang="en-GB" dirty="0" smtClean="0">
                <a:solidFill>
                  <a:srgbClr val="002060"/>
                </a:solidFill>
              </a:rPr>
              <a:t>Second lowest secondary = 15.2</a:t>
            </a:r>
            <a:br>
              <a:rPr lang="en-GB" dirty="0" smtClean="0">
                <a:solidFill>
                  <a:srgbClr val="002060"/>
                </a:solidFill>
              </a:rPr>
            </a:br>
            <a:endParaRPr lang="en-GB" dirty="0" smtClean="0">
              <a:solidFill>
                <a:srgbClr val="002060"/>
              </a:solidFill>
            </a:endParaRPr>
          </a:p>
        </p:txBody>
      </p:sp>
      <p:sp>
        <p:nvSpPr>
          <p:cNvPr id="7" name="Title 1"/>
          <p:cNvSpPr txBox="1">
            <a:spLocks/>
          </p:cNvSpPr>
          <p:nvPr/>
        </p:nvSpPr>
        <p:spPr bwMode="auto">
          <a:xfrm>
            <a:off x="32562" y="0"/>
            <a:ext cx="6429375" cy="1714500"/>
          </a:xfrm>
          <a:prstGeom prst="rect">
            <a:avLst/>
          </a:prstGeom>
          <a:noFill/>
          <a:ln>
            <a:noFill/>
          </a:ln>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defRPr/>
            </a:pPr>
            <a:r>
              <a:rPr lang="en-GB" sz="6000" b="1" dirty="0" smtClean="0">
                <a:solidFill>
                  <a:schemeClr val="accent6"/>
                </a:solidFill>
                <a:latin typeface="Arial" pitchFamily="34" charset="0"/>
                <a:ea typeface="+mn-ea"/>
                <a:cs typeface="Arial" pitchFamily="34" charset="0"/>
              </a:rPr>
              <a:t>Pupil/teacher ratio</a:t>
            </a:r>
          </a:p>
        </p:txBody>
      </p:sp>
    </p:spTree>
    <p:custDataLst>
      <p:tags r:id="rId1"/>
    </p:custDataLst>
    <p:extLst>
      <p:ext uri="{BB962C8B-B14F-4D97-AF65-F5344CB8AC3E}">
        <p14:creationId xmlns:p14="http://schemas.microsoft.com/office/powerpoint/2010/main" val="9014631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1785938"/>
            <a:ext cx="285750" cy="50720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9459" name="Picture 8"/>
          <p:cNvPicPr>
            <a:picLocks noChangeAspect="1" noChangeArrowheads="1"/>
          </p:cNvPicPr>
          <p:nvPr/>
        </p:nvPicPr>
        <p:blipFill>
          <a:blip r:embed="rId4" cstate="print"/>
          <a:srcRect/>
          <a:stretch>
            <a:fillRect/>
          </a:stretch>
        </p:blipFill>
        <p:spPr bwMode="auto">
          <a:xfrm>
            <a:off x="6645275" y="0"/>
            <a:ext cx="2498725" cy="1939925"/>
          </a:xfrm>
          <a:prstGeom prst="rect">
            <a:avLst/>
          </a:prstGeom>
          <a:noFill/>
          <a:ln w="9525">
            <a:noFill/>
            <a:miter lim="800000"/>
            <a:headEnd/>
            <a:tailEnd/>
          </a:ln>
        </p:spPr>
      </p:pic>
      <p:pic>
        <p:nvPicPr>
          <p:cNvPr id="19460" name="Picture 8"/>
          <p:cNvPicPr>
            <a:picLocks noChangeAspect="1" noChangeArrowheads="1"/>
          </p:cNvPicPr>
          <p:nvPr/>
        </p:nvPicPr>
        <p:blipFill>
          <a:blip r:embed="rId4" cstate="print"/>
          <a:srcRect/>
          <a:stretch>
            <a:fillRect/>
          </a:stretch>
        </p:blipFill>
        <p:spPr bwMode="auto">
          <a:xfrm>
            <a:off x="6645275" y="0"/>
            <a:ext cx="2498725" cy="1939925"/>
          </a:xfrm>
          <a:prstGeom prst="rect">
            <a:avLst/>
          </a:prstGeom>
          <a:noFill/>
          <a:ln w="9525">
            <a:noFill/>
            <a:miter lim="800000"/>
            <a:headEnd/>
            <a:tailEnd/>
          </a:ln>
        </p:spPr>
      </p:pic>
      <p:sp>
        <p:nvSpPr>
          <p:cNvPr id="19461" name="Title 1"/>
          <p:cNvSpPr>
            <a:spLocks noGrp="1"/>
          </p:cNvSpPr>
          <p:nvPr>
            <p:ph type="ctrTitle"/>
          </p:nvPr>
        </p:nvSpPr>
        <p:spPr>
          <a:xfrm>
            <a:off x="285750" y="2182732"/>
            <a:ext cx="7772400" cy="4278474"/>
          </a:xfrm>
        </p:spPr>
        <p:txBody>
          <a:bodyPr>
            <a:normAutofit/>
          </a:bodyPr>
          <a:lstStyle/>
          <a:p>
            <a:pPr algn="l"/>
            <a:r>
              <a:rPr lang="en-GB" dirty="0" smtClean="0">
                <a:solidFill>
                  <a:srgbClr val="002060"/>
                </a:solidFill>
              </a:rPr>
              <a:t>Second highest pupil funding – real terms (3-19) = £5140</a:t>
            </a:r>
            <a:br>
              <a:rPr lang="en-GB" dirty="0" smtClean="0">
                <a:solidFill>
                  <a:srgbClr val="002060"/>
                </a:solidFill>
              </a:rPr>
            </a:br>
            <a:r>
              <a:rPr lang="en-GB" dirty="0">
                <a:solidFill>
                  <a:srgbClr val="002060"/>
                </a:solidFill>
              </a:rPr>
              <a:t/>
            </a:r>
            <a:br>
              <a:rPr lang="en-GB" dirty="0">
                <a:solidFill>
                  <a:srgbClr val="002060"/>
                </a:solidFill>
              </a:rPr>
            </a:br>
            <a:r>
              <a:rPr lang="en-GB" dirty="0" smtClean="0">
                <a:solidFill>
                  <a:srgbClr val="002060"/>
                </a:solidFill>
              </a:rPr>
              <a:t>Same as national average as London = £6110</a:t>
            </a:r>
            <a:br>
              <a:rPr lang="en-GB" dirty="0" smtClean="0">
                <a:solidFill>
                  <a:srgbClr val="002060"/>
                </a:solidFill>
              </a:rPr>
            </a:br>
            <a:endParaRPr lang="en-GB" dirty="0" smtClean="0">
              <a:solidFill>
                <a:srgbClr val="002060"/>
              </a:solidFill>
            </a:endParaRPr>
          </a:p>
        </p:txBody>
      </p:sp>
      <p:sp>
        <p:nvSpPr>
          <p:cNvPr id="7" name="Title 1"/>
          <p:cNvSpPr txBox="1">
            <a:spLocks/>
          </p:cNvSpPr>
          <p:nvPr/>
        </p:nvSpPr>
        <p:spPr bwMode="auto">
          <a:xfrm>
            <a:off x="32562" y="0"/>
            <a:ext cx="6429375" cy="1714500"/>
          </a:xfrm>
          <a:prstGeom prst="rect">
            <a:avLst/>
          </a:prstGeom>
          <a:noFill/>
          <a:ln>
            <a:noFill/>
          </a:ln>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defRPr/>
            </a:pPr>
            <a:r>
              <a:rPr lang="en-GB" sz="6000" b="1" dirty="0" smtClean="0">
                <a:solidFill>
                  <a:schemeClr val="accent6"/>
                </a:solidFill>
                <a:latin typeface="Arial" pitchFamily="34" charset="0"/>
                <a:ea typeface="+mn-ea"/>
                <a:cs typeface="Arial" pitchFamily="34" charset="0"/>
              </a:rPr>
              <a:t>Funding</a:t>
            </a:r>
          </a:p>
        </p:txBody>
      </p:sp>
    </p:spTree>
    <p:custDataLst>
      <p:tags r:id="rId1"/>
    </p:custDataLst>
    <p:extLst>
      <p:ext uri="{BB962C8B-B14F-4D97-AF65-F5344CB8AC3E}">
        <p14:creationId xmlns:p14="http://schemas.microsoft.com/office/powerpoint/2010/main" val="17823587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1785938"/>
            <a:ext cx="285750" cy="50720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9459" name="Picture 8"/>
          <p:cNvPicPr>
            <a:picLocks noChangeAspect="1" noChangeArrowheads="1"/>
          </p:cNvPicPr>
          <p:nvPr/>
        </p:nvPicPr>
        <p:blipFill>
          <a:blip r:embed="rId4" cstate="print"/>
          <a:srcRect/>
          <a:stretch>
            <a:fillRect/>
          </a:stretch>
        </p:blipFill>
        <p:spPr bwMode="auto">
          <a:xfrm>
            <a:off x="6645275" y="0"/>
            <a:ext cx="2498725" cy="1939925"/>
          </a:xfrm>
          <a:prstGeom prst="rect">
            <a:avLst/>
          </a:prstGeom>
          <a:noFill/>
          <a:ln w="9525">
            <a:noFill/>
            <a:miter lim="800000"/>
            <a:headEnd/>
            <a:tailEnd/>
          </a:ln>
        </p:spPr>
      </p:pic>
      <p:pic>
        <p:nvPicPr>
          <p:cNvPr id="19460" name="Picture 8"/>
          <p:cNvPicPr>
            <a:picLocks noChangeAspect="1" noChangeArrowheads="1"/>
          </p:cNvPicPr>
          <p:nvPr/>
        </p:nvPicPr>
        <p:blipFill>
          <a:blip r:embed="rId4" cstate="print"/>
          <a:srcRect/>
          <a:stretch>
            <a:fillRect/>
          </a:stretch>
        </p:blipFill>
        <p:spPr bwMode="auto">
          <a:xfrm>
            <a:off x="6645275" y="0"/>
            <a:ext cx="2498725" cy="1939925"/>
          </a:xfrm>
          <a:prstGeom prst="rect">
            <a:avLst/>
          </a:prstGeom>
          <a:noFill/>
          <a:ln w="9525">
            <a:noFill/>
            <a:miter lim="800000"/>
            <a:headEnd/>
            <a:tailEnd/>
          </a:ln>
        </p:spPr>
      </p:pic>
      <p:sp>
        <p:nvSpPr>
          <p:cNvPr id="19461" name="Title 1"/>
          <p:cNvSpPr>
            <a:spLocks noGrp="1"/>
          </p:cNvSpPr>
          <p:nvPr>
            <p:ph type="ctrTitle"/>
          </p:nvPr>
        </p:nvSpPr>
        <p:spPr>
          <a:xfrm>
            <a:off x="539750" y="1968500"/>
            <a:ext cx="7772400" cy="4124325"/>
          </a:xfrm>
        </p:spPr>
        <p:txBody>
          <a:bodyPr/>
          <a:lstStyle/>
          <a:p>
            <a:pPr algn="l"/>
            <a:r>
              <a:rPr lang="en-GB" dirty="0" smtClean="0">
                <a:solidFill>
                  <a:srgbClr val="002060"/>
                </a:solidFill>
              </a:rPr>
              <a:t>21 Sponsor-led (501 England)</a:t>
            </a:r>
            <a:br>
              <a:rPr lang="en-GB" dirty="0" smtClean="0">
                <a:solidFill>
                  <a:srgbClr val="002060"/>
                </a:solidFill>
              </a:rPr>
            </a:br>
            <a:r>
              <a:rPr lang="en-GB" dirty="0" smtClean="0">
                <a:solidFill>
                  <a:srgbClr val="002060"/>
                </a:solidFill>
              </a:rPr>
              <a:t>74 Converter (1808 England)</a:t>
            </a:r>
            <a:br>
              <a:rPr lang="en-GB" dirty="0" smtClean="0">
                <a:solidFill>
                  <a:srgbClr val="002060"/>
                </a:solidFill>
              </a:rPr>
            </a:br>
            <a:r>
              <a:rPr lang="en-GB" dirty="0" smtClean="0">
                <a:solidFill>
                  <a:srgbClr val="002060"/>
                </a:solidFill>
              </a:rPr>
              <a:t/>
            </a:r>
            <a:br>
              <a:rPr lang="en-GB" dirty="0" smtClean="0">
                <a:solidFill>
                  <a:srgbClr val="002060"/>
                </a:solidFill>
              </a:rPr>
            </a:br>
            <a:r>
              <a:rPr lang="en-GB" dirty="0" smtClean="0">
                <a:solidFill>
                  <a:srgbClr val="002060"/>
                </a:solidFill>
              </a:rPr>
              <a:t>As of 1 September 2012</a:t>
            </a:r>
          </a:p>
        </p:txBody>
      </p:sp>
      <p:sp>
        <p:nvSpPr>
          <p:cNvPr id="7" name="Title 1"/>
          <p:cNvSpPr txBox="1">
            <a:spLocks/>
          </p:cNvSpPr>
          <p:nvPr/>
        </p:nvSpPr>
        <p:spPr bwMode="auto">
          <a:xfrm>
            <a:off x="0" y="112713"/>
            <a:ext cx="6429375" cy="1714500"/>
          </a:xfrm>
          <a:prstGeom prst="rect">
            <a:avLst/>
          </a:prstGeom>
          <a:noFill/>
          <a:ln>
            <a:noFill/>
          </a:ln>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defRPr/>
            </a:pPr>
            <a:r>
              <a:rPr lang="en-GB" sz="6000" b="1" dirty="0" smtClean="0">
                <a:solidFill>
                  <a:schemeClr val="accent6"/>
                </a:solidFill>
                <a:latin typeface="Arial" pitchFamily="34" charset="0"/>
                <a:ea typeface="+mn-ea"/>
                <a:cs typeface="Arial" pitchFamily="34" charset="0"/>
              </a:rPr>
              <a:t>Academies</a:t>
            </a:r>
          </a:p>
        </p:txBody>
      </p:sp>
    </p:spTree>
    <p:custDataLst>
      <p:tags r:id="rId1"/>
    </p:custDataLst>
    <p:extLst>
      <p:ext uri="{BB962C8B-B14F-4D97-AF65-F5344CB8AC3E}">
        <p14:creationId xmlns:p14="http://schemas.microsoft.com/office/powerpoint/2010/main" val="11346113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1785938"/>
            <a:ext cx="285750" cy="50720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9459" name="Picture 8"/>
          <p:cNvPicPr>
            <a:picLocks noChangeAspect="1" noChangeArrowheads="1"/>
          </p:cNvPicPr>
          <p:nvPr/>
        </p:nvPicPr>
        <p:blipFill>
          <a:blip r:embed="rId4" cstate="print"/>
          <a:srcRect/>
          <a:stretch>
            <a:fillRect/>
          </a:stretch>
        </p:blipFill>
        <p:spPr bwMode="auto">
          <a:xfrm>
            <a:off x="6645275" y="0"/>
            <a:ext cx="2498725" cy="1939925"/>
          </a:xfrm>
          <a:prstGeom prst="rect">
            <a:avLst/>
          </a:prstGeom>
          <a:noFill/>
          <a:ln w="9525">
            <a:noFill/>
            <a:miter lim="800000"/>
            <a:headEnd/>
            <a:tailEnd/>
          </a:ln>
        </p:spPr>
      </p:pic>
      <p:pic>
        <p:nvPicPr>
          <p:cNvPr id="19460" name="Picture 8"/>
          <p:cNvPicPr>
            <a:picLocks noChangeAspect="1" noChangeArrowheads="1"/>
          </p:cNvPicPr>
          <p:nvPr/>
        </p:nvPicPr>
        <p:blipFill>
          <a:blip r:embed="rId4" cstate="print"/>
          <a:srcRect/>
          <a:stretch>
            <a:fillRect/>
          </a:stretch>
        </p:blipFill>
        <p:spPr bwMode="auto">
          <a:xfrm>
            <a:off x="6645275" y="0"/>
            <a:ext cx="2498725" cy="1939925"/>
          </a:xfrm>
          <a:prstGeom prst="rect">
            <a:avLst/>
          </a:prstGeom>
          <a:noFill/>
          <a:ln w="9525">
            <a:noFill/>
            <a:miter lim="800000"/>
            <a:headEnd/>
            <a:tailEnd/>
          </a:ln>
        </p:spPr>
      </p:pic>
      <p:sp>
        <p:nvSpPr>
          <p:cNvPr id="19461" name="Title 1"/>
          <p:cNvSpPr>
            <a:spLocks noGrp="1"/>
          </p:cNvSpPr>
          <p:nvPr>
            <p:ph type="ctrTitle"/>
          </p:nvPr>
        </p:nvSpPr>
        <p:spPr>
          <a:xfrm>
            <a:off x="300858" y="2182732"/>
            <a:ext cx="8663629" cy="4278474"/>
          </a:xfrm>
        </p:spPr>
        <p:txBody>
          <a:bodyPr>
            <a:normAutofit fontScale="90000"/>
          </a:bodyPr>
          <a:lstStyle/>
          <a:p>
            <a:pPr algn="l"/>
            <a:r>
              <a:rPr lang="en-GB" dirty="0">
                <a:solidFill>
                  <a:srgbClr val="002060"/>
                </a:solidFill>
              </a:rPr>
              <a:t>Highest gap between the lowest achieving 20% in the Early Years Foundation Stage Profile and the </a:t>
            </a:r>
            <a:r>
              <a:rPr lang="en-GB" dirty="0" smtClean="0">
                <a:solidFill>
                  <a:srgbClr val="002060"/>
                </a:solidFill>
              </a:rPr>
              <a:t>rest </a:t>
            </a:r>
            <a:br>
              <a:rPr lang="en-GB" dirty="0" smtClean="0">
                <a:solidFill>
                  <a:srgbClr val="002060"/>
                </a:solidFill>
              </a:rPr>
            </a:br>
            <a:r>
              <a:rPr lang="en-GB" dirty="0" smtClean="0">
                <a:solidFill>
                  <a:srgbClr val="002060"/>
                </a:solidFill>
              </a:rPr>
              <a:t>= 33%</a:t>
            </a:r>
            <a:br>
              <a:rPr lang="en-GB" dirty="0" smtClean="0">
                <a:solidFill>
                  <a:srgbClr val="002060"/>
                </a:solidFill>
              </a:rPr>
            </a:br>
            <a:r>
              <a:rPr lang="en-GB" dirty="0" smtClean="0">
                <a:solidFill>
                  <a:srgbClr val="002060"/>
                </a:solidFill>
              </a:rPr>
              <a:t/>
            </a:r>
            <a:br>
              <a:rPr lang="en-GB" dirty="0" smtClean="0">
                <a:solidFill>
                  <a:srgbClr val="002060"/>
                </a:solidFill>
              </a:rPr>
            </a:br>
            <a:r>
              <a:rPr lang="en-GB" dirty="0" smtClean="0">
                <a:solidFill>
                  <a:srgbClr val="002060"/>
                </a:solidFill>
              </a:rPr>
              <a:t>31.4% national average &amp; </a:t>
            </a:r>
            <a:br>
              <a:rPr lang="en-GB" dirty="0" smtClean="0">
                <a:solidFill>
                  <a:srgbClr val="002060"/>
                </a:solidFill>
              </a:rPr>
            </a:br>
            <a:r>
              <a:rPr lang="en-GB" dirty="0" smtClean="0">
                <a:solidFill>
                  <a:srgbClr val="002060"/>
                </a:solidFill>
              </a:rPr>
              <a:t>South East 28.8%</a:t>
            </a:r>
            <a:endParaRPr lang="en-GB" dirty="0">
              <a:solidFill>
                <a:srgbClr val="002060"/>
              </a:solidFill>
            </a:endParaRPr>
          </a:p>
        </p:txBody>
      </p:sp>
      <p:sp>
        <p:nvSpPr>
          <p:cNvPr id="7" name="Title 1"/>
          <p:cNvSpPr txBox="1">
            <a:spLocks/>
          </p:cNvSpPr>
          <p:nvPr/>
        </p:nvSpPr>
        <p:spPr bwMode="auto">
          <a:xfrm>
            <a:off x="32562" y="0"/>
            <a:ext cx="6429375" cy="1714500"/>
          </a:xfrm>
          <a:prstGeom prst="rect">
            <a:avLst/>
          </a:prstGeom>
          <a:noFill/>
          <a:ln>
            <a:noFill/>
          </a:ln>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defRPr/>
            </a:pPr>
            <a:r>
              <a:rPr lang="en-GB" sz="6000" b="1" dirty="0" smtClean="0">
                <a:solidFill>
                  <a:schemeClr val="accent6"/>
                </a:solidFill>
                <a:latin typeface="Arial" pitchFamily="34" charset="0"/>
                <a:ea typeface="+mn-ea"/>
                <a:cs typeface="Arial" pitchFamily="34" charset="0"/>
              </a:rPr>
              <a:t>Early years</a:t>
            </a:r>
          </a:p>
        </p:txBody>
      </p:sp>
    </p:spTree>
    <p:custDataLst>
      <p:tags r:id="rId1"/>
    </p:custDataLst>
    <p:extLst>
      <p:ext uri="{BB962C8B-B14F-4D97-AF65-F5344CB8AC3E}">
        <p14:creationId xmlns:p14="http://schemas.microsoft.com/office/powerpoint/2010/main" val="17743231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1785938"/>
            <a:ext cx="285750" cy="50720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2531" name="Picture 8"/>
          <p:cNvPicPr>
            <a:picLocks noChangeAspect="1" noChangeArrowheads="1"/>
          </p:cNvPicPr>
          <p:nvPr/>
        </p:nvPicPr>
        <p:blipFill>
          <a:blip r:embed="rId4" cstate="print"/>
          <a:srcRect/>
          <a:stretch>
            <a:fillRect/>
          </a:stretch>
        </p:blipFill>
        <p:spPr bwMode="auto">
          <a:xfrm>
            <a:off x="6645275" y="0"/>
            <a:ext cx="2498725" cy="1939925"/>
          </a:xfrm>
          <a:prstGeom prst="rect">
            <a:avLst/>
          </a:prstGeom>
          <a:noFill/>
          <a:ln w="9525">
            <a:noFill/>
            <a:miter lim="800000"/>
            <a:headEnd/>
            <a:tailEnd/>
          </a:ln>
        </p:spPr>
      </p:pic>
      <p:pic>
        <p:nvPicPr>
          <p:cNvPr id="22532" name="Picture 8"/>
          <p:cNvPicPr>
            <a:picLocks noChangeAspect="1" noChangeArrowheads="1"/>
          </p:cNvPicPr>
          <p:nvPr/>
        </p:nvPicPr>
        <p:blipFill>
          <a:blip r:embed="rId4" cstate="print"/>
          <a:srcRect/>
          <a:stretch>
            <a:fillRect/>
          </a:stretch>
        </p:blipFill>
        <p:spPr bwMode="auto">
          <a:xfrm>
            <a:off x="6645275" y="0"/>
            <a:ext cx="2498725" cy="1939925"/>
          </a:xfrm>
          <a:prstGeom prst="rect">
            <a:avLst/>
          </a:prstGeom>
          <a:noFill/>
          <a:ln w="9525">
            <a:noFill/>
            <a:miter lim="800000"/>
            <a:headEnd/>
            <a:tailEnd/>
          </a:ln>
        </p:spPr>
      </p:pic>
      <p:sp>
        <p:nvSpPr>
          <p:cNvPr id="2" name="Title 1"/>
          <p:cNvSpPr>
            <a:spLocks noGrp="1"/>
          </p:cNvSpPr>
          <p:nvPr>
            <p:ph type="ctrTitle"/>
          </p:nvPr>
        </p:nvSpPr>
        <p:spPr>
          <a:xfrm>
            <a:off x="755650" y="3284538"/>
            <a:ext cx="7772400" cy="2852737"/>
          </a:xfrm>
        </p:spPr>
        <p:txBody>
          <a:bodyPr>
            <a:normAutofit fontScale="90000"/>
          </a:bodyPr>
          <a:lstStyle/>
          <a:p>
            <a:pPr>
              <a:spcAft>
                <a:spcPts val="0"/>
              </a:spcAft>
              <a:defRPr/>
            </a:pPr>
            <a:r>
              <a:rPr lang="en-GB" sz="3600" dirty="0">
                <a:solidFill>
                  <a:schemeClr val="tx2">
                    <a:lumMod val="50000"/>
                  </a:schemeClr>
                </a:solidFill>
              </a:rPr>
              <a:t>Percentage of pupils achieving at least a level 4 in English and Maths </a:t>
            </a:r>
            <a:r>
              <a:rPr lang="en-GB" sz="3600" dirty="0" smtClean="0">
                <a:solidFill>
                  <a:schemeClr val="tx2">
                    <a:lumMod val="50000"/>
                  </a:schemeClr>
                </a:solidFill>
              </a:rPr>
              <a:t>- higher </a:t>
            </a:r>
            <a:r>
              <a:rPr lang="en-GB" sz="3600" dirty="0">
                <a:solidFill>
                  <a:schemeClr val="tx2">
                    <a:lumMod val="50000"/>
                  </a:schemeClr>
                </a:solidFill>
              </a:rPr>
              <a:t>than the national </a:t>
            </a:r>
            <a:r>
              <a:rPr lang="en-GB" sz="3600" dirty="0" smtClean="0">
                <a:solidFill>
                  <a:schemeClr val="tx2">
                    <a:lumMod val="50000"/>
                  </a:schemeClr>
                </a:solidFill>
              </a:rPr>
              <a:t>average</a:t>
            </a:r>
            <a:br>
              <a:rPr lang="en-GB" sz="3600" dirty="0" smtClean="0">
                <a:solidFill>
                  <a:schemeClr val="tx2">
                    <a:lumMod val="50000"/>
                  </a:schemeClr>
                </a:solidFill>
              </a:rPr>
            </a:br>
            <a:r>
              <a:rPr lang="en-GB" sz="3600" dirty="0">
                <a:solidFill>
                  <a:schemeClr val="tx2">
                    <a:lumMod val="50000"/>
                  </a:schemeClr>
                </a:solidFill>
              </a:rPr>
              <a:t/>
            </a:r>
            <a:br>
              <a:rPr lang="en-GB" sz="3600" dirty="0">
                <a:solidFill>
                  <a:schemeClr val="tx2">
                    <a:lumMod val="50000"/>
                  </a:schemeClr>
                </a:solidFill>
              </a:rPr>
            </a:br>
            <a:r>
              <a:rPr lang="en-GB" sz="3600" dirty="0">
                <a:solidFill>
                  <a:schemeClr val="tx2">
                    <a:lumMod val="50000"/>
                  </a:schemeClr>
                </a:solidFill>
              </a:rPr>
              <a:t>Percentage of pupils achieving level 4 or above </a:t>
            </a:r>
            <a:r>
              <a:rPr lang="en-GB" sz="3600" dirty="0" smtClean="0">
                <a:solidFill>
                  <a:schemeClr val="tx2">
                    <a:lumMod val="50000"/>
                  </a:schemeClr>
                </a:solidFill>
              </a:rPr>
              <a:t>– at national </a:t>
            </a:r>
            <a:r>
              <a:rPr lang="en-GB" sz="3600" dirty="0">
                <a:solidFill>
                  <a:schemeClr val="tx2">
                    <a:lumMod val="50000"/>
                  </a:schemeClr>
                </a:solidFill>
              </a:rPr>
              <a:t>average for English overall and Reading; </a:t>
            </a:r>
            <a:r>
              <a:rPr lang="en-GB" sz="3600" dirty="0" smtClean="0">
                <a:solidFill>
                  <a:schemeClr val="tx2">
                    <a:lumMod val="50000"/>
                  </a:schemeClr>
                </a:solidFill>
              </a:rPr>
              <a:t>below for </a:t>
            </a:r>
            <a:r>
              <a:rPr lang="en-GB" sz="3600" dirty="0">
                <a:solidFill>
                  <a:schemeClr val="tx2">
                    <a:lumMod val="50000"/>
                  </a:schemeClr>
                </a:solidFill>
              </a:rPr>
              <a:t>Writing; and </a:t>
            </a:r>
            <a:r>
              <a:rPr lang="en-GB" sz="3600" dirty="0" smtClean="0">
                <a:solidFill>
                  <a:schemeClr val="tx2">
                    <a:lumMod val="50000"/>
                  </a:schemeClr>
                </a:solidFill>
              </a:rPr>
              <a:t>slightly</a:t>
            </a:r>
            <a:br>
              <a:rPr lang="en-GB" sz="3600" dirty="0" smtClean="0">
                <a:solidFill>
                  <a:schemeClr val="tx2">
                    <a:lumMod val="50000"/>
                  </a:schemeClr>
                </a:solidFill>
              </a:rPr>
            </a:br>
            <a:r>
              <a:rPr lang="en-GB" sz="3600" dirty="0" smtClean="0">
                <a:solidFill>
                  <a:schemeClr val="tx2">
                    <a:lumMod val="50000"/>
                  </a:schemeClr>
                </a:solidFill>
              </a:rPr>
              <a:t>above for Maths</a:t>
            </a:r>
            <a:r>
              <a:rPr lang="en-GB" sz="3600" dirty="0">
                <a:solidFill>
                  <a:schemeClr val="tx2">
                    <a:lumMod val="50000"/>
                  </a:schemeClr>
                </a:solidFill>
              </a:rPr>
              <a:t/>
            </a:r>
            <a:br>
              <a:rPr lang="en-GB" sz="3600" dirty="0">
                <a:solidFill>
                  <a:schemeClr val="tx2">
                    <a:lumMod val="50000"/>
                  </a:schemeClr>
                </a:solidFill>
              </a:rPr>
            </a:br>
            <a:r>
              <a:rPr lang="en-GB" sz="3600" dirty="0" smtClean="0"/>
              <a:t> </a:t>
            </a:r>
            <a:endParaRPr lang="en-GB" sz="3600" dirty="0"/>
          </a:p>
        </p:txBody>
      </p:sp>
      <p:sp>
        <p:nvSpPr>
          <p:cNvPr id="7" name="Title 1"/>
          <p:cNvSpPr txBox="1">
            <a:spLocks/>
          </p:cNvSpPr>
          <p:nvPr/>
        </p:nvSpPr>
        <p:spPr bwMode="auto">
          <a:xfrm>
            <a:off x="0" y="112713"/>
            <a:ext cx="6429375" cy="1714500"/>
          </a:xfrm>
          <a:prstGeom prst="rect">
            <a:avLst/>
          </a:prstGeom>
          <a:noFill/>
          <a:ln>
            <a:noFill/>
          </a:ln>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defRPr/>
            </a:pPr>
            <a:r>
              <a:rPr lang="en-GB" sz="6000" b="1" dirty="0" smtClean="0">
                <a:solidFill>
                  <a:schemeClr val="accent6"/>
                </a:solidFill>
                <a:latin typeface="Arial" pitchFamily="34" charset="0"/>
                <a:ea typeface="+mn-ea"/>
                <a:cs typeface="Arial" pitchFamily="34" charset="0"/>
              </a:rPr>
              <a:t>Outcomes</a:t>
            </a:r>
          </a:p>
        </p:txBody>
      </p:sp>
    </p:spTree>
    <p:custDataLst>
      <p:tags r:id="rId1"/>
    </p:custDataLst>
    <p:extLst>
      <p:ext uri="{BB962C8B-B14F-4D97-AF65-F5344CB8AC3E}">
        <p14:creationId xmlns:p14="http://schemas.microsoft.com/office/powerpoint/2010/main" val="499397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1785938"/>
            <a:ext cx="285750" cy="50720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3555" name="Picture 8"/>
          <p:cNvPicPr>
            <a:picLocks noChangeAspect="1" noChangeArrowheads="1"/>
          </p:cNvPicPr>
          <p:nvPr/>
        </p:nvPicPr>
        <p:blipFill>
          <a:blip r:embed="rId4" cstate="print"/>
          <a:srcRect/>
          <a:stretch>
            <a:fillRect/>
          </a:stretch>
        </p:blipFill>
        <p:spPr bwMode="auto">
          <a:xfrm>
            <a:off x="6645275" y="0"/>
            <a:ext cx="2498725" cy="1939925"/>
          </a:xfrm>
          <a:prstGeom prst="rect">
            <a:avLst/>
          </a:prstGeom>
          <a:noFill/>
          <a:ln w="9525">
            <a:noFill/>
            <a:miter lim="800000"/>
            <a:headEnd/>
            <a:tailEnd/>
          </a:ln>
        </p:spPr>
      </p:pic>
      <p:pic>
        <p:nvPicPr>
          <p:cNvPr id="23556" name="Picture 8"/>
          <p:cNvPicPr>
            <a:picLocks noChangeAspect="1" noChangeArrowheads="1"/>
          </p:cNvPicPr>
          <p:nvPr/>
        </p:nvPicPr>
        <p:blipFill>
          <a:blip r:embed="rId4" cstate="print"/>
          <a:srcRect/>
          <a:stretch>
            <a:fillRect/>
          </a:stretch>
        </p:blipFill>
        <p:spPr bwMode="auto">
          <a:xfrm>
            <a:off x="6645275" y="0"/>
            <a:ext cx="2498725" cy="1939925"/>
          </a:xfrm>
          <a:prstGeom prst="rect">
            <a:avLst/>
          </a:prstGeom>
          <a:noFill/>
          <a:ln w="9525">
            <a:noFill/>
            <a:miter lim="800000"/>
            <a:headEnd/>
            <a:tailEnd/>
          </a:ln>
        </p:spPr>
      </p:pic>
      <p:sp>
        <p:nvSpPr>
          <p:cNvPr id="2" name="Title 1"/>
          <p:cNvSpPr>
            <a:spLocks noGrp="1"/>
          </p:cNvSpPr>
          <p:nvPr>
            <p:ph type="ctrTitle"/>
          </p:nvPr>
        </p:nvSpPr>
        <p:spPr>
          <a:xfrm>
            <a:off x="684213" y="3586163"/>
            <a:ext cx="7772400" cy="1470025"/>
          </a:xfrm>
        </p:spPr>
        <p:txBody>
          <a:bodyPr>
            <a:normAutofit fontScale="90000"/>
          </a:bodyPr>
          <a:lstStyle/>
          <a:p>
            <a:pPr>
              <a:defRPr/>
            </a:pPr>
            <a:r>
              <a:rPr lang="en-GB" sz="6000" dirty="0" smtClean="0">
                <a:solidFill>
                  <a:schemeClr val="tx2">
                    <a:lumMod val="50000"/>
                  </a:schemeClr>
                </a:solidFill>
              </a:rPr>
              <a:t>Improvements year on year esp. at A level but still lagging on some key indicators</a:t>
            </a:r>
            <a:r>
              <a:rPr lang="en-GB" sz="3600" dirty="0">
                <a:solidFill>
                  <a:schemeClr val="tx2">
                    <a:lumMod val="50000"/>
                  </a:schemeClr>
                </a:solidFill>
              </a:rPr>
              <a:t/>
            </a:r>
            <a:br>
              <a:rPr lang="en-GB" sz="3600" dirty="0">
                <a:solidFill>
                  <a:schemeClr val="tx2">
                    <a:lumMod val="50000"/>
                  </a:schemeClr>
                </a:solidFill>
              </a:rPr>
            </a:br>
            <a:endParaRPr lang="en-GB" sz="3600" dirty="0">
              <a:solidFill>
                <a:schemeClr val="tx2">
                  <a:lumMod val="50000"/>
                </a:schemeClr>
              </a:solidFill>
            </a:endParaRPr>
          </a:p>
        </p:txBody>
      </p:sp>
      <p:sp>
        <p:nvSpPr>
          <p:cNvPr id="7" name="Title 1"/>
          <p:cNvSpPr txBox="1">
            <a:spLocks/>
          </p:cNvSpPr>
          <p:nvPr/>
        </p:nvSpPr>
        <p:spPr bwMode="auto">
          <a:xfrm>
            <a:off x="0" y="112713"/>
            <a:ext cx="6429375" cy="1714500"/>
          </a:xfrm>
          <a:prstGeom prst="rect">
            <a:avLst/>
          </a:prstGeom>
          <a:noFill/>
          <a:ln>
            <a:noFill/>
          </a:ln>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defRPr/>
            </a:pPr>
            <a:r>
              <a:rPr lang="en-GB" sz="6000" b="1" dirty="0" smtClean="0">
                <a:solidFill>
                  <a:schemeClr val="accent6"/>
                </a:solidFill>
                <a:latin typeface="Arial" pitchFamily="34" charset="0"/>
                <a:ea typeface="+mn-ea"/>
                <a:cs typeface="Arial" pitchFamily="34" charset="0"/>
              </a:rPr>
              <a:t>Outcomes</a:t>
            </a:r>
          </a:p>
        </p:txBody>
      </p:sp>
    </p:spTree>
    <p:custDataLst>
      <p:tags r:id="rId1"/>
    </p:custDataLst>
    <p:extLst>
      <p:ext uri="{BB962C8B-B14F-4D97-AF65-F5344CB8AC3E}">
        <p14:creationId xmlns:p14="http://schemas.microsoft.com/office/powerpoint/2010/main" val="20917614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1785938"/>
            <a:ext cx="285750" cy="50720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3555" name="Picture 8"/>
          <p:cNvPicPr>
            <a:picLocks noChangeAspect="1" noChangeArrowheads="1"/>
          </p:cNvPicPr>
          <p:nvPr/>
        </p:nvPicPr>
        <p:blipFill>
          <a:blip r:embed="rId4" cstate="print"/>
          <a:srcRect/>
          <a:stretch>
            <a:fillRect/>
          </a:stretch>
        </p:blipFill>
        <p:spPr bwMode="auto">
          <a:xfrm>
            <a:off x="6645275" y="0"/>
            <a:ext cx="2498725" cy="1939925"/>
          </a:xfrm>
          <a:prstGeom prst="rect">
            <a:avLst/>
          </a:prstGeom>
          <a:noFill/>
          <a:ln w="9525">
            <a:noFill/>
            <a:miter lim="800000"/>
            <a:headEnd/>
            <a:tailEnd/>
          </a:ln>
        </p:spPr>
      </p:pic>
      <p:pic>
        <p:nvPicPr>
          <p:cNvPr id="23556" name="Picture 8"/>
          <p:cNvPicPr>
            <a:picLocks noChangeAspect="1" noChangeArrowheads="1"/>
          </p:cNvPicPr>
          <p:nvPr/>
        </p:nvPicPr>
        <p:blipFill>
          <a:blip r:embed="rId4" cstate="print"/>
          <a:srcRect/>
          <a:stretch>
            <a:fillRect/>
          </a:stretch>
        </p:blipFill>
        <p:spPr bwMode="auto">
          <a:xfrm>
            <a:off x="6645275" y="0"/>
            <a:ext cx="2498725" cy="1939925"/>
          </a:xfrm>
          <a:prstGeom prst="rect">
            <a:avLst/>
          </a:prstGeom>
          <a:noFill/>
          <a:ln w="9525">
            <a:noFill/>
            <a:miter lim="800000"/>
            <a:headEnd/>
            <a:tailEnd/>
          </a:ln>
        </p:spPr>
      </p:pic>
      <p:sp>
        <p:nvSpPr>
          <p:cNvPr id="2" name="Title 1"/>
          <p:cNvSpPr>
            <a:spLocks noGrp="1"/>
          </p:cNvSpPr>
          <p:nvPr>
            <p:ph type="ctrTitle"/>
          </p:nvPr>
        </p:nvSpPr>
        <p:spPr>
          <a:xfrm>
            <a:off x="683568" y="3212976"/>
            <a:ext cx="7772400" cy="1470025"/>
          </a:xfrm>
        </p:spPr>
        <p:txBody>
          <a:bodyPr>
            <a:normAutofit fontScale="90000"/>
          </a:bodyPr>
          <a:lstStyle/>
          <a:p>
            <a:pPr>
              <a:defRPr/>
            </a:pPr>
            <a:r>
              <a:rPr lang="en-GB" sz="6000" dirty="0" smtClean="0">
                <a:solidFill>
                  <a:schemeClr val="tx2">
                    <a:lumMod val="50000"/>
                  </a:schemeClr>
                </a:solidFill>
              </a:rPr>
              <a:t>Highest % achieving  5 GCSEs A-C dropping to second lowest when you include English and Maths</a:t>
            </a:r>
            <a:endParaRPr lang="en-GB" sz="3600" dirty="0">
              <a:solidFill>
                <a:schemeClr val="tx2">
                  <a:lumMod val="50000"/>
                </a:schemeClr>
              </a:solidFill>
            </a:endParaRPr>
          </a:p>
        </p:txBody>
      </p:sp>
      <p:sp>
        <p:nvSpPr>
          <p:cNvPr id="7" name="Title 1"/>
          <p:cNvSpPr txBox="1">
            <a:spLocks/>
          </p:cNvSpPr>
          <p:nvPr/>
        </p:nvSpPr>
        <p:spPr bwMode="auto">
          <a:xfrm>
            <a:off x="0" y="112713"/>
            <a:ext cx="6429375" cy="1714500"/>
          </a:xfrm>
          <a:prstGeom prst="rect">
            <a:avLst/>
          </a:prstGeom>
          <a:noFill/>
          <a:ln>
            <a:noFill/>
          </a:ln>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defRPr/>
            </a:pPr>
            <a:r>
              <a:rPr lang="en-GB" sz="6000" b="1" dirty="0" smtClean="0">
                <a:solidFill>
                  <a:schemeClr val="accent6"/>
                </a:solidFill>
                <a:latin typeface="Arial" pitchFamily="34" charset="0"/>
                <a:ea typeface="+mn-ea"/>
                <a:cs typeface="Arial" pitchFamily="34" charset="0"/>
              </a:rPr>
              <a:t>Outcomes</a:t>
            </a:r>
          </a:p>
        </p:txBody>
      </p:sp>
    </p:spTree>
    <p:custDataLst>
      <p:tags r:id="rId1"/>
    </p:custDataLst>
    <p:extLst>
      <p:ext uri="{BB962C8B-B14F-4D97-AF65-F5344CB8AC3E}">
        <p14:creationId xmlns:p14="http://schemas.microsoft.com/office/powerpoint/2010/main" val="1556868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1785938"/>
            <a:ext cx="285750" cy="50720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4579" name="Picture 8"/>
          <p:cNvPicPr>
            <a:picLocks noChangeAspect="1" noChangeArrowheads="1"/>
          </p:cNvPicPr>
          <p:nvPr/>
        </p:nvPicPr>
        <p:blipFill>
          <a:blip r:embed="rId4" cstate="print"/>
          <a:srcRect/>
          <a:stretch>
            <a:fillRect/>
          </a:stretch>
        </p:blipFill>
        <p:spPr bwMode="auto">
          <a:xfrm>
            <a:off x="6645275" y="0"/>
            <a:ext cx="2498725" cy="1939925"/>
          </a:xfrm>
          <a:prstGeom prst="rect">
            <a:avLst/>
          </a:prstGeom>
          <a:noFill/>
          <a:ln w="9525">
            <a:noFill/>
            <a:miter lim="800000"/>
            <a:headEnd/>
            <a:tailEnd/>
          </a:ln>
        </p:spPr>
      </p:pic>
      <p:pic>
        <p:nvPicPr>
          <p:cNvPr id="24580" name="Picture 8"/>
          <p:cNvPicPr>
            <a:picLocks noChangeAspect="1" noChangeArrowheads="1"/>
          </p:cNvPicPr>
          <p:nvPr/>
        </p:nvPicPr>
        <p:blipFill>
          <a:blip r:embed="rId4" cstate="print"/>
          <a:srcRect/>
          <a:stretch>
            <a:fillRect/>
          </a:stretch>
        </p:blipFill>
        <p:spPr bwMode="auto">
          <a:xfrm>
            <a:off x="6645275" y="0"/>
            <a:ext cx="2498725" cy="1939925"/>
          </a:xfrm>
          <a:prstGeom prst="rect">
            <a:avLst/>
          </a:prstGeom>
          <a:noFill/>
          <a:ln w="9525">
            <a:noFill/>
            <a:miter lim="800000"/>
            <a:headEnd/>
            <a:tailEnd/>
          </a:ln>
        </p:spPr>
      </p:pic>
      <p:sp>
        <p:nvSpPr>
          <p:cNvPr id="2" name="Title 1"/>
          <p:cNvSpPr>
            <a:spLocks noGrp="1"/>
          </p:cNvSpPr>
          <p:nvPr>
            <p:ph type="ctrTitle"/>
          </p:nvPr>
        </p:nvSpPr>
        <p:spPr>
          <a:xfrm>
            <a:off x="684213" y="3586163"/>
            <a:ext cx="7772400" cy="1470025"/>
          </a:xfrm>
        </p:spPr>
        <p:txBody>
          <a:bodyPr>
            <a:normAutofit fontScale="90000"/>
          </a:bodyPr>
          <a:lstStyle/>
          <a:p>
            <a:pPr>
              <a:defRPr/>
            </a:pPr>
            <a:r>
              <a:rPr lang="en-GB" sz="6000" dirty="0" smtClean="0">
                <a:solidFill>
                  <a:schemeClr val="tx2">
                    <a:lumMod val="50000"/>
                  </a:schemeClr>
                </a:solidFill>
              </a:rPr>
              <a:t>Big variation between the highest performing and lowest performing even when context is taken into account</a:t>
            </a:r>
            <a:r>
              <a:rPr lang="en-GB" sz="3600" dirty="0">
                <a:solidFill>
                  <a:schemeClr val="tx2">
                    <a:lumMod val="50000"/>
                  </a:schemeClr>
                </a:solidFill>
              </a:rPr>
              <a:t/>
            </a:r>
            <a:br>
              <a:rPr lang="en-GB" sz="3600" dirty="0">
                <a:solidFill>
                  <a:schemeClr val="tx2">
                    <a:lumMod val="50000"/>
                  </a:schemeClr>
                </a:solidFill>
              </a:rPr>
            </a:br>
            <a:endParaRPr lang="en-GB" sz="3600" dirty="0">
              <a:solidFill>
                <a:schemeClr val="tx2">
                  <a:lumMod val="50000"/>
                </a:schemeClr>
              </a:solidFill>
            </a:endParaRPr>
          </a:p>
        </p:txBody>
      </p:sp>
      <p:sp>
        <p:nvSpPr>
          <p:cNvPr id="7" name="Title 1"/>
          <p:cNvSpPr txBox="1">
            <a:spLocks/>
          </p:cNvSpPr>
          <p:nvPr/>
        </p:nvSpPr>
        <p:spPr bwMode="auto">
          <a:xfrm>
            <a:off x="0" y="112713"/>
            <a:ext cx="6429375" cy="1714500"/>
          </a:xfrm>
          <a:prstGeom prst="rect">
            <a:avLst/>
          </a:prstGeom>
          <a:noFill/>
          <a:ln>
            <a:noFill/>
          </a:ln>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defRPr/>
            </a:pPr>
            <a:r>
              <a:rPr lang="en-GB" sz="6000" b="1" dirty="0" smtClean="0">
                <a:solidFill>
                  <a:schemeClr val="accent6"/>
                </a:solidFill>
                <a:latin typeface="Arial" pitchFamily="34" charset="0"/>
                <a:ea typeface="+mn-ea"/>
                <a:cs typeface="Arial" pitchFamily="34" charset="0"/>
              </a:rPr>
              <a:t>Mind the gap</a:t>
            </a:r>
          </a:p>
        </p:txBody>
      </p:sp>
    </p:spTree>
    <p:custDataLst>
      <p:tags r:id="rId1"/>
    </p:custDataLst>
    <p:extLst>
      <p:ext uri="{BB962C8B-B14F-4D97-AF65-F5344CB8AC3E}">
        <p14:creationId xmlns:p14="http://schemas.microsoft.com/office/powerpoint/2010/main" val="2063366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1785938"/>
            <a:ext cx="285750" cy="50720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5603" name="Picture 8"/>
          <p:cNvPicPr>
            <a:picLocks noChangeAspect="1" noChangeArrowheads="1"/>
          </p:cNvPicPr>
          <p:nvPr/>
        </p:nvPicPr>
        <p:blipFill>
          <a:blip r:embed="rId4" cstate="print"/>
          <a:srcRect/>
          <a:stretch>
            <a:fillRect/>
          </a:stretch>
        </p:blipFill>
        <p:spPr bwMode="auto">
          <a:xfrm>
            <a:off x="6645275" y="0"/>
            <a:ext cx="2498725" cy="1939925"/>
          </a:xfrm>
          <a:prstGeom prst="rect">
            <a:avLst/>
          </a:prstGeom>
          <a:noFill/>
          <a:ln w="9525">
            <a:noFill/>
            <a:miter lim="800000"/>
            <a:headEnd/>
            <a:tailEnd/>
          </a:ln>
        </p:spPr>
      </p:pic>
      <p:pic>
        <p:nvPicPr>
          <p:cNvPr id="25604" name="Picture 8"/>
          <p:cNvPicPr>
            <a:picLocks noChangeAspect="1" noChangeArrowheads="1"/>
          </p:cNvPicPr>
          <p:nvPr/>
        </p:nvPicPr>
        <p:blipFill>
          <a:blip r:embed="rId4" cstate="print"/>
          <a:srcRect/>
          <a:stretch>
            <a:fillRect/>
          </a:stretch>
        </p:blipFill>
        <p:spPr bwMode="auto">
          <a:xfrm>
            <a:off x="6645275" y="0"/>
            <a:ext cx="2498725" cy="1939925"/>
          </a:xfrm>
          <a:prstGeom prst="rect">
            <a:avLst/>
          </a:prstGeom>
          <a:noFill/>
          <a:ln w="9525">
            <a:noFill/>
            <a:miter lim="800000"/>
            <a:headEnd/>
            <a:tailEnd/>
          </a:ln>
        </p:spPr>
      </p:pic>
      <p:sp>
        <p:nvSpPr>
          <p:cNvPr id="25605" name="Title 1"/>
          <p:cNvSpPr>
            <a:spLocks noGrp="1"/>
          </p:cNvSpPr>
          <p:nvPr>
            <p:ph type="ctrTitle"/>
          </p:nvPr>
        </p:nvSpPr>
        <p:spPr>
          <a:xfrm>
            <a:off x="539552" y="4005064"/>
            <a:ext cx="7772400" cy="1470025"/>
          </a:xfrm>
        </p:spPr>
        <p:txBody>
          <a:bodyPr>
            <a:noAutofit/>
          </a:bodyPr>
          <a:lstStyle/>
          <a:p>
            <a:r>
              <a:rPr lang="en-GB" sz="5400" dirty="0" smtClean="0">
                <a:solidFill>
                  <a:schemeClr val="tx2">
                    <a:lumMod val="50000"/>
                  </a:schemeClr>
                </a:solidFill>
              </a:rPr>
              <a:t>The North East of England remains the region with the lowest national level of participation in higher education</a:t>
            </a:r>
            <a:br>
              <a:rPr lang="en-GB" sz="5400" dirty="0" smtClean="0">
                <a:solidFill>
                  <a:schemeClr val="tx2">
                    <a:lumMod val="50000"/>
                  </a:schemeClr>
                </a:solidFill>
              </a:rPr>
            </a:br>
            <a:r>
              <a:rPr lang="en-GB" sz="5400" dirty="0" smtClean="0">
                <a:solidFill>
                  <a:schemeClr val="tx2">
                    <a:lumMod val="50000"/>
                  </a:schemeClr>
                </a:solidFill>
              </a:rPr>
              <a:t> </a:t>
            </a:r>
          </a:p>
        </p:txBody>
      </p:sp>
    </p:spTree>
    <p:custDataLst>
      <p:tags r:id="rId1"/>
    </p:custDataLst>
    <p:extLst>
      <p:ext uri="{BB962C8B-B14F-4D97-AF65-F5344CB8AC3E}">
        <p14:creationId xmlns:p14="http://schemas.microsoft.com/office/powerpoint/2010/main" val="14717873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0" y="2852738"/>
            <a:ext cx="8966200" cy="1470025"/>
          </a:xfrm>
        </p:spPr>
        <p:txBody>
          <a:bodyPr>
            <a:normAutofit fontScale="90000"/>
          </a:bodyPr>
          <a:lstStyle/>
          <a:p>
            <a:pPr>
              <a:spcAft>
                <a:spcPts val="1200"/>
              </a:spcAft>
              <a:defRPr/>
            </a:pPr>
            <a:r>
              <a:rPr lang="en-GB" sz="9600" b="1" dirty="0" smtClean="0">
                <a:solidFill>
                  <a:schemeClr val="bg1">
                    <a:lumMod val="50000"/>
                  </a:schemeClr>
                </a:solidFill>
                <a:latin typeface="Arial" pitchFamily="34" charset="0"/>
              </a:rPr>
              <a:t> </a:t>
            </a:r>
            <a:r>
              <a:rPr lang="en-GB" sz="10700" b="1" dirty="0" smtClean="0">
                <a:solidFill>
                  <a:schemeClr val="bg1">
                    <a:lumMod val="50000"/>
                  </a:schemeClr>
                </a:solidFill>
                <a:latin typeface="Arial" pitchFamily="34" charset="0"/>
              </a:rPr>
              <a:t>Your views</a:t>
            </a:r>
            <a:endParaRPr lang="en-GB" sz="10700" b="1" i="1" dirty="0">
              <a:solidFill>
                <a:schemeClr val="tx2"/>
              </a:solidFill>
              <a:latin typeface="Arial" pitchFamily="34" charset="0"/>
            </a:endParaRPr>
          </a:p>
        </p:txBody>
      </p:sp>
      <p:sp>
        <p:nvSpPr>
          <p:cNvPr id="6" name="Rectangle 5"/>
          <p:cNvSpPr/>
          <p:nvPr/>
        </p:nvSpPr>
        <p:spPr bwMode="auto">
          <a:xfrm>
            <a:off x="0" y="1785938"/>
            <a:ext cx="285750" cy="50720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8676" name="Picture 8"/>
          <p:cNvPicPr>
            <a:picLocks noChangeAspect="1" noChangeArrowheads="1"/>
          </p:cNvPicPr>
          <p:nvPr/>
        </p:nvPicPr>
        <p:blipFill>
          <a:blip r:embed="rId4" cstate="print"/>
          <a:srcRect/>
          <a:stretch>
            <a:fillRect/>
          </a:stretch>
        </p:blipFill>
        <p:spPr bwMode="auto">
          <a:xfrm>
            <a:off x="6645275" y="0"/>
            <a:ext cx="2498725" cy="1939925"/>
          </a:xfrm>
          <a:prstGeom prst="rect">
            <a:avLst/>
          </a:prstGeom>
          <a:noFill/>
          <a:ln w="9525">
            <a:noFill/>
            <a:miter lim="800000"/>
            <a:headEnd/>
            <a:tailEnd/>
          </a:ln>
        </p:spPr>
      </p:pic>
      <p:pic>
        <p:nvPicPr>
          <p:cNvPr id="28677" name="Picture 8"/>
          <p:cNvPicPr>
            <a:picLocks noChangeAspect="1" noChangeArrowheads="1"/>
          </p:cNvPicPr>
          <p:nvPr/>
        </p:nvPicPr>
        <p:blipFill>
          <a:blip r:embed="rId4" cstate="print"/>
          <a:srcRect/>
          <a:stretch>
            <a:fillRect/>
          </a:stretch>
        </p:blipFill>
        <p:spPr bwMode="auto">
          <a:xfrm>
            <a:off x="6645275" y="0"/>
            <a:ext cx="2498725" cy="1939925"/>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24459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1785938"/>
            <a:ext cx="285750" cy="50720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6387" name="Picture 8"/>
          <p:cNvPicPr>
            <a:picLocks noChangeAspect="1" noChangeArrowheads="1"/>
          </p:cNvPicPr>
          <p:nvPr/>
        </p:nvPicPr>
        <p:blipFill>
          <a:blip r:embed="rId4" cstate="print"/>
          <a:srcRect/>
          <a:stretch>
            <a:fillRect/>
          </a:stretch>
        </p:blipFill>
        <p:spPr bwMode="auto">
          <a:xfrm>
            <a:off x="6645275" y="0"/>
            <a:ext cx="2498725" cy="1939925"/>
          </a:xfrm>
          <a:prstGeom prst="rect">
            <a:avLst/>
          </a:prstGeom>
          <a:noFill/>
          <a:ln w="9525">
            <a:noFill/>
            <a:miter lim="800000"/>
            <a:headEnd/>
            <a:tailEnd/>
          </a:ln>
        </p:spPr>
      </p:pic>
      <p:pic>
        <p:nvPicPr>
          <p:cNvPr id="16388" name="Picture 8"/>
          <p:cNvPicPr>
            <a:picLocks noChangeAspect="1" noChangeArrowheads="1"/>
          </p:cNvPicPr>
          <p:nvPr/>
        </p:nvPicPr>
        <p:blipFill>
          <a:blip r:embed="rId4" cstate="print"/>
          <a:srcRect/>
          <a:stretch>
            <a:fillRect/>
          </a:stretch>
        </p:blipFill>
        <p:spPr bwMode="auto">
          <a:xfrm>
            <a:off x="6645275" y="0"/>
            <a:ext cx="2498725" cy="1939925"/>
          </a:xfrm>
          <a:prstGeom prst="rect">
            <a:avLst/>
          </a:prstGeom>
          <a:noFill/>
          <a:ln w="9525">
            <a:noFill/>
            <a:miter lim="800000"/>
            <a:headEnd/>
            <a:tailEnd/>
          </a:ln>
        </p:spPr>
      </p:pic>
      <p:sp>
        <p:nvSpPr>
          <p:cNvPr id="2" name="Title 1"/>
          <p:cNvSpPr>
            <a:spLocks noGrp="1"/>
          </p:cNvSpPr>
          <p:nvPr>
            <p:ph type="ctrTitle"/>
          </p:nvPr>
        </p:nvSpPr>
        <p:spPr>
          <a:xfrm>
            <a:off x="-22225" y="2636838"/>
            <a:ext cx="9648825" cy="1470025"/>
          </a:xfrm>
        </p:spPr>
        <p:txBody>
          <a:bodyPr>
            <a:normAutofit fontScale="90000"/>
          </a:bodyPr>
          <a:lstStyle/>
          <a:p>
            <a:pPr>
              <a:defRPr/>
            </a:pPr>
            <a:r>
              <a:rPr lang="en-GB" sz="7200" dirty="0" smtClean="0">
                <a:solidFill>
                  <a:srgbClr val="002060"/>
                </a:solidFill>
              </a:rPr>
              <a:t>North East education…</a:t>
            </a:r>
            <a:br>
              <a:rPr lang="en-GB" sz="7200" dirty="0" smtClean="0">
                <a:solidFill>
                  <a:srgbClr val="002060"/>
                </a:solidFill>
              </a:rPr>
            </a:br>
            <a:r>
              <a:rPr lang="en-GB" sz="6600" dirty="0" smtClean="0">
                <a:solidFill>
                  <a:schemeClr val="accent6">
                    <a:lumMod val="75000"/>
                  </a:schemeClr>
                </a:solidFill>
              </a:rPr>
              <a:t>not quite the big picture</a:t>
            </a:r>
            <a:endParaRPr lang="en-GB" sz="6600" dirty="0">
              <a:solidFill>
                <a:schemeClr val="accent6">
                  <a:lumMod val="75000"/>
                </a:schemeClr>
              </a:solidFill>
            </a:endParaRPr>
          </a:p>
        </p:txBody>
      </p:sp>
    </p:spTree>
    <p:custDataLst>
      <p:tags r:id="rId1"/>
    </p:custDataLst>
    <p:extLst>
      <p:ext uri="{BB962C8B-B14F-4D97-AF65-F5344CB8AC3E}">
        <p14:creationId xmlns:p14="http://schemas.microsoft.com/office/powerpoint/2010/main" val="27832122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PQuestion"/>
          <p:cNvSpPr>
            <a:spLocks noGrp="1"/>
          </p:cNvSpPr>
          <p:nvPr>
            <p:ph type="title"/>
          </p:nvPr>
        </p:nvSpPr>
        <p:spPr>
          <a:xfrm>
            <a:off x="251520" y="274638"/>
            <a:ext cx="8435280" cy="1143000"/>
          </a:xfrm>
        </p:spPr>
        <p:txBody>
          <a:bodyPr/>
          <a:lstStyle/>
          <a:p>
            <a:r>
              <a:rPr lang="en-GB" dirty="0" smtClean="0">
                <a:solidFill>
                  <a:schemeClr val="tx2">
                    <a:lumMod val="50000"/>
                  </a:schemeClr>
                </a:solidFill>
              </a:rPr>
              <a:t>Which of these is Gove’s best look?</a:t>
            </a:r>
            <a:endParaRPr lang="en-GB" dirty="0">
              <a:solidFill>
                <a:schemeClr val="tx2">
                  <a:lumMod val="50000"/>
                </a:schemeClr>
              </a:solidFill>
            </a:endParaRPr>
          </a:p>
        </p:txBody>
      </p:sp>
      <p:sp>
        <p:nvSpPr>
          <p:cNvPr id="3" name="TPAnswers"/>
          <p:cNvSpPr>
            <a:spLocks noGrp="1"/>
          </p:cNvSpPr>
          <p:nvPr>
            <p:ph type="body" sz="half" idx="1"/>
            <p:custDataLst>
              <p:tags r:id="rId3"/>
            </p:custDataLst>
          </p:nvPr>
        </p:nvSpPr>
        <p:spPr>
          <a:xfrm>
            <a:off x="457200" y="1600200"/>
            <a:ext cx="6350000" cy="4525963"/>
          </a:xfrm>
        </p:spPr>
        <p:txBody>
          <a:bodyPr/>
          <a:lstStyle/>
          <a:p>
            <a:pPr marL="514350" indent="-514350">
              <a:lnSpc>
                <a:spcPct val="300000"/>
              </a:lnSpc>
              <a:buFont typeface="Arial" charset="0"/>
              <a:buAutoNum type="arabicPeriod"/>
            </a:pPr>
            <a:r>
              <a:rPr lang="en-GB" dirty="0" smtClean="0">
                <a:solidFill>
                  <a:schemeClr val="tx2">
                    <a:lumMod val="50000"/>
                  </a:schemeClr>
                </a:solidFill>
              </a:rPr>
              <a:t>Picture 1</a:t>
            </a:r>
          </a:p>
          <a:p>
            <a:pPr marL="514350" indent="-514350">
              <a:lnSpc>
                <a:spcPct val="300000"/>
              </a:lnSpc>
              <a:buFont typeface="Arial" charset="0"/>
              <a:buAutoNum type="arabicPeriod"/>
            </a:pPr>
            <a:r>
              <a:rPr lang="en-GB" dirty="0" smtClean="0"/>
              <a:t>Picture 2</a:t>
            </a:r>
          </a:p>
          <a:p>
            <a:pPr marL="514350" indent="-514350">
              <a:lnSpc>
                <a:spcPct val="300000"/>
              </a:lnSpc>
              <a:buFont typeface="Arial" charset="0"/>
              <a:buAutoNum type="arabicPeriod"/>
            </a:pPr>
            <a:r>
              <a:rPr lang="en-GB" dirty="0" smtClean="0"/>
              <a:t>Picture 3</a:t>
            </a:r>
            <a:endParaRPr lang="en-GB" dirty="0"/>
          </a:p>
        </p:txBody>
      </p:sp>
      <p:sp>
        <p:nvSpPr>
          <p:cNvPr id="4" name="TPPercentages"/>
          <p:cNvSpPr>
            <a:spLocks noGrp="1"/>
          </p:cNvSpPr>
          <p:nvPr>
            <p:ph type="body" sz="half" idx="2"/>
          </p:nvPr>
        </p:nvSpPr>
        <p:spPr>
          <a:xfrm>
            <a:off x="5005040" y="1855365"/>
            <a:ext cx="1727200" cy="4525963"/>
          </a:xfrm>
        </p:spPr>
        <p:txBody>
          <a:bodyPr/>
          <a:lstStyle/>
          <a:p>
            <a:pPr algn="r">
              <a:lnSpc>
                <a:spcPct val="300000"/>
              </a:lnSpc>
              <a:buNone/>
            </a:pPr>
            <a:r>
              <a:rPr lang="en-GB" smtClean="0"/>
              <a:t>0%</a:t>
            </a:r>
          </a:p>
          <a:p>
            <a:pPr algn="r">
              <a:lnSpc>
                <a:spcPct val="300000"/>
              </a:lnSpc>
              <a:buNone/>
            </a:pPr>
            <a:r>
              <a:rPr lang="en-GB" smtClean="0"/>
              <a:t>0%</a:t>
            </a:r>
          </a:p>
          <a:p>
            <a:pPr algn="r">
              <a:lnSpc>
                <a:spcPct val="300000"/>
              </a:lnSpc>
              <a:buNone/>
            </a:pPr>
            <a:r>
              <a:rPr lang="en-GB" smtClean="0"/>
              <a:t>0%</a:t>
            </a:r>
          </a:p>
          <a:p>
            <a:pPr algn="r">
              <a:lnSpc>
                <a:spcPct val="300000"/>
              </a:lnSpc>
              <a:buNone/>
            </a:pPr>
            <a:endParaRPr lang="en-GB" dirty="0"/>
          </a:p>
        </p:txBody>
      </p:sp>
      <p:pic>
        <p:nvPicPr>
          <p:cNvPr id="8" name="Picture 5" descr="ANd9GcR72XVEGBvNhDpQ7PU7JkZ6Vg8afwGLxZfbma0rUFVlk7QI8mipSQ"/>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87241" y="1376685"/>
            <a:ext cx="1628775"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ANd9GcSbBB3h3uGxDVVPB4h1DDOv9pvP0VCwtjDOqUyMPKBXZcmyowPooQ"/>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71453" y="3212976"/>
            <a:ext cx="216058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Michael Gov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41290" y="4797152"/>
            <a:ext cx="219075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CountdownNew"/>
          <p:cNvGrpSpPr/>
          <p:nvPr>
            <p:custDataLst>
              <p:tags r:id="rId4"/>
            </p:custDataLst>
          </p:nvPr>
        </p:nvGrpSpPr>
        <p:grpSpPr>
          <a:xfrm>
            <a:off x="8255000" y="5715000"/>
            <a:ext cx="889000" cy="1143000"/>
            <a:chOff x="8318500" y="6032500"/>
            <a:chExt cx="889000" cy="1143000"/>
          </a:xfrm>
        </p:grpSpPr>
        <p:pic>
          <p:nvPicPr>
            <p:cNvPr id="6" name="CDShape"/>
            <p:cNvPicPr>
              <a:picLocks/>
            </p:cNvPicPr>
            <p:nvPr/>
          </p:nvPicPr>
          <p:blipFill>
            <a:blip r:embed="rId9">
              <a:extLst>
                <a:ext uri="{28A0092B-C50C-407E-A947-70E740481C1C}">
                  <a14:useLocalDpi xmlns:a14="http://schemas.microsoft.com/office/drawing/2010/main" val="0"/>
                </a:ext>
              </a:extLst>
            </a:blip>
            <a:stretch>
              <a:fillRect/>
            </a:stretch>
          </p:blipFill>
          <p:spPr>
            <a:xfrm>
              <a:off x="8318500" y="6032500"/>
              <a:ext cx="889000" cy="1143000"/>
            </a:xfrm>
            <a:prstGeom prst="rect">
              <a:avLst/>
            </a:prstGeom>
          </p:spPr>
        </p:pic>
        <p:sp>
          <p:nvSpPr>
            <p:cNvPr id="5" name="CDText"/>
            <p:cNvSpPr txBox="1"/>
            <p:nvPr/>
          </p:nvSpPr>
          <p:spPr>
            <a:xfrm>
              <a:off x="8356600" y="6032500"/>
              <a:ext cx="838200" cy="635000"/>
            </a:xfrm>
            <a:prstGeom prst="rect">
              <a:avLst/>
            </a:prstGeom>
            <a:noFill/>
          </p:spPr>
          <p:txBody>
            <a:bodyPr vert="horz" rtlCol="0" anchor="ctr" anchorCtr="1">
              <a:noAutofit/>
            </a:bodyPr>
            <a:lstStyle/>
            <a:p>
              <a:pPr algn="ctr"/>
              <a:r>
                <a:rPr lang="en-GB" sz="2400" b="1" smtClean="0">
                  <a:solidFill>
                    <a:srgbClr val="000000"/>
                  </a:solidFill>
                  <a:latin typeface="Tahoma"/>
                </a:rPr>
                <a:t>5</a:t>
              </a:r>
              <a:endParaRPr lang="en-GB" sz="2400" b="1">
                <a:solidFill>
                  <a:srgbClr val="000000"/>
                </a:solidFill>
                <a:latin typeface="Tahoma"/>
              </a:endParaRPr>
            </a:p>
          </p:txBody>
        </p:sp>
      </p:grpSp>
    </p:spTree>
    <p:custDataLst>
      <p:tags r:id="rId2"/>
    </p:custDataLst>
    <p:extLst>
      <p:ext uri="{BB962C8B-B14F-4D97-AF65-F5344CB8AC3E}">
        <p14:creationId xmlns:p14="http://schemas.microsoft.com/office/powerpoint/2010/main" val="272447835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PQuestion"/>
          <p:cNvSpPr>
            <a:spLocks noGrp="1"/>
          </p:cNvSpPr>
          <p:nvPr>
            <p:ph type="title"/>
          </p:nvPr>
        </p:nvSpPr>
        <p:spPr/>
        <p:txBody>
          <a:bodyPr/>
          <a:lstStyle/>
          <a:p>
            <a:pPr algn="l" eaLnBrk="1" hangingPunct="1"/>
            <a:r>
              <a:rPr lang="en-GB" dirty="0" smtClean="0">
                <a:solidFill>
                  <a:schemeClr val="tx2">
                    <a:lumMod val="50000"/>
                  </a:schemeClr>
                </a:solidFill>
              </a:rPr>
              <a:t>About you: type of school</a:t>
            </a:r>
          </a:p>
        </p:txBody>
      </p:sp>
      <p:graphicFrame>
        <p:nvGraphicFramePr>
          <p:cNvPr id="2" name="TPChart"/>
          <p:cNvGraphicFramePr>
            <a:graphicFrameLocks/>
          </p:cNvGraphicFramePr>
          <p:nvPr>
            <p:custDataLst>
              <p:tags r:id="rId3"/>
            </p:custDataLst>
            <p:extLst>
              <p:ext uri="{D42A27DB-BD31-4B8C-83A1-F6EECF244321}">
                <p14:modId xmlns:p14="http://schemas.microsoft.com/office/powerpoint/2010/main" val="142607200"/>
              </p:ext>
            </p:extLst>
          </p:nvPr>
        </p:nvGraphicFramePr>
        <p:xfrm>
          <a:off x="107504" y="1498600"/>
          <a:ext cx="9144000" cy="4902200"/>
        </p:xfrm>
        <a:graphic>
          <a:graphicData uri="http://schemas.openxmlformats.org/presentationml/2006/ole">
            <mc:AlternateContent xmlns:mc="http://schemas.openxmlformats.org/markup-compatibility/2006">
              <mc:Choice xmlns:v="urn:schemas-microsoft-com:vml" Requires="v">
                <p:oleObj spid="_x0000_s1047" name="Chart" r:id="rId7" imgW="9143977" imgH="4905503" progId="MSGraph.Chart.8">
                  <p:embed followColorScheme="full"/>
                </p:oleObj>
              </mc:Choice>
              <mc:Fallback>
                <p:oleObj name="Chart" r:id="rId7" imgW="9143977" imgH="4905503" progId="MSGraph.Chart.8">
                  <p:embed followColorScheme="full"/>
                  <p:pic>
                    <p:nvPicPr>
                      <p:cNvPr id="0" name=""/>
                      <p:cNvPicPr/>
                      <p:nvPr/>
                    </p:nvPicPr>
                    <p:blipFill>
                      <a:blip r:embed="rId8"/>
                      <a:stretch>
                        <a:fillRect/>
                      </a:stretch>
                    </p:blipFill>
                    <p:spPr>
                      <a:xfrm>
                        <a:off x="107504" y="1498600"/>
                        <a:ext cx="9144000" cy="4902200"/>
                      </a:xfrm>
                      <a:prstGeom prst="rect">
                        <a:avLst/>
                      </a:prstGeom>
                    </p:spPr>
                  </p:pic>
                </p:oleObj>
              </mc:Fallback>
            </mc:AlternateContent>
          </a:graphicData>
        </a:graphic>
      </p:graphicFrame>
      <p:sp>
        <p:nvSpPr>
          <p:cNvPr id="4099" name="TPAnswers"/>
          <p:cNvSpPr>
            <a:spLocks noGrp="1"/>
          </p:cNvSpPr>
          <p:nvPr>
            <p:ph idx="1"/>
            <p:custDataLst>
              <p:tags r:id="rId4"/>
            </p:custDataLst>
          </p:nvPr>
        </p:nvSpPr>
        <p:spPr>
          <a:xfrm>
            <a:off x="899592" y="1600200"/>
            <a:ext cx="8229600" cy="4781550"/>
          </a:xfrm>
        </p:spPr>
        <p:txBody>
          <a:bodyPr>
            <a:noAutofit/>
          </a:bodyPr>
          <a:lstStyle/>
          <a:p>
            <a:pPr marL="514350" indent="-514350" eaLnBrk="1" hangingPunct="1">
              <a:spcAft>
                <a:spcPts val="0"/>
              </a:spcAft>
              <a:buFont typeface="Calibri" pitchFamily="34" charset="0"/>
              <a:buAutoNum type="arabicPeriod"/>
            </a:pPr>
            <a:r>
              <a:rPr lang="en-GB" dirty="0" smtClean="0">
                <a:solidFill>
                  <a:schemeClr val="tx2">
                    <a:lumMod val="50000"/>
                  </a:schemeClr>
                </a:solidFill>
              </a:rPr>
              <a:t>Primary </a:t>
            </a:r>
          </a:p>
          <a:p>
            <a:pPr marL="514350" indent="-514350" eaLnBrk="1" hangingPunct="1">
              <a:spcAft>
                <a:spcPts val="0"/>
              </a:spcAft>
              <a:buFont typeface="Calibri" pitchFamily="34" charset="0"/>
              <a:buAutoNum type="arabicPeriod"/>
            </a:pPr>
            <a:r>
              <a:rPr lang="en-GB" dirty="0" smtClean="0">
                <a:solidFill>
                  <a:schemeClr val="tx2">
                    <a:lumMod val="50000"/>
                  </a:schemeClr>
                </a:solidFill>
              </a:rPr>
              <a:t>Nursery</a:t>
            </a:r>
          </a:p>
          <a:p>
            <a:pPr marL="514350" indent="-514350" eaLnBrk="1" hangingPunct="1">
              <a:spcAft>
                <a:spcPts val="0"/>
              </a:spcAft>
              <a:buFont typeface="Calibri" pitchFamily="34" charset="0"/>
              <a:buAutoNum type="arabicPeriod"/>
            </a:pPr>
            <a:r>
              <a:rPr lang="en-GB" dirty="0" smtClean="0">
                <a:solidFill>
                  <a:schemeClr val="tx2">
                    <a:lumMod val="50000"/>
                  </a:schemeClr>
                </a:solidFill>
              </a:rPr>
              <a:t>First</a:t>
            </a:r>
          </a:p>
          <a:p>
            <a:pPr marL="514350" indent="-514350" eaLnBrk="1" hangingPunct="1">
              <a:spcAft>
                <a:spcPts val="0"/>
              </a:spcAft>
              <a:buFont typeface="Calibri" pitchFamily="34" charset="0"/>
              <a:buAutoNum type="arabicPeriod"/>
            </a:pPr>
            <a:r>
              <a:rPr lang="en-GB" dirty="0" smtClean="0">
                <a:solidFill>
                  <a:schemeClr val="tx2">
                    <a:lumMod val="50000"/>
                  </a:schemeClr>
                </a:solidFill>
              </a:rPr>
              <a:t>Middle</a:t>
            </a:r>
          </a:p>
          <a:p>
            <a:pPr marL="514350" indent="-514350" eaLnBrk="1" hangingPunct="1">
              <a:spcAft>
                <a:spcPts val="0"/>
              </a:spcAft>
              <a:buFont typeface="Calibri" pitchFamily="34" charset="0"/>
              <a:buAutoNum type="arabicPeriod"/>
            </a:pPr>
            <a:r>
              <a:rPr lang="en-GB" dirty="0" smtClean="0">
                <a:solidFill>
                  <a:schemeClr val="tx2">
                    <a:lumMod val="50000"/>
                  </a:schemeClr>
                </a:solidFill>
              </a:rPr>
              <a:t>Secondary</a:t>
            </a:r>
          </a:p>
          <a:p>
            <a:pPr marL="514350" indent="-514350" eaLnBrk="1" hangingPunct="1">
              <a:spcAft>
                <a:spcPts val="0"/>
              </a:spcAft>
              <a:buFont typeface="Calibri" pitchFamily="34" charset="0"/>
              <a:buAutoNum type="arabicPeriod"/>
            </a:pPr>
            <a:r>
              <a:rPr lang="en-GB" dirty="0" smtClean="0">
                <a:solidFill>
                  <a:schemeClr val="tx2">
                    <a:lumMod val="50000"/>
                  </a:schemeClr>
                </a:solidFill>
              </a:rPr>
              <a:t>High</a:t>
            </a:r>
          </a:p>
          <a:p>
            <a:pPr marL="514350" indent="-514350" eaLnBrk="1" hangingPunct="1">
              <a:spcAft>
                <a:spcPts val="0"/>
              </a:spcAft>
              <a:buFont typeface="Calibri" pitchFamily="34" charset="0"/>
              <a:buAutoNum type="arabicPeriod"/>
            </a:pPr>
            <a:r>
              <a:rPr lang="en-GB" dirty="0" smtClean="0">
                <a:solidFill>
                  <a:schemeClr val="tx2">
                    <a:lumMod val="50000"/>
                  </a:schemeClr>
                </a:solidFill>
              </a:rPr>
              <a:t>All-through</a:t>
            </a:r>
          </a:p>
          <a:p>
            <a:pPr marL="514350" indent="-514350" eaLnBrk="1" hangingPunct="1">
              <a:spcAft>
                <a:spcPts val="0"/>
              </a:spcAft>
              <a:buFont typeface="Calibri" pitchFamily="34" charset="0"/>
              <a:buAutoNum type="arabicPeriod"/>
            </a:pPr>
            <a:r>
              <a:rPr lang="en-GB" dirty="0" smtClean="0">
                <a:solidFill>
                  <a:schemeClr val="tx2">
                    <a:lumMod val="50000"/>
                  </a:schemeClr>
                </a:solidFill>
              </a:rPr>
              <a:t>Special </a:t>
            </a:r>
          </a:p>
        </p:txBody>
      </p:sp>
      <p:grpSp>
        <p:nvGrpSpPr>
          <p:cNvPr id="8" name="CountdownNew"/>
          <p:cNvGrpSpPr/>
          <p:nvPr>
            <p:custDataLst>
              <p:tags r:id="rId5"/>
            </p:custDataLst>
          </p:nvPr>
        </p:nvGrpSpPr>
        <p:grpSpPr>
          <a:xfrm>
            <a:off x="8255000" y="5715000"/>
            <a:ext cx="889000" cy="1143000"/>
            <a:chOff x="8318500" y="6032500"/>
            <a:chExt cx="889000" cy="1143000"/>
          </a:xfrm>
        </p:grpSpPr>
        <p:pic>
          <p:nvPicPr>
            <p:cNvPr id="7" name="CDShape"/>
            <p:cNvPicPr>
              <a:picLocks/>
            </p:cNvPicPr>
            <p:nvPr/>
          </p:nvPicPr>
          <p:blipFill>
            <a:blip r:embed="rId9">
              <a:extLst>
                <a:ext uri="{28A0092B-C50C-407E-A947-70E740481C1C}">
                  <a14:useLocalDpi xmlns:a14="http://schemas.microsoft.com/office/drawing/2010/main" val="0"/>
                </a:ext>
              </a:extLst>
            </a:blip>
            <a:stretch>
              <a:fillRect/>
            </a:stretch>
          </p:blipFill>
          <p:spPr>
            <a:xfrm>
              <a:off x="8318500" y="6032500"/>
              <a:ext cx="889000" cy="1143000"/>
            </a:xfrm>
            <a:prstGeom prst="rect">
              <a:avLst/>
            </a:prstGeom>
          </p:spPr>
        </p:pic>
        <p:sp>
          <p:nvSpPr>
            <p:cNvPr id="6" name="CDText"/>
            <p:cNvSpPr txBox="1"/>
            <p:nvPr/>
          </p:nvSpPr>
          <p:spPr>
            <a:xfrm>
              <a:off x="8356600" y="6032500"/>
              <a:ext cx="838200" cy="635000"/>
            </a:xfrm>
            <a:prstGeom prst="rect">
              <a:avLst/>
            </a:prstGeom>
            <a:noFill/>
          </p:spPr>
          <p:txBody>
            <a:bodyPr vert="horz" rtlCol="0" anchor="ctr" anchorCtr="1">
              <a:noAutofit/>
            </a:bodyPr>
            <a:lstStyle/>
            <a:p>
              <a:pPr algn="ctr"/>
              <a:r>
                <a:rPr lang="en-GB" sz="2400" b="1" smtClean="0">
                  <a:solidFill>
                    <a:srgbClr val="000000"/>
                  </a:solidFill>
                  <a:latin typeface="Tahoma"/>
                </a:rPr>
                <a:t>5</a:t>
              </a:r>
              <a:endParaRPr lang="en-GB" sz="2400" b="1">
                <a:solidFill>
                  <a:srgbClr val="000000"/>
                </a:solidFill>
                <a:latin typeface="Tahoma"/>
              </a:endParaRPr>
            </a:p>
          </p:txBody>
        </p:sp>
      </p:gr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repeatDur="0" restart="never"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PQuestion"/>
          <p:cNvSpPr>
            <a:spLocks noGrp="1"/>
          </p:cNvSpPr>
          <p:nvPr>
            <p:ph type="title"/>
          </p:nvPr>
        </p:nvSpPr>
        <p:spPr/>
        <p:txBody>
          <a:bodyPr/>
          <a:lstStyle/>
          <a:p>
            <a:pPr algn="l" eaLnBrk="1" hangingPunct="1"/>
            <a:r>
              <a:rPr lang="en-GB" dirty="0" smtClean="0">
                <a:solidFill>
                  <a:schemeClr val="tx2">
                    <a:lumMod val="50000"/>
                  </a:schemeClr>
                </a:solidFill>
              </a:rPr>
              <a:t>About you: type of school</a:t>
            </a:r>
          </a:p>
        </p:txBody>
      </p:sp>
      <p:graphicFrame>
        <p:nvGraphicFramePr>
          <p:cNvPr id="3" name="TPChart"/>
          <p:cNvGraphicFramePr>
            <a:graphicFrameLocks/>
          </p:cNvGraphicFramePr>
          <p:nvPr>
            <p:custDataLst>
              <p:tags r:id="rId3"/>
            </p:custDataLst>
            <p:extLst>
              <p:ext uri="{D42A27DB-BD31-4B8C-83A1-F6EECF244321}">
                <p14:modId xmlns:p14="http://schemas.microsoft.com/office/powerpoint/2010/main" val="3486585376"/>
              </p:ext>
            </p:extLst>
          </p:nvPr>
        </p:nvGraphicFramePr>
        <p:xfrm>
          <a:off x="35496" y="1536700"/>
          <a:ext cx="9144000" cy="4902200"/>
        </p:xfrm>
        <a:graphic>
          <a:graphicData uri="http://schemas.openxmlformats.org/presentationml/2006/ole">
            <mc:AlternateContent xmlns:mc="http://schemas.openxmlformats.org/markup-compatibility/2006">
              <mc:Choice xmlns:v="urn:schemas-microsoft-com:vml" Requires="v">
                <p:oleObj spid="_x0000_s2071" name="Chart" r:id="rId7" imgW="9143977" imgH="4905503" progId="MSGraph.Chart.8">
                  <p:embed followColorScheme="full"/>
                </p:oleObj>
              </mc:Choice>
              <mc:Fallback>
                <p:oleObj name="Chart" r:id="rId7" imgW="9143977" imgH="4905503" progId="MSGraph.Chart.8">
                  <p:embed followColorScheme="full"/>
                  <p:pic>
                    <p:nvPicPr>
                      <p:cNvPr id="0" name=""/>
                      <p:cNvPicPr/>
                      <p:nvPr/>
                    </p:nvPicPr>
                    <p:blipFill>
                      <a:blip r:embed="rId8"/>
                      <a:stretch>
                        <a:fillRect/>
                      </a:stretch>
                    </p:blipFill>
                    <p:spPr>
                      <a:xfrm>
                        <a:off x="35496" y="1536700"/>
                        <a:ext cx="9144000" cy="4902200"/>
                      </a:xfrm>
                      <a:prstGeom prst="rect">
                        <a:avLst/>
                      </a:prstGeom>
                    </p:spPr>
                  </p:pic>
                </p:oleObj>
              </mc:Fallback>
            </mc:AlternateContent>
          </a:graphicData>
        </a:graphic>
      </p:graphicFrame>
      <p:sp>
        <p:nvSpPr>
          <p:cNvPr id="5" name="TPAnswers"/>
          <p:cNvSpPr>
            <a:spLocks noGrp="1"/>
          </p:cNvSpPr>
          <p:nvPr>
            <p:ph idx="1"/>
            <p:custDataLst>
              <p:tags r:id="rId4"/>
            </p:custDataLst>
          </p:nvPr>
        </p:nvSpPr>
        <p:spPr>
          <a:xfrm>
            <a:off x="878904" y="1600200"/>
            <a:ext cx="8229600" cy="4525963"/>
          </a:xfrm>
        </p:spPr>
        <p:txBody>
          <a:bodyPr rtlCol="0">
            <a:noAutofit/>
          </a:bodyPr>
          <a:lstStyle/>
          <a:p>
            <a:pPr marL="514350" indent="-514350" eaLnBrk="1" fontAlgn="auto" hangingPunct="1">
              <a:spcAft>
                <a:spcPts val="0"/>
              </a:spcAft>
              <a:buFont typeface="+mj-lt"/>
              <a:buAutoNum type="arabicPeriod"/>
              <a:defRPr/>
            </a:pPr>
            <a:r>
              <a:rPr lang="en-GB" dirty="0" smtClean="0">
                <a:solidFill>
                  <a:schemeClr val="tx2">
                    <a:lumMod val="50000"/>
                  </a:schemeClr>
                </a:solidFill>
              </a:rPr>
              <a:t>Community School</a:t>
            </a:r>
          </a:p>
          <a:p>
            <a:pPr marL="514350" indent="-514350" eaLnBrk="1" fontAlgn="auto" hangingPunct="1">
              <a:spcAft>
                <a:spcPts val="0"/>
              </a:spcAft>
              <a:buFont typeface="+mj-lt"/>
              <a:buAutoNum type="arabicPeriod"/>
              <a:defRPr/>
            </a:pPr>
            <a:r>
              <a:rPr lang="en-GB" dirty="0" smtClean="0">
                <a:solidFill>
                  <a:schemeClr val="tx2">
                    <a:lumMod val="50000"/>
                  </a:schemeClr>
                </a:solidFill>
              </a:rPr>
              <a:t>Foundation School</a:t>
            </a:r>
          </a:p>
          <a:p>
            <a:pPr marL="514350" indent="-514350" eaLnBrk="1" fontAlgn="auto" hangingPunct="1">
              <a:spcAft>
                <a:spcPts val="0"/>
              </a:spcAft>
              <a:buFont typeface="+mj-lt"/>
              <a:buAutoNum type="arabicPeriod"/>
              <a:defRPr/>
            </a:pPr>
            <a:r>
              <a:rPr lang="en-GB" dirty="0" smtClean="0">
                <a:solidFill>
                  <a:schemeClr val="tx2">
                    <a:lumMod val="50000"/>
                  </a:schemeClr>
                </a:solidFill>
              </a:rPr>
              <a:t>Converter Academy</a:t>
            </a:r>
          </a:p>
          <a:p>
            <a:pPr marL="514350" indent="-514350" eaLnBrk="1" fontAlgn="auto" hangingPunct="1">
              <a:spcAft>
                <a:spcPts val="0"/>
              </a:spcAft>
              <a:buFont typeface="+mj-lt"/>
              <a:buAutoNum type="arabicPeriod"/>
              <a:defRPr/>
            </a:pPr>
            <a:r>
              <a:rPr lang="en-GB" dirty="0" smtClean="0">
                <a:solidFill>
                  <a:schemeClr val="tx2">
                    <a:lumMod val="50000"/>
                  </a:schemeClr>
                </a:solidFill>
              </a:rPr>
              <a:t>Sponsored Academy</a:t>
            </a:r>
          </a:p>
          <a:p>
            <a:pPr marL="514350" indent="-514350" eaLnBrk="1" fontAlgn="auto" hangingPunct="1">
              <a:spcAft>
                <a:spcPts val="0"/>
              </a:spcAft>
              <a:buFont typeface="+mj-lt"/>
              <a:buAutoNum type="arabicPeriod"/>
              <a:defRPr/>
            </a:pPr>
            <a:r>
              <a:rPr lang="en-GB" dirty="0" smtClean="0">
                <a:solidFill>
                  <a:schemeClr val="tx2">
                    <a:lumMod val="50000"/>
                  </a:schemeClr>
                </a:solidFill>
              </a:rPr>
              <a:t>Trust School</a:t>
            </a:r>
          </a:p>
          <a:p>
            <a:pPr marL="514350" indent="-514350" eaLnBrk="1" fontAlgn="auto" hangingPunct="1">
              <a:spcAft>
                <a:spcPts val="0"/>
              </a:spcAft>
              <a:buFont typeface="+mj-lt"/>
              <a:buAutoNum type="arabicPeriod"/>
              <a:defRPr/>
            </a:pPr>
            <a:r>
              <a:rPr lang="en-GB" dirty="0" smtClean="0">
                <a:solidFill>
                  <a:schemeClr val="tx2">
                    <a:lumMod val="50000"/>
                  </a:schemeClr>
                </a:solidFill>
              </a:rPr>
              <a:t>Independent School</a:t>
            </a:r>
          </a:p>
          <a:p>
            <a:pPr marL="514350" indent="-514350" eaLnBrk="1" fontAlgn="auto" hangingPunct="1">
              <a:spcAft>
                <a:spcPts val="0"/>
              </a:spcAft>
              <a:buFont typeface="+mj-lt"/>
              <a:buAutoNum type="arabicPeriod"/>
              <a:defRPr/>
            </a:pPr>
            <a:r>
              <a:rPr lang="en-GB" dirty="0" smtClean="0">
                <a:solidFill>
                  <a:schemeClr val="tx2">
                    <a:lumMod val="50000"/>
                  </a:schemeClr>
                </a:solidFill>
              </a:rPr>
              <a:t>Non-maintained </a:t>
            </a:r>
          </a:p>
          <a:p>
            <a:pPr marL="514350" indent="-514350" eaLnBrk="1" fontAlgn="auto" hangingPunct="1">
              <a:spcAft>
                <a:spcPts val="0"/>
              </a:spcAft>
              <a:buFont typeface="+mj-lt"/>
              <a:buAutoNum type="arabicPeriod"/>
              <a:defRPr/>
            </a:pPr>
            <a:r>
              <a:rPr lang="en-GB" dirty="0" smtClean="0">
                <a:solidFill>
                  <a:schemeClr val="tx2">
                    <a:lumMod val="50000"/>
                  </a:schemeClr>
                </a:solidFill>
              </a:rPr>
              <a:t>Other </a:t>
            </a:r>
          </a:p>
        </p:txBody>
      </p:sp>
      <p:grpSp>
        <p:nvGrpSpPr>
          <p:cNvPr id="6" name="CountdownNew"/>
          <p:cNvGrpSpPr/>
          <p:nvPr>
            <p:custDataLst>
              <p:tags r:id="rId5"/>
            </p:custDataLst>
          </p:nvPr>
        </p:nvGrpSpPr>
        <p:grpSpPr>
          <a:xfrm>
            <a:off x="8255000" y="5715000"/>
            <a:ext cx="889000" cy="1143000"/>
            <a:chOff x="8318500" y="6032500"/>
            <a:chExt cx="889000" cy="1143000"/>
          </a:xfrm>
        </p:grpSpPr>
        <p:pic>
          <p:nvPicPr>
            <p:cNvPr id="4" name="CDShape"/>
            <p:cNvPicPr>
              <a:picLocks/>
            </p:cNvPicPr>
            <p:nvPr/>
          </p:nvPicPr>
          <p:blipFill>
            <a:blip r:embed="rId9">
              <a:extLst>
                <a:ext uri="{28A0092B-C50C-407E-A947-70E740481C1C}">
                  <a14:useLocalDpi xmlns:a14="http://schemas.microsoft.com/office/drawing/2010/main" val="0"/>
                </a:ext>
              </a:extLst>
            </a:blip>
            <a:stretch>
              <a:fillRect/>
            </a:stretch>
          </p:blipFill>
          <p:spPr>
            <a:xfrm>
              <a:off x="8318500" y="6032500"/>
              <a:ext cx="889000" cy="1143000"/>
            </a:xfrm>
            <a:prstGeom prst="rect">
              <a:avLst/>
            </a:prstGeom>
          </p:spPr>
        </p:pic>
        <p:sp>
          <p:nvSpPr>
            <p:cNvPr id="2" name="CDText"/>
            <p:cNvSpPr txBox="1"/>
            <p:nvPr/>
          </p:nvSpPr>
          <p:spPr>
            <a:xfrm>
              <a:off x="8356600" y="6032500"/>
              <a:ext cx="838200" cy="635000"/>
            </a:xfrm>
            <a:prstGeom prst="rect">
              <a:avLst/>
            </a:prstGeom>
            <a:noFill/>
          </p:spPr>
          <p:txBody>
            <a:bodyPr vert="horz" rtlCol="0" anchor="ctr" anchorCtr="1">
              <a:noAutofit/>
            </a:bodyPr>
            <a:lstStyle/>
            <a:p>
              <a:pPr algn="ctr"/>
              <a:r>
                <a:rPr lang="en-GB" sz="2400" b="1" smtClean="0">
                  <a:solidFill>
                    <a:srgbClr val="000000"/>
                  </a:solidFill>
                  <a:latin typeface="Tahoma"/>
                </a:rPr>
                <a:t>5</a:t>
              </a:r>
              <a:endParaRPr lang="en-GB" sz="2400" b="1">
                <a:solidFill>
                  <a:srgbClr val="000000"/>
                </a:solidFill>
                <a:latin typeface="Tahoma"/>
              </a:endParaRPr>
            </a:p>
          </p:txBody>
        </p:sp>
      </p:gr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repeatDur="0" restart="never"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PQuestion"/>
          <p:cNvSpPr>
            <a:spLocks noGrp="1"/>
          </p:cNvSpPr>
          <p:nvPr>
            <p:ph type="title"/>
          </p:nvPr>
        </p:nvSpPr>
        <p:spPr/>
        <p:txBody>
          <a:bodyPr rtlCol="0">
            <a:normAutofit fontScale="90000"/>
          </a:bodyPr>
          <a:lstStyle/>
          <a:p>
            <a:pPr algn="l" eaLnBrk="1" fontAlgn="auto" hangingPunct="1">
              <a:spcAft>
                <a:spcPts val="0"/>
              </a:spcAft>
              <a:defRPr/>
            </a:pPr>
            <a:r>
              <a:rPr lang="en-GB" dirty="0" smtClean="0">
                <a:solidFill>
                  <a:schemeClr val="tx2">
                    <a:lumMod val="50000"/>
                  </a:schemeClr>
                </a:solidFill>
              </a:rPr>
              <a:t>About you: how long have you been in a  school leadership position ? </a:t>
            </a:r>
          </a:p>
        </p:txBody>
      </p:sp>
      <p:graphicFrame>
        <p:nvGraphicFramePr>
          <p:cNvPr id="3" name="TPChart"/>
          <p:cNvGraphicFramePr>
            <a:graphicFrameLocks/>
          </p:cNvGraphicFramePr>
          <p:nvPr>
            <p:custDataLst>
              <p:tags r:id="rId3"/>
            </p:custDataLst>
            <p:extLst>
              <p:ext uri="{D42A27DB-BD31-4B8C-83A1-F6EECF244321}">
                <p14:modId xmlns:p14="http://schemas.microsoft.com/office/powerpoint/2010/main" val="3483694367"/>
              </p:ext>
            </p:extLst>
          </p:nvPr>
        </p:nvGraphicFramePr>
        <p:xfrm>
          <a:off x="36512" y="1971675"/>
          <a:ext cx="9144000" cy="3733800"/>
        </p:xfrm>
        <a:graphic>
          <a:graphicData uri="http://schemas.openxmlformats.org/presentationml/2006/ole">
            <mc:AlternateContent xmlns:mc="http://schemas.openxmlformats.org/markup-compatibility/2006">
              <mc:Choice xmlns:v="urn:schemas-microsoft-com:vml" Requires="v">
                <p:oleObj spid="_x0000_s3093" name="Chart" r:id="rId7" imgW="9143977" imgH="3733721" progId="MSGraph.Chart.8">
                  <p:embed followColorScheme="full"/>
                </p:oleObj>
              </mc:Choice>
              <mc:Fallback>
                <p:oleObj name="Chart" r:id="rId7" imgW="9143977" imgH="3733721" progId="MSGraph.Chart.8">
                  <p:embed followColorScheme="full"/>
                  <p:pic>
                    <p:nvPicPr>
                      <p:cNvPr id="0" name=""/>
                      <p:cNvPicPr/>
                      <p:nvPr/>
                    </p:nvPicPr>
                    <p:blipFill>
                      <a:blip r:embed="rId8"/>
                      <a:stretch>
                        <a:fillRect/>
                      </a:stretch>
                    </p:blipFill>
                    <p:spPr>
                      <a:xfrm>
                        <a:off x="36512" y="1971675"/>
                        <a:ext cx="9144000" cy="3733800"/>
                      </a:xfrm>
                      <a:prstGeom prst="rect">
                        <a:avLst/>
                      </a:prstGeom>
                    </p:spPr>
                  </p:pic>
                </p:oleObj>
              </mc:Fallback>
            </mc:AlternateContent>
          </a:graphicData>
        </a:graphic>
      </p:graphicFrame>
      <p:sp>
        <p:nvSpPr>
          <p:cNvPr id="6147" name="TPAnswers"/>
          <p:cNvSpPr>
            <a:spLocks noGrp="1"/>
          </p:cNvSpPr>
          <p:nvPr>
            <p:ph idx="1"/>
            <p:custDataLst>
              <p:tags r:id="rId4"/>
            </p:custDataLst>
          </p:nvPr>
        </p:nvSpPr>
        <p:spPr>
          <a:xfrm>
            <a:off x="878904" y="2060575"/>
            <a:ext cx="8229600" cy="4525963"/>
          </a:xfrm>
        </p:spPr>
        <p:txBody>
          <a:bodyPr>
            <a:noAutofit/>
          </a:bodyPr>
          <a:lstStyle/>
          <a:p>
            <a:pPr marL="514350" indent="-514350" eaLnBrk="1" hangingPunct="1">
              <a:spcAft>
                <a:spcPts val="0"/>
              </a:spcAft>
              <a:buFont typeface="Calibri" pitchFamily="34" charset="0"/>
              <a:buAutoNum type="arabicPeriod"/>
            </a:pPr>
            <a:r>
              <a:rPr lang="en-GB" dirty="0" smtClean="0">
                <a:solidFill>
                  <a:schemeClr val="tx2">
                    <a:lumMod val="50000"/>
                  </a:schemeClr>
                </a:solidFill>
              </a:rPr>
              <a:t>Less than 1 year</a:t>
            </a:r>
          </a:p>
          <a:p>
            <a:pPr marL="514350" indent="-514350" eaLnBrk="1" hangingPunct="1">
              <a:spcAft>
                <a:spcPts val="0"/>
              </a:spcAft>
              <a:buFont typeface="Calibri" pitchFamily="34" charset="0"/>
              <a:buAutoNum type="arabicPeriod"/>
            </a:pPr>
            <a:r>
              <a:rPr lang="en-GB" dirty="0" smtClean="0">
                <a:solidFill>
                  <a:schemeClr val="tx2">
                    <a:lumMod val="50000"/>
                  </a:schemeClr>
                </a:solidFill>
              </a:rPr>
              <a:t>1-3 years</a:t>
            </a:r>
          </a:p>
          <a:p>
            <a:pPr marL="514350" indent="-514350" eaLnBrk="1" hangingPunct="1">
              <a:spcAft>
                <a:spcPts val="0"/>
              </a:spcAft>
              <a:buFont typeface="Calibri" pitchFamily="34" charset="0"/>
              <a:buAutoNum type="arabicPeriod"/>
            </a:pPr>
            <a:r>
              <a:rPr lang="en-GB" dirty="0" smtClean="0">
                <a:solidFill>
                  <a:schemeClr val="tx2">
                    <a:lumMod val="50000"/>
                  </a:schemeClr>
                </a:solidFill>
              </a:rPr>
              <a:t>4-8 years</a:t>
            </a:r>
          </a:p>
          <a:p>
            <a:pPr marL="514350" indent="-514350" eaLnBrk="1" hangingPunct="1">
              <a:spcAft>
                <a:spcPts val="0"/>
              </a:spcAft>
              <a:buFont typeface="Calibri" pitchFamily="34" charset="0"/>
              <a:buAutoNum type="arabicPeriod"/>
            </a:pPr>
            <a:r>
              <a:rPr lang="en-GB" dirty="0" smtClean="0">
                <a:solidFill>
                  <a:schemeClr val="tx2">
                    <a:lumMod val="50000"/>
                  </a:schemeClr>
                </a:solidFill>
              </a:rPr>
              <a:t>9-15 years</a:t>
            </a:r>
          </a:p>
          <a:p>
            <a:pPr marL="514350" indent="-514350" eaLnBrk="1" hangingPunct="1">
              <a:spcAft>
                <a:spcPts val="0"/>
              </a:spcAft>
              <a:buFont typeface="Calibri" pitchFamily="34" charset="0"/>
              <a:buAutoNum type="arabicPeriod"/>
            </a:pPr>
            <a:r>
              <a:rPr lang="en-GB" dirty="0" smtClean="0">
                <a:solidFill>
                  <a:schemeClr val="tx2">
                    <a:lumMod val="50000"/>
                  </a:schemeClr>
                </a:solidFill>
              </a:rPr>
              <a:t>15 years +</a:t>
            </a:r>
          </a:p>
          <a:p>
            <a:pPr marL="514350" indent="-514350" eaLnBrk="1" hangingPunct="1">
              <a:spcAft>
                <a:spcPts val="0"/>
              </a:spcAft>
              <a:buFont typeface="Calibri" pitchFamily="34" charset="0"/>
              <a:buAutoNum type="arabicPeriod"/>
            </a:pPr>
            <a:r>
              <a:rPr lang="en-GB" dirty="0" smtClean="0">
                <a:solidFill>
                  <a:schemeClr val="tx2">
                    <a:lumMod val="50000"/>
                  </a:schemeClr>
                </a:solidFill>
              </a:rPr>
              <a:t>N/A</a:t>
            </a:r>
          </a:p>
        </p:txBody>
      </p:sp>
      <p:grpSp>
        <p:nvGrpSpPr>
          <p:cNvPr id="6" name="CountdownNew"/>
          <p:cNvGrpSpPr/>
          <p:nvPr>
            <p:custDataLst>
              <p:tags r:id="rId5"/>
            </p:custDataLst>
          </p:nvPr>
        </p:nvGrpSpPr>
        <p:grpSpPr>
          <a:xfrm>
            <a:off x="8255000" y="5715000"/>
            <a:ext cx="889000" cy="1143000"/>
            <a:chOff x="8318500" y="6032500"/>
            <a:chExt cx="889000" cy="1143000"/>
          </a:xfrm>
        </p:grpSpPr>
        <p:pic>
          <p:nvPicPr>
            <p:cNvPr id="5" name="CDShape"/>
            <p:cNvPicPr>
              <a:picLocks/>
            </p:cNvPicPr>
            <p:nvPr/>
          </p:nvPicPr>
          <p:blipFill>
            <a:blip r:embed="rId9">
              <a:extLst>
                <a:ext uri="{28A0092B-C50C-407E-A947-70E740481C1C}">
                  <a14:useLocalDpi xmlns:a14="http://schemas.microsoft.com/office/drawing/2010/main" val="0"/>
                </a:ext>
              </a:extLst>
            </a:blip>
            <a:stretch>
              <a:fillRect/>
            </a:stretch>
          </p:blipFill>
          <p:spPr>
            <a:xfrm>
              <a:off x="8318500" y="6032500"/>
              <a:ext cx="889000" cy="1143000"/>
            </a:xfrm>
            <a:prstGeom prst="rect">
              <a:avLst/>
            </a:prstGeom>
          </p:spPr>
        </p:pic>
        <p:sp>
          <p:nvSpPr>
            <p:cNvPr id="2" name="CDText"/>
            <p:cNvSpPr txBox="1"/>
            <p:nvPr/>
          </p:nvSpPr>
          <p:spPr>
            <a:xfrm>
              <a:off x="8356600" y="6032500"/>
              <a:ext cx="838200" cy="635000"/>
            </a:xfrm>
            <a:prstGeom prst="rect">
              <a:avLst/>
            </a:prstGeom>
            <a:noFill/>
          </p:spPr>
          <p:txBody>
            <a:bodyPr vert="horz" rtlCol="0" anchor="ctr" anchorCtr="1">
              <a:noAutofit/>
            </a:bodyPr>
            <a:lstStyle/>
            <a:p>
              <a:pPr algn="ctr"/>
              <a:r>
                <a:rPr lang="en-GB" sz="2400" b="1" smtClean="0">
                  <a:solidFill>
                    <a:srgbClr val="000000"/>
                  </a:solidFill>
                  <a:latin typeface="Tahoma"/>
                </a:rPr>
                <a:t>5</a:t>
              </a:r>
              <a:endParaRPr lang="en-GB" sz="2400" b="1">
                <a:solidFill>
                  <a:srgbClr val="000000"/>
                </a:solidFill>
                <a:latin typeface="Tahoma"/>
              </a:endParaRPr>
            </a:p>
          </p:txBody>
        </p:sp>
      </p:gr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repeatDur="0" restart="never"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PQuestion"/>
          <p:cNvSpPr>
            <a:spLocks noGrp="1"/>
          </p:cNvSpPr>
          <p:nvPr>
            <p:ph type="title"/>
          </p:nvPr>
        </p:nvSpPr>
        <p:spPr/>
        <p:txBody>
          <a:bodyPr/>
          <a:lstStyle/>
          <a:p>
            <a:pPr algn="l" eaLnBrk="1" hangingPunct="1"/>
            <a:r>
              <a:rPr lang="en-GB" dirty="0" smtClean="0">
                <a:solidFill>
                  <a:schemeClr val="tx2">
                    <a:lumMod val="50000"/>
                  </a:schemeClr>
                </a:solidFill>
              </a:rPr>
              <a:t>How old are you?</a:t>
            </a:r>
          </a:p>
        </p:txBody>
      </p:sp>
      <p:graphicFrame>
        <p:nvGraphicFramePr>
          <p:cNvPr id="2" name="TPChart"/>
          <p:cNvGraphicFramePr>
            <a:graphicFrameLocks/>
          </p:cNvGraphicFramePr>
          <p:nvPr>
            <p:custDataLst>
              <p:tags r:id="rId3"/>
            </p:custDataLst>
            <p:extLst>
              <p:ext uri="{D42A27DB-BD31-4B8C-83A1-F6EECF244321}">
                <p14:modId xmlns:p14="http://schemas.microsoft.com/office/powerpoint/2010/main" val="3075654237"/>
              </p:ext>
            </p:extLst>
          </p:nvPr>
        </p:nvGraphicFramePr>
        <p:xfrm>
          <a:off x="108520" y="1473200"/>
          <a:ext cx="9144000" cy="3733800"/>
        </p:xfrm>
        <a:graphic>
          <a:graphicData uri="http://schemas.openxmlformats.org/presentationml/2006/ole">
            <mc:AlternateContent xmlns:mc="http://schemas.openxmlformats.org/markup-compatibility/2006">
              <mc:Choice xmlns:v="urn:schemas-microsoft-com:vml" Requires="v">
                <p:oleObj spid="_x0000_s4117" name="Chart" r:id="rId7" imgW="9143977" imgH="3733721" progId="MSGraph.Chart.8">
                  <p:embed followColorScheme="full"/>
                </p:oleObj>
              </mc:Choice>
              <mc:Fallback>
                <p:oleObj name="Chart" r:id="rId7" imgW="9143977" imgH="3733721" progId="MSGraph.Chart.8">
                  <p:embed followColorScheme="full"/>
                  <p:pic>
                    <p:nvPicPr>
                      <p:cNvPr id="0" name=""/>
                      <p:cNvPicPr/>
                      <p:nvPr/>
                    </p:nvPicPr>
                    <p:blipFill>
                      <a:blip r:embed="rId8"/>
                      <a:stretch>
                        <a:fillRect/>
                      </a:stretch>
                    </p:blipFill>
                    <p:spPr>
                      <a:xfrm>
                        <a:off x="108520" y="1473200"/>
                        <a:ext cx="9144000" cy="3733800"/>
                      </a:xfrm>
                      <a:prstGeom prst="rect">
                        <a:avLst/>
                      </a:prstGeom>
                    </p:spPr>
                  </p:pic>
                </p:oleObj>
              </mc:Fallback>
            </mc:AlternateContent>
          </a:graphicData>
        </a:graphic>
      </p:graphicFrame>
      <p:sp>
        <p:nvSpPr>
          <p:cNvPr id="7171" name="TPAnswers"/>
          <p:cNvSpPr>
            <a:spLocks noGrp="1"/>
          </p:cNvSpPr>
          <p:nvPr>
            <p:ph idx="1"/>
            <p:custDataLst>
              <p:tags r:id="rId4"/>
            </p:custDataLst>
          </p:nvPr>
        </p:nvSpPr>
        <p:spPr>
          <a:xfrm>
            <a:off x="878904" y="1600200"/>
            <a:ext cx="8229600" cy="4525963"/>
          </a:xfrm>
        </p:spPr>
        <p:txBody>
          <a:bodyPr>
            <a:noAutofit/>
          </a:bodyPr>
          <a:lstStyle/>
          <a:p>
            <a:pPr marL="514350" indent="-514350" eaLnBrk="1" hangingPunct="1">
              <a:spcAft>
                <a:spcPts val="0"/>
              </a:spcAft>
              <a:buFont typeface="Calibri" pitchFamily="34" charset="0"/>
              <a:buAutoNum type="arabicPeriod"/>
            </a:pPr>
            <a:r>
              <a:rPr lang="en-GB" dirty="0" smtClean="0">
                <a:solidFill>
                  <a:schemeClr val="tx2">
                    <a:lumMod val="50000"/>
                  </a:schemeClr>
                </a:solidFill>
              </a:rPr>
              <a:t>Younger than 35</a:t>
            </a:r>
          </a:p>
          <a:p>
            <a:pPr marL="514350" indent="-514350" eaLnBrk="1" hangingPunct="1">
              <a:spcAft>
                <a:spcPts val="0"/>
              </a:spcAft>
              <a:buFont typeface="Calibri" pitchFamily="34" charset="0"/>
              <a:buAutoNum type="arabicPeriod"/>
            </a:pPr>
            <a:r>
              <a:rPr lang="en-GB" dirty="0" smtClean="0">
                <a:solidFill>
                  <a:schemeClr val="tx2">
                    <a:lumMod val="50000"/>
                  </a:schemeClr>
                </a:solidFill>
              </a:rPr>
              <a:t>36-45</a:t>
            </a:r>
          </a:p>
          <a:p>
            <a:pPr marL="514350" indent="-514350" eaLnBrk="1" hangingPunct="1">
              <a:spcAft>
                <a:spcPts val="0"/>
              </a:spcAft>
              <a:buFont typeface="Calibri" pitchFamily="34" charset="0"/>
              <a:buAutoNum type="arabicPeriod"/>
            </a:pPr>
            <a:r>
              <a:rPr lang="en-GB" dirty="0" smtClean="0">
                <a:solidFill>
                  <a:schemeClr val="tx2">
                    <a:lumMod val="50000"/>
                  </a:schemeClr>
                </a:solidFill>
              </a:rPr>
              <a:t>46-55</a:t>
            </a:r>
          </a:p>
          <a:p>
            <a:pPr marL="514350" indent="-514350" eaLnBrk="1" hangingPunct="1">
              <a:spcAft>
                <a:spcPts val="0"/>
              </a:spcAft>
              <a:buFont typeface="Calibri" pitchFamily="34" charset="0"/>
              <a:buAutoNum type="arabicPeriod"/>
            </a:pPr>
            <a:r>
              <a:rPr lang="en-GB" dirty="0" smtClean="0">
                <a:solidFill>
                  <a:schemeClr val="tx2">
                    <a:lumMod val="50000"/>
                  </a:schemeClr>
                </a:solidFill>
              </a:rPr>
              <a:t>56-60</a:t>
            </a:r>
          </a:p>
          <a:p>
            <a:pPr marL="514350" indent="-514350" eaLnBrk="1" hangingPunct="1">
              <a:spcAft>
                <a:spcPts val="0"/>
              </a:spcAft>
              <a:buFont typeface="Calibri" pitchFamily="34" charset="0"/>
              <a:buAutoNum type="arabicPeriod"/>
            </a:pPr>
            <a:r>
              <a:rPr lang="en-GB" dirty="0" smtClean="0">
                <a:solidFill>
                  <a:schemeClr val="tx2">
                    <a:lumMod val="50000"/>
                  </a:schemeClr>
                </a:solidFill>
              </a:rPr>
              <a:t>60-65</a:t>
            </a:r>
          </a:p>
          <a:p>
            <a:pPr marL="514350" indent="-514350" eaLnBrk="1" hangingPunct="1">
              <a:spcAft>
                <a:spcPts val="0"/>
              </a:spcAft>
              <a:buFont typeface="Calibri" pitchFamily="34" charset="0"/>
              <a:buAutoNum type="arabicPeriod"/>
            </a:pPr>
            <a:r>
              <a:rPr lang="en-GB" dirty="0" smtClean="0">
                <a:solidFill>
                  <a:schemeClr val="tx2">
                    <a:lumMod val="50000"/>
                  </a:schemeClr>
                </a:solidFill>
              </a:rPr>
              <a:t>66+</a:t>
            </a:r>
          </a:p>
        </p:txBody>
      </p:sp>
      <p:grpSp>
        <p:nvGrpSpPr>
          <p:cNvPr id="5" name="CountdownNew"/>
          <p:cNvGrpSpPr/>
          <p:nvPr>
            <p:custDataLst>
              <p:tags r:id="rId5"/>
            </p:custDataLst>
          </p:nvPr>
        </p:nvGrpSpPr>
        <p:grpSpPr>
          <a:xfrm>
            <a:off x="8255000" y="5715000"/>
            <a:ext cx="889000" cy="1143000"/>
            <a:chOff x="8318500" y="6032500"/>
            <a:chExt cx="889000" cy="1143000"/>
          </a:xfrm>
        </p:grpSpPr>
        <p:pic>
          <p:nvPicPr>
            <p:cNvPr id="4" name="CDShape"/>
            <p:cNvPicPr>
              <a:picLocks/>
            </p:cNvPicPr>
            <p:nvPr/>
          </p:nvPicPr>
          <p:blipFill>
            <a:blip r:embed="rId9">
              <a:extLst>
                <a:ext uri="{28A0092B-C50C-407E-A947-70E740481C1C}">
                  <a14:useLocalDpi xmlns:a14="http://schemas.microsoft.com/office/drawing/2010/main" val="0"/>
                </a:ext>
              </a:extLst>
            </a:blip>
            <a:stretch>
              <a:fillRect/>
            </a:stretch>
          </p:blipFill>
          <p:spPr>
            <a:xfrm>
              <a:off x="8318500" y="6032500"/>
              <a:ext cx="889000" cy="1143000"/>
            </a:xfrm>
            <a:prstGeom prst="rect">
              <a:avLst/>
            </a:prstGeom>
          </p:spPr>
        </p:pic>
        <p:sp>
          <p:nvSpPr>
            <p:cNvPr id="3" name="CDText"/>
            <p:cNvSpPr txBox="1"/>
            <p:nvPr/>
          </p:nvSpPr>
          <p:spPr>
            <a:xfrm>
              <a:off x="8356600" y="6032500"/>
              <a:ext cx="838200" cy="635000"/>
            </a:xfrm>
            <a:prstGeom prst="rect">
              <a:avLst/>
            </a:prstGeom>
            <a:noFill/>
          </p:spPr>
          <p:txBody>
            <a:bodyPr vert="horz" rtlCol="0" anchor="ctr" anchorCtr="1">
              <a:noAutofit/>
            </a:bodyPr>
            <a:lstStyle/>
            <a:p>
              <a:pPr algn="ctr"/>
              <a:r>
                <a:rPr lang="en-GB" sz="2400" b="1" smtClean="0">
                  <a:solidFill>
                    <a:srgbClr val="000000"/>
                  </a:solidFill>
                  <a:latin typeface="Tahoma"/>
                </a:rPr>
                <a:t>5</a:t>
              </a:r>
              <a:endParaRPr lang="en-GB" sz="2400" b="1">
                <a:solidFill>
                  <a:srgbClr val="000000"/>
                </a:solidFill>
                <a:latin typeface="Tahoma"/>
              </a:endParaRPr>
            </a:p>
          </p:txBody>
        </p:sp>
      </p:gr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repeatDur="0" restart="never"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 grpId="0"/>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PQuestion"/>
          <p:cNvSpPr>
            <a:spLocks noGrp="1"/>
          </p:cNvSpPr>
          <p:nvPr>
            <p:ph type="title"/>
          </p:nvPr>
        </p:nvSpPr>
        <p:spPr/>
        <p:txBody>
          <a:bodyPr rtlCol="0">
            <a:normAutofit fontScale="90000"/>
          </a:bodyPr>
          <a:lstStyle/>
          <a:p>
            <a:pPr algn="l" eaLnBrk="1" fontAlgn="auto" hangingPunct="1">
              <a:spcAft>
                <a:spcPts val="0"/>
              </a:spcAft>
              <a:defRPr/>
            </a:pPr>
            <a:r>
              <a:rPr lang="en-GB" dirty="0" smtClean="0">
                <a:solidFill>
                  <a:schemeClr val="tx2">
                    <a:lumMod val="50000"/>
                  </a:schemeClr>
                </a:solidFill>
              </a:rPr>
              <a:t>Reforms: In general do you think the Government’s changes will:</a:t>
            </a:r>
          </a:p>
        </p:txBody>
      </p:sp>
      <p:graphicFrame>
        <p:nvGraphicFramePr>
          <p:cNvPr id="3" name="TPChart"/>
          <p:cNvGraphicFramePr>
            <a:graphicFrameLocks/>
          </p:cNvGraphicFramePr>
          <p:nvPr>
            <p:custDataLst>
              <p:tags r:id="rId3"/>
            </p:custDataLst>
            <p:extLst>
              <p:ext uri="{D42A27DB-BD31-4B8C-83A1-F6EECF244321}">
                <p14:modId xmlns:p14="http://schemas.microsoft.com/office/powerpoint/2010/main" val="3003296395"/>
              </p:ext>
            </p:extLst>
          </p:nvPr>
        </p:nvGraphicFramePr>
        <p:xfrm>
          <a:off x="252536" y="1776413"/>
          <a:ext cx="9144000" cy="2324100"/>
        </p:xfrm>
        <a:graphic>
          <a:graphicData uri="http://schemas.openxmlformats.org/presentationml/2006/ole">
            <mc:AlternateContent xmlns:mc="http://schemas.openxmlformats.org/markup-compatibility/2006">
              <mc:Choice xmlns:v="urn:schemas-microsoft-com:vml" Requires="v">
                <p:oleObj spid="_x0000_s5141" name="Chart" r:id="rId7" imgW="9143977" imgH="2324128" progId="MSGraph.Chart.8">
                  <p:embed followColorScheme="full"/>
                </p:oleObj>
              </mc:Choice>
              <mc:Fallback>
                <p:oleObj name="Chart" r:id="rId7" imgW="9143977" imgH="2324128" progId="MSGraph.Chart.8">
                  <p:embed followColorScheme="full"/>
                  <p:pic>
                    <p:nvPicPr>
                      <p:cNvPr id="0" name=""/>
                      <p:cNvPicPr/>
                      <p:nvPr/>
                    </p:nvPicPr>
                    <p:blipFill>
                      <a:blip r:embed="rId8"/>
                      <a:stretch>
                        <a:fillRect/>
                      </a:stretch>
                    </p:blipFill>
                    <p:spPr>
                      <a:xfrm>
                        <a:off x="252536" y="1776413"/>
                        <a:ext cx="9144000" cy="2324100"/>
                      </a:xfrm>
                      <a:prstGeom prst="rect">
                        <a:avLst/>
                      </a:prstGeom>
                    </p:spPr>
                  </p:pic>
                </p:oleObj>
              </mc:Fallback>
            </mc:AlternateContent>
          </a:graphicData>
        </a:graphic>
      </p:graphicFrame>
      <p:sp>
        <p:nvSpPr>
          <p:cNvPr id="5" name="TPAnswers"/>
          <p:cNvSpPr>
            <a:spLocks noGrp="1"/>
          </p:cNvSpPr>
          <p:nvPr>
            <p:ph idx="1"/>
            <p:custDataLst>
              <p:tags r:id="rId4"/>
            </p:custDataLst>
          </p:nvPr>
        </p:nvSpPr>
        <p:spPr>
          <a:xfrm>
            <a:off x="878904" y="1916113"/>
            <a:ext cx="8229600" cy="4525962"/>
          </a:xfrm>
        </p:spPr>
        <p:txBody>
          <a:bodyPr rtlCol="0">
            <a:noAutofit/>
          </a:bodyPr>
          <a:lstStyle/>
          <a:p>
            <a:pPr marL="514350" indent="-514350" eaLnBrk="1" fontAlgn="auto" hangingPunct="1">
              <a:spcAft>
                <a:spcPts val="0"/>
              </a:spcAft>
              <a:buFont typeface="+mj-lt"/>
              <a:buAutoNum type="arabicPeriod"/>
              <a:defRPr/>
            </a:pPr>
            <a:r>
              <a:rPr lang="en-GB" sz="2800" dirty="0" smtClean="0">
                <a:solidFill>
                  <a:schemeClr val="tx2">
                    <a:lumMod val="50000"/>
                  </a:schemeClr>
                </a:solidFill>
              </a:rPr>
              <a:t>Improve educational outcomes in the North East</a:t>
            </a:r>
          </a:p>
          <a:p>
            <a:pPr marL="514350" indent="-514350" eaLnBrk="1" fontAlgn="auto" hangingPunct="1">
              <a:spcAft>
                <a:spcPts val="0"/>
              </a:spcAft>
              <a:buFont typeface="+mj-lt"/>
              <a:buAutoNum type="arabicPeriod"/>
              <a:defRPr/>
            </a:pPr>
            <a:r>
              <a:rPr lang="en-GB" sz="2800" dirty="0" smtClean="0">
                <a:solidFill>
                  <a:schemeClr val="tx2">
                    <a:lumMod val="50000"/>
                  </a:schemeClr>
                </a:solidFill>
              </a:rPr>
              <a:t>Harm educational outcomes in the North East</a:t>
            </a:r>
          </a:p>
          <a:p>
            <a:pPr marL="514350" indent="-514350" eaLnBrk="1" fontAlgn="auto" hangingPunct="1">
              <a:spcAft>
                <a:spcPts val="0"/>
              </a:spcAft>
              <a:buFont typeface="+mj-lt"/>
              <a:buAutoNum type="arabicPeriod"/>
              <a:defRPr/>
            </a:pPr>
            <a:r>
              <a:rPr lang="en-GB" sz="2800" dirty="0" smtClean="0">
                <a:solidFill>
                  <a:schemeClr val="tx2">
                    <a:lumMod val="50000"/>
                  </a:schemeClr>
                </a:solidFill>
              </a:rPr>
              <a:t>Make no impact on educational outcomes in the NE</a:t>
            </a:r>
          </a:p>
          <a:p>
            <a:pPr marL="514350" indent="-514350" eaLnBrk="1" fontAlgn="auto" hangingPunct="1">
              <a:spcAft>
                <a:spcPts val="0"/>
              </a:spcAft>
              <a:buFont typeface="+mj-lt"/>
              <a:buAutoNum type="arabicPeriod"/>
              <a:defRPr/>
            </a:pPr>
            <a:r>
              <a:rPr lang="en-GB" sz="2800" dirty="0" smtClean="0">
                <a:solidFill>
                  <a:schemeClr val="tx2">
                    <a:lumMod val="50000"/>
                  </a:schemeClr>
                </a:solidFill>
              </a:rPr>
              <a:t>Don’t know</a:t>
            </a:r>
          </a:p>
        </p:txBody>
      </p:sp>
      <p:grpSp>
        <p:nvGrpSpPr>
          <p:cNvPr id="7" name="CountdownNew"/>
          <p:cNvGrpSpPr/>
          <p:nvPr>
            <p:custDataLst>
              <p:tags r:id="rId5"/>
            </p:custDataLst>
          </p:nvPr>
        </p:nvGrpSpPr>
        <p:grpSpPr>
          <a:xfrm>
            <a:off x="8255000" y="5715000"/>
            <a:ext cx="889000" cy="1143000"/>
            <a:chOff x="8318500" y="6032500"/>
            <a:chExt cx="889000" cy="1143000"/>
          </a:xfrm>
        </p:grpSpPr>
        <p:pic>
          <p:nvPicPr>
            <p:cNvPr id="6" name="CDShape"/>
            <p:cNvPicPr>
              <a:picLocks/>
            </p:cNvPicPr>
            <p:nvPr/>
          </p:nvPicPr>
          <p:blipFill>
            <a:blip r:embed="rId9">
              <a:extLst>
                <a:ext uri="{28A0092B-C50C-407E-A947-70E740481C1C}">
                  <a14:useLocalDpi xmlns:a14="http://schemas.microsoft.com/office/drawing/2010/main" val="0"/>
                </a:ext>
              </a:extLst>
            </a:blip>
            <a:stretch>
              <a:fillRect/>
            </a:stretch>
          </p:blipFill>
          <p:spPr>
            <a:xfrm>
              <a:off x="8318500" y="6032500"/>
              <a:ext cx="889000" cy="1143000"/>
            </a:xfrm>
            <a:prstGeom prst="rect">
              <a:avLst/>
            </a:prstGeom>
          </p:spPr>
        </p:pic>
        <p:sp>
          <p:nvSpPr>
            <p:cNvPr id="2" name="CDText"/>
            <p:cNvSpPr txBox="1"/>
            <p:nvPr/>
          </p:nvSpPr>
          <p:spPr>
            <a:xfrm>
              <a:off x="8356600" y="6032500"/>
              <a:ext cx="838200" cy="635000"/>
            </a:xfrm>
            <a:prstGeom prst="rect">
              <a:avLst/>
            </a:prstGeom>
            <a:noFill/>
          </p:spPr>
          <p:txBody>
            <a:bodyPr vert="horz" rtlCol="0" anchor="ctr" anchorCtr="1">
              <a:noAutofit/>
            </a:bodyPr>
            <a:lstStyle/>
            <a:p>
              <a:pPr algn="ctr"/>
              <a:r>
                <a:rPr lang="en-GB" sz="2400" b="1" smtClean="0">
                  <a:solidFill>
                    <a:srgbClr val="000000"/>
                  </a:solidFill>
                  <a:latin typeface="Tahoma"/>
                </a:rPr>
                <a:t>5</a:t>
              </a:r>
              <a:endParaRPr lang="en-GB" sz="2400" b="1">
                <a:solidFill>
                  <a:srgbClr val="000000"/>
                </a:solidFill>
                <a:latin typeface="Tahoma"/>
              </a:endParaRPr>
            </a:p>
          </p:txBody>
        </p:sp>
      </p:grpSp>
    </p:spTree>
    <p:custDataLst>
      <p:tags r:id="rId2"/>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229600" cy="1143000"/>
          </a:xfrm>
        </p:spPr>
        <p:txBody>
          <a:bodyPr/>
          <a:lstStyle/>
          <a:p>
            <a:pPr algn="l"/>
            <a:r>
              <a:rPr lang="en-GB" sz="3000" dirty="0">
                <a:solidFill>
                  <a:schemeClr val="tx2">
                    <a:lumMod val="50000"/>
                  </a:schemeClr>
                </a:solidFill>
              </a:rPr>
              <a:t>Reforms: Rank these changes in order of the impact on your school in the next year</a:t>
            </a:r>
            <a:r>
              <a:rPr lang="en-GB" sz="3000" dirty="0" smtClean="0">
                <a:solidFill>
                  <a:schemeClr val="tx2">
                    <a:lumMod val="50000"/>
                  </a:schemeClr>
                </a:solidFill>
              </a:rPr>
              <a:t>.(top 3 choices only)  (Your highest impact should be your first press)</a:t>
            </a:r>
            <a:endParaRPr lang="en-GB" sz="3000" dirty="0">
              <a:solidFill>
                <a:schemeClr val="tx2">
                  <a:lumMod val="50000"/>
                </a:schemeClr>
              </a:solidFill>
            </a:endParaRPr>
          </a:p>
        </p:txBody>
      </p:sp>
      <p:graphicFrame>
        <p:nvGraphicFramePr>
          <p:cNvPr id="4" name="TPChart"/>
          <p:cNvGraphicFramePr>
            <a:graphicFrameLocks/>
          </p:cNvGraphicFramePr>
          <p:nvPr>
            <p:custDataLst>
              <p:tags r:id="rId3"/>
            </p:custDataLst>
            <p:extLst>
              <p:ext uri="{D42A27DB-BD31-4B8C-83A1-F6EECF244321}">
                <p14:modId xmlns:p14="http://schemas.microsoft.com/office/powerpoint/2010/main" val="3750220193"/>
              </p:ext>
            </p:extLst>
          </p:nvPr>
        </p:nvGraphicFramePr>
        <p:xfrm>
          <a:off x="127000" y="1498600"/>
          <a:ext cx="9144000" cy="4905376"/>
        </p:xfrm>
        <a:graphic>
          <a:graphicData uri="http://schemas.openxmlformats.org/presentationml/2006/ole">
            <mc:AlternateContent xmlns:mc="http://schemas.openxmlformats.org/markup-compatibility/2006">
              <mc:Choice xmlns:v="urn:schemas-microsoft-com:vml" Requires="v">
                <p:oleObj spid="_x0000_s7187" name="Chart" r:id="rId7" imgW="9143977" imgH="4905503" progId="MSGraph.Chart.8">
                  <p:embed followColorScheme="full"/>
                </p:oleObj>
              </mc:Choice>
              <mc:Fallback>
                <p:oleObj name="Chart" r:id="rId7" imgW="9143977" imgH="4905503" progId="MSGraph.Chart.8">
                  <p:embed followColorScheme="full"/>
                  <p:pic>
                    <p:nvPicPr>
                      <p:cNvPr id="0" name=""/>
                      <p:cNvPicPr/>
                      <p:nvPr/>
                    </p:nvPicPr>
                    <p:blipFill>
                      <a:blip r:embed="rId8"/>
                      <a:stretch>
                        <a:fillRect/>
                      </a:stretch>
                    </p:blipFill>
                    <p:spPr>
                      <a:xfrm>
                        <a:off x="127000" y="1498600"/>
                        <a:ext cx="9144000" cy="4905376"/>
                      </a:xfrm>
                      <a:prstGeom prst="rect">
                        <a:avLst/>
                      </a:prstGeom>
                    </p:spPr>
                  </p:pic>
                </p:oleObj>
              </mc:Fallback>
            </mc:AlternateContent>
          </a:graphicData>
        </a:graphic>
      </p:graphicFrame>
      <p:sp>
        <p:nvSpPr>
          <p:cNvPr id="3" name="TPAnswers"/>
          <p:cNvSpPr>
            <a:spLocks noGrp="1"/>
          </p:cNvSpPr>
          <p:nvPr>
            <p:ph type="body" idx="1"/>
            <p:custDataLst>
              <p:tags r:id="rId4"/>
            </p:custDataLst>
          </p:nvPr>
        </p:nvSpPr>
        <p:spPr>
          <a:xfrm>
            <a:off x="1397000" y="1600200"/>
            <a:ext cx="8229600" cy="4525963"/>
          </a:xfrm>
        </p:spPr>
        <p:txBody>
          <a:bodyPr tIns="45720" bIns="45720">
            <a:noAutofit/>
          </a:bodyPr>
          <a:lstStyle/>
          <a:p>
            <a:pPr marL="514350" indent="-514350">
              <a:spcAft>
                <a:spcPts val="0"/>
              </a:spcAft>
              <a:buFont typeface="Arial" charset="0"/>
              <a:buAutoNum type="arabicPeriod"/>
            </a:pPr>
            <a:r>
              <a:rPr lang="en-GB" dirty="0" smtClean="0">
                <a:solidFill>
                  <a:schemeClr val="tx2">
                    <a:lumMod val="50000"/>
                  </a:schemeClr>
                </a:solidFill>
              </a:rPr>
              <a:t>Academies programme</a:t>
            </a:r>
          </a:p>
          <a:p>
            <a:pPr marL="514350" indent="-514350">
              <a:spcAft>
                <a:spcPts val="0"/>
              </a:spcAft>
              <a:buFont typeface="Arial" charset="0"/>
              <a:buAutoNum type="arabicPeriod"/>
            </a:pPr>
            <a:r>
              <a:rPr lang="en-GB" dirty="0" smtClean="0">
                <a:solidFill>
                  <a:schemeClr val="tx2">
                    <a:lumMod val="50000"/>
                  </a:schemeClr>
                </a:solidFill>
              </a:rPr>
              <a:t>Free Schools</a:t>
            </a:r>
          </a:p>
          <a:p>
            <a:pPr marL="514350" indent="-514350">
              <a:spcAft>
                <a:spcPts val="0"/>
              </a:spcAft>
              <a:buFont typeface="Arial" charset="0"/>
              <a:buAutoNum type="arabicPeriod"/>
            </a:pPr>
            <a:r>
              <a:rPr lang="en-GB" dirty="0" smtClean="0">
                <a:solidFill>
                  <a:schemeClr val="tx2">
                    <a:lumMod val="50000"/>
                  </a:schemeClr>
                </a:solidFill>
              </a:rPr>
              <a:t>Testing/exam reforms</a:t>
            </a:r>
          </a:p>
          <a:p>
            <a:pPr marL="514350" indent="-514350">
              <a:spcAft>
                <a:spcPts val="0"/>
              </a:spcAft>
              <a:buFont typeface="Arial" charset="0"/>
              <a:buAutoNum type="arabicPeriod"/>
            </a:pPr>
            <a:r>
              <a:rPr lang="en-GB" dirty="0" smtClean="0">
                <a:solidFill>
                  <a:schemeClr val="tx2">
                    <a:lumMod val="50000"/>
                  </a:schemeClr>
                </a:solidFill>
              </a:rPr>
              <a:t>Ofsted changes</a:t>
            </a:r>
          </a:p>
          <a:p>
            <a:pPr marL="514350" indent="-514350">
              <a:spcAft>
                <a:spcPts val="0"/>
              </a:spcAft>
              <a:buFont typeface="Arial" charset="0"/>
              <a:buAutoNum type="arabicPeriod"/>
            </a:pPr>
            <a:r>
              <a:rPr lang="en-GB" dirty="0" smtClean="0">
                <a:solidFill>
                  <a:schemeClr val="tx2">
                    <a:lumMod val="50000"/>
                  </a:schemeClr>
                </a:solidFill>
              </a:rPr>
              <a:t>Pupil premium</a:t>
            </a:r>
          </a:p>
          <a:p>
            <a:pPr marL="514350" indent="-514350">
              <a:spcAft>
                <a:spcPts val="0"/>
              </a:spcAft>
              <a:buFont typeface="Arial" charset="0"/>
              <a:buAutoNum type="arabicPeriod"/>
            </a:pPr>
            <a:r>
              <a:rPr lang="en-GB" dirty="0" smtClean="0">
                <a:solidFill>
                  <a:schemeClr val="tx2">
                    <a:lumMod val="50000"/>
                  </a:schemeClr>
                </a:solidFill>
              </a:rPr>
              <a:t>Funding changes</a:t>
            </a:r>
          </a:p>
          <a:p>
            <a:pPr marL="514350" indent="-514350">
              <a:spcAft>
                <a:spcPts val="0"/>
              </a:spcAft>
              <a:buFont typeface="Arial" charset="0"/>
              <a:buAutoNum type="arabicPeriod"/>
            </a:pPr>
            <a:r>
              <a:rPr lang="en-GB" dirty="0" smtClean="0">
                <a:solidFill>
                  <a:schemeClr val="tx2">
                    <a:lumMod val="50000"/>
                  </a:schemeClr>
                </a:solidFill>
              </a:rPr>
              <a:t>Changes to the LA</a:t>
            </a:r>
          </a:p>
          <a:p>
            <a:pPr marL="514350" indent="-514350">
              <a:spcAft>
                <a:spcPts val="0"/>
              </a:spcAft>
              <a:buFont typeface="Arial" charset="0"/>
              <a:buAutoNum type="arabicPeriod"/>
            </a:pPr>
            <a:r>
              <a:rPr lang="en-GB" dirty="0" smtClean="0">
                <a:solidFill>
                  <a:schemeClr val="tx2">
                    <a:lumMod val="50000"/>
                  </a:schemeClr>
                </a:solidFill>
              </a:rPr>
              <a:t>Curriculum changes</a:t>
            </a:r>
            <a:endParaRPr lang="en-GB" dirty="0">
              <a:solidFill>
                <a:schemeClr val="tx2">
                  <a:lumMod val="50000"/>
                </a:schemeClr>
              </a:solidFill>
            </a:endParaRPr>
          </a:p>
        </p:txBody>
      </p:sp>
      <p:grpSp>
        <p:nvGrpSpPr>
          <p:cNvPr id="10" name="CountdownNew"/>
          <p:cNvGrpSpPr/>
          <p:nvPr>
            <p:custDataLst>
              <p:tags r:id="rId5"/>
            </p:custDataLst>
          </p:nvPr>
        </p:nvGrpSpPr>
        <p:grpSpPr>
          <a:xfrm>
            <a:off x="8255000" y="5715000"/>
            <a:ext cx="889000" cy="1143000"/>
            <a:chOff x="8318500" y="6032500"/>
            <a:chExt cx="889000" cy="1143000"/>
          </a:xfrm>
        </p:grpSpPr>
        <p:pic>
          <p:nvPicPr>
            <p:cNvPr id="9" name="CDShape"/>
            <p:cNvPicPr>
              <a:picLocks/>
            </p:cNvPicPr>
            <p:nvPr/>
          </p:nvPicPr>
          <p:blipFill>
            <a:blip r:embed="rId9">
              <a:extLst>
                <a:ext uri="{28A0092B-C50C-407E-A947-70E740481C1C}">
                  <a14:useLocalDpi xmlns:a14="http://schemas.microsoft.com/office/drawing/2010/main" val="0"/>
                </a:ext>
              </a:extLst>
            </a:blip>
            <a:stretch>
              <a:fillRect/>
            </a:stretch>
          </p:blipFill>
          <p:spPr>
            <a:xfrm>
              <a:off x="8318500" y="6032500"/>
              <a:ext cx="889000" cy="1143000"/>
            </a:xfrm>
            <a:prstGeom prst="rect">
              <a:avLst/>
            </a:prstGeom>
          </p:spPr>
        </p:pic>
        <p:sp>
          <p:nvSpPr>
            <p:cNvPr id="8" name="CDText"/>
            <p:cNvSpPr txBox="1"/>
            <p:nvPr/>
          </p:nvSpPr>
          <p:spPr>
            <a:xfrm>
              <a:off x="8356600" y="6032500"/>
              <a:ext cx="838200" cy="635000"/>
            </a:xfrm>
            <a:prstGeom prst="rect">
              <a:avLst/>
            </a:prstGeom>
            <a:noFill/>
          </p:spPr>
          <p:txBody>
            <a:bodyPr vert="horz" rtlCol="0" anchor="ctr" anchorCtr="1">
              <a:noAutofit/>
            </a:bodyPr>
            <a:lstStyle/>
            <a:p>
              <a:pPr algn="ctr"/>
              <a:r>
                <a:rPr lang="en-GB" sz="2400" b="1" smtClean="0">
                  <a:solidFill>
                    <a:srgbClr val="000000"/>
                  </a:solidFill>
                  <a:latin typeface="Tahoma"/>
                </a:rPr>
                <a:t>5</a:t>
              </a:r>
              <a:endParaRPr lang="en-GB" sz="2400" b="1">
                <a:solidFill>
                  <a:srgbClr val="000000"/>
                </a:solidFill>
                <a:latin typeface="Tahoma"/>
              </a:endParaRPr>
            </a:p>
          </p:txBody>
        </p:sp>
      </p:grpSp>
    </p:spTree>
    <p:custDataLst>
      <p:tags r:id="rId2"/>
    </p:custDataLst>
    <p:extLst>
      <p:ext uri="{BB962C8B-B14F-4D97-AF65-F5344CB8AC3E}">
        <p14:creationId xmlns:p14="http://schemas.microsoft.com/office/powerpoint/2010/main" val="3703990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repeatDur="0" restart="never"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PQuestion"/>
          <p:cNvSpPr>
            <a:spLocks noGrp="1"/>
          </p:cNvSpPr>
          <p:nvPr>
            <p:ph type="title"/>
          </p:nvPr>
        </p:nvSpPr>
        <p:spPr/>
        <p:txBody>
          <a:bodyPr rtlCol="0">
            <a:normAutofit fontScale="90000"/>
          </a:bodyPr>
          <a:lstStyle/>
          <a:p>
            <a:pPr algn="l" eaLnBrk="1" fontAlgn="auto" hangingPunct="1">
              <a:spcAft>
                <a:spcPts val="0"/>
              </a:spcAft>
              <a:defRPr/>
            </a:pPr>
            <a:r>
              <a:rPr lang="en-GB" dirty="0" smtClean="0">
                <a:solidFill>
                  <a:schemeClr val="tx2">
                    <a:lumMod val="50000"/>
                  </a:schemeClr>
                </a:solidFill>
              </a:rPr>
              <a:t>Collaboration: Do you feel you school is:</a:t>
            </a:r>
          </a:p>
        </p:txBody>
      </p:sp>
      <p:graphicFrame>
        <p:nvGraphicFramePr>
          <p:cNvPr id="2" name="TPChart"/>
          <p:cNvGraphicFramePr>
            <a:graphicFrameLocks/>
          </p:cNvGraphicFramePr>
          <p:nvPr>
            <p:custDataLst>
              <p:tags r:id="rId3"/>
            </p:custDataLst>
            <p:extLst>
              <p:ext uri="{D42A27DB-BD31-4B8C-83A1-F6EECF244321}">
                <p14:modId xmlns:p14="http://schemas.microsoft.com/office/powerpoint/2010/main" val="3620887618"/>
              </p:ext>
            </p:extLst>
          </p:nvPr>
        </p:nvGraphicFramePr>
        <p:xfrm>
          <a:off x="-35497" y="1595438"/>
          <a:ext cx="9144001" cy="1984375"/>
        </p:xfrm>
        <a:graphic>
          <a:graphicData uri="http://schemas.openxmlformats.org/presentationml/2006/ole">
            <mc:AlternateContent xmlns:mc="http://schemas.openxmlformats.org/markup-compatibility/2006">
              <mc:Choice xmlns:v="urn:schemas-microsoft-com:vml" Requires="v">
                <p:oleObj spid="_x0000_s8208" name="Chart" r:id="rId7" imgW="9143977" imgH="1981312" progId="MSGraph.Chart.8">
                  <p:embed followColorScheme="full"/>
                </p:oleObj>
              </mc:Choice>
              <mc:Fallback>
                <p:oleObj name="Chart" r:id="rId7" imgW="9143977" imgH="1981312" progId="MSGraph.Chart.8">
                  <p:embed followColorScheme="full"/>
                  <p:pic>
                    <p:nvPicPr>
                      <p:cNvPr id="0" name=""/>
                      <p:cNvPicPr/>
                      <p:nvPr/>
                    </p:nvPicPr>
                    <p:blipFill>
                      <a:blip r:embed="rId8"/>
                      <a:stretch>
                        <a:fillRect/>
                      </a:stretch>
                    </p:blipFill>
                    <p:spPr>
                      <a:xfrm>
                        <a:off x="-35497" y="1595438"/>
                        <a:ext cx="9144001" cy="1984375"/>
                      </a:xfrm>
                      <a:prstGeom prst="rect">
                        <a:avLst/>
                      </a:prstGeom>
                    </p:spPr>
                  </p:pic>
                </p:oleObj>
              </mc:Fallback>
            </mc:AlternateContent>
          </a:graphicData>
        </a:graphic>
      </p:graphicFrame>
      <p:sp>
        <p:nvSpPr>
          <p:cNvPr id="12291" name="TPAnswers"/>
          <p:cNvSpPr>
            <a:spLocks noGrp="1"/>
          </p:cNvSpPr>
          <p:nvPr>
            <p:ph idx="1"/>
            <p:custDataLst>
              <p:tags r:id="rId4"/>
            </p:custDataLst>
          </p:nvPr>
        </p:nvSpPr>
        <p:spPr>
          <a:xfrm>
            <a:off x="878904" y="1773238"/>
            <a:ext cx="8229600" cy="4525962"/>
          </a:xfrm>
        </p:spPr>
        <p:txBody>
          <a:bodyPr>
            <a:noAutofit/>
          </a:bodyPr>
          <a:lstStyle/>
          <a:p>
            <a:pPr marL="514350" indent="-514350" eaLnBrk="1" hangingPunct="1">
              <a:spcAft>
                <a:spcPts val="0"/>
              </a:spcAft>
              <a:buFont typeface="Calibri" pitchFamily="34" charset="0"/>
              <a:buAutoNum type="arabicPeriod"/>
            </a:pPr>
            <a:r>
              <a:rPr lang="en-GB" dirty="0" smtClean="0">
                <a:solidFill>
                  <a:schemeClr val="tx2">
                    <a:lumMod val="50000"/>
                  </a:schemeClr>
                </a:solidFill>
              </a:rPr>
              <a:t>Working in partnership more than last year</a:t>
            </a:r>
          </a:p>
          <a:p>
            <a:pPr marL="514350" indent="-514350" eaLnBrk="1" hangingPunct="1">
              <a:spcAft>
                <a:spcPts val="0"/>
              </a:spcAft>
              <a:buFont typeface="Calibri" pitchFamily="34" charset="0"/>
              <a:buAutoNum type="arabicPeriod"/>
            </a:pPr>
            <a:r>
              <a:rPr lang="en-GB" dirty="0" smtClean="0">
                <a:solidFill>
                  <a:schemeClr val="tx2">
                    <a:lumMod val="50000"/>
                  </a:schemeClr>
                </a:solidFill>
              </a:rPr>
              <a:t>Working in partnership less than last year</a:t>
            </a:r>
          </a:p>
          <a:p>
            <a:pPr marL="514350" indent="-514350" eaLnBrk="1" hangingPunct="1">
              <a:spcAft>
                <a:spcPts val="0"/>
              </a:spcAft>
              <a:buFont typeface="Calibri" pitchFamily="34" charset="0"/>
              <a:buAutoNum type="arabicPeriod"/>
            </a:pPr>
            <a:r>
              <a:rPr lang="en-GB" dirty="0" smtClean="0">
                <a:solidFill>
                  <a:schemeClr val="tx2">
                    <a:lumMod val="50000"/>
                  </a:schemeClr>
                </a:solidFill>
              </a:rPr>
              <a:t>No change</a:t>
            </a:r>
          </a:p>
        </p:txBody>
      </p:sp>
      <p:grpSp>
        <p:nvGrpSpPr>
          <p:cNvPr id="6" name="CountdownNew"/>
          <p:cNvGrpSpPr/>
          <p:nvPr>
            <p:custDataLst>
              <p:tags r:id="rId5"/>
            </p:custDataLst>
          </p:nvPr>
        </p:nvGrpSpPr>
        <p:grpSpPr>
          <a:xfrm>
            <a:off x="8255000" y="5715000"/>
            <a:ext cx="889000" cy="1143000"/>
            <a:chOff x="8318500" y="6032500"/>
            <a:chExt cx="889000" cy="1143000"/>
          </a:xfrm>
        </p:grpSpPr>
        <p:pic>
          <p:nvPicPr>
            <p:cNvPr id="5" name="CDShape"/>
            <p:cNvPicPr>
              <a:picLocks/>
            </p:cNvPicPr>
            <p:nvPr/>
          </p:nvPicPr>
          <p:blipFill>
            <a:blip r:embed="rId9">
              <a:extLst>
                <a:ext uri="{28A0092B-C50C-407E-A947-70E740481C1C}">
                  <a14:useLocalDpi xmlns:a14="http://schemas.microsoft.com/office/drawing/2010/main" val="0"/>
                </a:ext>
              </a:extLst>
            </a:blip>
            <a:stretch>
              <a:fillRect/>
            </a:stretch>
          </p:blipFill>
          <p:spPr>
            <a:xfrm>
              <a:off x="8318500" y="6032500"/>
              <a:ext cx="889000" cy="1143000"/>
            </a:xfrm>
            <a:prstGeom prst="rect">
              <a:avLst/>
            </a:prstGeom>
          </p:spPr>
        </p:pic>
        <p:sp>
          <p:nvSpPr>
            <p:cNvPr id="3" name="CDText"/>
            <p:cNvSpPr txBox="1"/>
            <p:nvPr/>
          </p:nvSpPr>
          <p:spPr>
            <a:xfrm>
              <a:off x="8356600" y="6032500"/>
              <a:ext cx="838200" cy="635000"/>
            </a:xfrm>
            <a:prstGeom prst="rect">
              <a:avLst/>
            </a:prstGeom>
            <a:noFill/>
          </p:spPr>
          <p:txBody>
            <a:bodyPr vert="horz" rtlCol="0" anchor="ctr" anchorCtr="1">
              <a:noAutofit/>
            </a:bodyPr>
            <a:lstStyle/>
            <a:p>
              <a:pPr algn="ctr"/>
              <a:r>
                <a:rPr lang="en-GB" sz="2400" b="1" smtClean="0">
                  <a:solidFill>
                    <a:srgbClr val="000000"/>
                  </a:solidFill>
                  <a:latin typeface="Tahoma"/>
                </a:rPr>
                <a:t>5</a:t>
              </a:r>
              <a:endParaRPr lang="en-GB" sz="2400" b="1">
                <a:solidFill>
                  <a:srgbClr val="000000"/>
                </a:solidFill>
                <a:latin typeface="Tahoma"/>
              </a:endParaRPr>
            </a:p>
          </p:txBody>
        </p:sp>
      </p:grpSp>
    </p:spTree>
    <p:custDataLst>
      <p:tags r:id="rId2"/>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PQuestion"/>
          <p:cNvSpPr>
            <a:spLocks noGrp="1"/>
          </p:cNvSpPr>
          <p:nvPr>
            <p:ph type="title"/>
          </p:nvPr>
        </p:nvSpPr>
        <p:spPr/>
        <p:txBody>
          <a:bodyPr rtlCol="0">
            <a:normAutofit fontScale="90000"/>
          </a:bodyPr>
          <a:lstStyle/>
          <a:p>
            <a:pPr algn="l" eaLnBrk="1" fontAlgn="auto" hangingPunct="1">
              <a:spcAft>
                <a:spcPts val="0"/>
              </a:spcAft>
              <a:defRPr/>
            </a:pPr>
            <a:r>
              <a:rPr lang="en-GB" dirty="0" smtClean="0">
                <a:solidFill>
                  <a:schemeClr val="tx2">
                    <a:lumMod val="50000"/>
                  </a:schemeClr>
                </a:solidFill>
              </a:rPr>
              <a:t>Collaboration: what is your most important relationship</a:t>
            </a:r>
          </a:p>
        </p:txBody>
      </p:sp>
      <p:graphicFrame>
        <p:nvGraphicFramePr>
          <p:cNvPr id="2" name="TPChart"/>
          <p:cNvGraphicFramePr>
            <a:graphicFrameLocks/>
          </p:cNvGraphicFramePr>
          <p:nvPr>
            <p:custDataLst>
              <p:tags r:id="rId3"/>
            </p:custDataLst>
            <p:extLst>
              <p:ext uri="{D42A27DB-BD31-4B8C-83A1-F6EECF244321}">
                <p14:modId xmlns:p14="http://schemas.microsoft.com/office/powerpoint/2010/main" val="976545711"/>
              </p:ext>
            </p:extLst>
          </p:nvPr>
        </p:nvGraphicFramePr>
        <p:xfrm>
          <a:off x="36511" y="1671638"/>
          <a:ext cx="9144001" cy="4899025"/>
        </p:xfrm>
        <a:graphic>
          <a:graphicData uri="http://schemas.openxmlformats.org/presentationml/2006/ole">
            <mc:AlternateContent xmlns:mc="http://schemas.openxmlformats.org/markup-compatibility/2006">
              <mc:Choice xmlns:v="urn:schemas-microsoft-com:vml" Requires="v">
                <p:oleObj spid="_x0000_s9232" name="Chart" r:id="rId7" imgW="9143977" imgH="4895785" progId="MSGraph.Chart.8">
                  <p:embed followColorScheme="full"/>
                </p:oleObj>
              </mc:Choice>
              <mc:Fallback>
                <p:oleObj name="Chart" r:id="rId7" imgW="9143977" imgH="4895785" progId="MSGraph.Chart.8">
                  <p:embed followColorScheme="full"/>
                  <p:pic>
                    <p:nvPicPr>
                      <p:cNvPr id="0" name=""/>
                      <p:cNvPicPr/>
                      <p:nvPr/>
                    </p:nvPicPr>
                    <p:blipFill>
                      <a:blip r:embed="rId8"/>
                      <a:stretch>
                        <a:fillRect/>
                      </a:stretch>
                    </p:blipFill>
                    <p:spPr>
                      <a:xfrm>
                        <a:off x="36511" y="1671638"/>
                        <a:ext cx="9144001" cy="4899025"/>
                      </a:xfrm>
                      <a:prstGeom prst="rect">
                        <a:avLst/>
                      </a:prstGeom>
                    </p:spPr>
                  </p:pic>
                </p:oleObj>
              </mc:Fallback>
            </mc:AlternateContent>
          </a:graphicData>
        </a:graphic>
      </p:graphicFrame>
      <p:sp>
        <p:nvSpPr>
          <p:cNvPr id="5" name="TPAnswers"/>
          <p:cNvSpPr>
            <a:spLocks noGrp="1"/>
          </p:cNvSpPr>
          <p:nvPr>
            <p:ph idx="1"/>
            <p:custDataLst>
              <p:tags r:id="rId4"/>
            </p:custDataLst>
          </p:nvPr>
        </p:nvSpPr>
        <p:spPr>
          <a:xfrm>
            <a:off x="878904" y="1773238"/>
            <a:ext cx="8229600" cy="4525962"/>
          </a:xfrm>
        </p:spPr>
        <p:txBody>
          <a:bodyPr rtlCol="0">
            <a:noAutofit/>
          </a:bodyPr>
          <a:lstStyle/>
          <a:p>
            <a:pPr marL="514350" indent="-514350" eaLnBrk="1" fontAlgn="auto" hangingPunct="1">
              <a:spcAft>
                <a:spcPts val="0"/>
              </a:spcAft>
              <a:buFont typeface="+mj-lt"/>
              <a:buAutoNum type="arabicPeriod"/>
              <a:defRPr/>
            </a:pPr>
            <a:r>
              <a:rPr lang="en-GB" dirty="0" smtClean="0">
                <a:solidFill>
                  <a:schemeClr val="tx2">
                    <a:lumMod val="50000"/>
                  </a:schemeClr>
                </a:solidFill>
              </a:rPr>
              <a:t>Other local school/s of same phase</a:t>
            </a:r>
          </a:p>
          <a:p>
            <a:pPr marL="514350" indent="-514350" eaLnBrk="1" fontAlgn="auto" hangingPunct="1">
              <a:spcAft>
                <a:spcPts val="0"/>
              </a:spcAft>
              <a:buFont typeface="+mj-lt"/>
              <a:buAutoNum type="arabicPeriod"/>
              <a:defRPr/>
            </a:pPr>
            <a:r>
              <a:rPr lang="en-GB" dirty="0" smtClean="0">
                <a:solidFill>
                  <a:schemeClr val="tx2">
                    <a:lumMod val="50000"/>
                  </a:schemeClr>
                </a:solidFill>
              </a:rPr>
              <a:t>Feeder school</a:t>
            </a:r>
          </a:p>
          <a:p>
            <a:pPr marL="514350" indent="-514350" eaLnBrk="1" fontAlgn="auto" hangingPunct="1">
              <a:spcAft>
                <a:spcPts val="0"/>
              </a:spcAft>
              <a:buFont typeface="+mj-lt"/>
              <a:buAutoNum type="arabicPeriod"/>
              <a:defRPr/>
            </a:pPr>
            <a:r>
              <a:rPr lang="en-GB" dirty="0" smtClean="0">
                <a:solidFill>
                  <a:schemeClr val="tx2">
                    <a:lumMod val="50000"/>
                  </a:schemeClr>
                </a:solidFill>
              </a:rPr>
              <a:t>Local Authority</a:t>
            </a:r>
          </a:p>
          <a:p>
            <a:pPr marL="514350" indent="-514350" eaLnBrk="1" fontAlgn="auto" hangingPunct="1">
              <a:spcAft>
                <a:spcPts val="0"/>
              </a:spcAft>
              <a:buFont typeface="+mj-lt"/>
              <a:buAutoNum type="arabicPeriod"/>
              <a:defRPr/>
            </a:pPr>
            <a:r>
              <a:rPr lang="en-GB" dirty="0" smtClean="0">
                <a:solidFill>
                  <a:schemeClr val="tx2">
                    <a:lumMod val="50000"/>
                  </a:schemeClr>
                </a:solidFill>
              </a:rPr>
              <a:t>Academy sponsor/chain</a:t>
            </a:r>
          </a:p>
          <a:p>
            <a:pPr marL="514350" indent="-514350" eaLnBrk="1" fontAlgn="auto" hangingPunct="1">
              <a:spcAft>
                <a:spcPts val="0"/>
              </a:spcAft>
              <a:buFont typeface="+mj-lt"/>
              <a:buAutoNum type="arabicPeriod"/>
              <a:defRPr/>
            </a:pPr>
            <a:r>
              <a:rPr lang="en-GB" dirty="0" smtClean="0">
                <a:solidFill>
                  <a:schemeClr val="tx2">
                    <a:lumMod val="50000"/>
                  </a:schemeClr>
                </a:solidFill>
              </a:rPr>
              <a:t>Teaching School</a:t>
            </a:r>
          </a:p>
          <a:p>
            <a:pPr marL="514350" indent="-514350" eaLnBrk="1" fontAlgn="auto" hangingPunct="1">
              <a:spcAft>
                <a:spcPts val="0"/>
              </a:spcAft>
              <a:buFont typeface="+mj-lt"/>
              <a:buAutoNum type="arabicPeriod"/>
              <a:defRPr/>
            </a:pPr>
            <a:r>
              <a:rPr lang="en-GB" dirty="0" smtClean="0">
                <a:solidFill>
                  <a:schemeClr val="tx2">
                    <a:lumMod val="50000"/>
                  </a:schemeClr>
                </a:solidFill>
              </a:rPr>
              <a:t>Trust partners</a:t>
            </a:r>
          </a:p>
          <a:p>
            <a:pPr marL="514350" indent="-514350" eaLnBrk="1" fontAlgn="auto" hangingPunct="1">
              <a:spcAft>
                <a:spcPts val="0"/>
              </a:spcAft>
              <a:buFont typeface="+mj-lt"/>
              <a:buAutoNum type="arabicPeriod"/>
              <a:defRPr/>
            </a:pPr>
            <a:r>
              <a:rPr lang="en-GB" dirty="0" smtClean="0">
                <a:solidFill>
                  <a:schemeClr val="tx2">
                    <a:lumMod val="50000"/>
                  </a:schemeClr>
                </a:solidFill>
              </a:rPr>
              <a:t>Business/other organisation</a:t>
            </a:r>
          </a:p>
          <a:p>
            <a:pPr marL="514350" indent="-514350" eaLnBrk="1" fontAlgn="auto" hangingPunct="1">
              <a:spcAft>
                <a:spcPts val="0"/>
              </a:spcAft>
              <a:buFont typeface="+mj-lt"/>
              <a:buAutoNum type="arabicPeriod"/>
              <a:defRPr/>
            </a:pPr>
            <a:r>
              <a:rPr lang="en-GB" dirty="0" smtClean="0">
                <a:solidFill>
                  <a:schemeClr val="tx2">
                    <a:lumMod val="50000"/>
                  </a:schemeClr>
                </a:solidFill>
              </a:rPr>
              <a:t>Other</a:t>
            </a:r>
          </a:p>
        </p:txBody>
      </p:sp>
      <p:grpSp>
        <p:nvGrpSpPr>
          <p:cNvPr id="7" name="CountdownNew"/>
          <p:cNvGrpSpPr/>
          <p:nvPr>
            <p:custDataLst>
              <p:tags r:id="rId5"/>
            </p:custDataLst>
          </p:nvPr>
        </p:nvGrpSpPr>
        <p:grpSpPr>
          <a:xfrm>
            <a:off x="8255000" y="5715000"/>
            <a:ext cx="889000" cy="1143000"/>
            <a:chOff x="8318500" y="6032500"/>
            <a:chExt cx="889000" cy="1143000"/>
          </a:xfrm>
        </p:grpSpPr>
        <p:pic>
          <p:nvPicPr>
            <p:cNvPr id="6" name="CDShape"/>
            <p:cNvPicPr>
              <a:picLocks/>
            </p:cNvPicPr>
            <p:nvPr/>
          </p:nvPicPr>
          <p:blipFill>
            <a:blip r:embed="rId9">
              <a:extLst>
                <a:ext uri="{28A0092B-C50C-407E-A947-70E740481C1C}">
                  <a14:useLocalDpi xmlns:a14="http://schemas.microsoft.com/office/drawing/2010/main" val="0"/>
                </a:ext>
              </a:extLst>
            </a:blip>
            <a:stretch>
              <a:fillRect/>
            </a:stretch>
          </p:blipFill>
          <p:spPr>
            <a:xfrm>
              <a:off x="8318500" y="6032500"/>
              <a:ext cx="889000" cy="1143000"/>
            </a:xfrm>
            <a:prstGeom prst="rect">
              <a:avLst/>
            </a:prstGeom>
          </p:spPr>
        </p:pic>
        <p:sp>
          <p:nvSpPr>
            <p:cNvPr id="3" name="CDText"/>
            <p:cNvSpPr txBox="1"/>
            <p:nvPr/>
          </p:nvSpPr>
          <p:spPr>
            <a:xfrm>
              <a:off x="8356600" y="6032500"/>
              <a:ext cx="838200" cy="635000"/>
            </a:xfrm>
            <a:prstGeom prst="rect">
              <a:avLst/>
            </a:prstGeom>
            <a:noFill/>
          </p:spPr>
          <p:txBody>
            <a:bodyPr vert="horz" rtlCol="0" anchor="ctr" anchorCtr="1">
              <a:noAutofit/>
            </a:bodyPr>
            <a:lstStyle/>
            <a:p>
              <a:pPr algn="ctr"/>
              <a:r>
                <a:rPr lang="en-GB" sz="2400" b="1" smtClean="0">
                  <a:solidFill>
                    <a:srgbClr val="000000"/>
                  </a:solidFill>
                  <a:latin typeface="Tahoma"/>
                </a:rPr>
                <a:t>5</a:t>
              </a:r>
              <a:endParaRPr lang="en-GB" sz="2400" b="1">
                <a:solidFill>
                  <a:srgbClr val="000000"/>
                </a:solidFill>
                <a:latin typeface="Tahoma"/>
              </a:endParaRPr>
            </a:p>
          </p:txBody>
        </p:sp>
      </p:gr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repeatDur="0" restart="never"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PQuestion"/>
          <p:cNvSpPr>
            <a:spLocks noGrp="1"/>
          </p:cNvSpPr>
          <p:nvPr>
            <p:ph type="title"/>
          </p:nvPr>
        </p:nvSpPr>
        <p:spPr>
          <a:xfrm>
            <a:off x="250825" y="404813"/>
            <a:ext cx="8229600" cy="1143000"/>
          </a:xfrm>
        </p:spPr>
        <p:txBody>
          <a:bodyPr rtlCol="0">
            <a:normAutofit fontScale="90000"/>
          </a:bodyPr>
          <a:lstStyle/>
          <a:p>
            <a:pPr algn="l" eaLnBrk="1" fontAlgn="auto" hangingPunct="1">
              <a:spcAft>
                <a:spcPts val="0"/>
              </a:spcAft>
              <a:defRPr/>
            </a:pPr>
            <a:r>
              <a:rPr lang="en-GB" dirty="0" smtClean="0">
                <a:solidFill>
                  <a:schemeClr val="tx2">
                    <a:lumMod val="50000"/>
                  </a:schemeClr>
                </a:solidFill>
              </a:rPr>
              <a:t>Collaboration: what do you think will be your most important relationship in 2 years time? </a:t>
            </a:r>
          </a:p>
        </p:txBody>
      </p:sp>
      <p:graphicFrame>
        <p:nvGraphicFramePr>
          <p:cNvPr id="2" name="TPChart"/>
          <p:cNvGraphicFramePr>
            <a:graphicFrameLocks/>
          </p:cNvGraphicFramePr>
          <p:nvPr>
            <p:custDataLst>
              <p:tags r:id="rId3"/>
            </p:custDataLst>
            <p:extLst>
              <p:ext uri="{D42A27DB-BD31-4B8C-83A1-F6EECF244321}">
                <p14:modId xmlns:p14="http://schemas.microsoft.com/office/powerpoint/2010/main" val="4269375158"/>
              </p:ext>
            </p:extLst>
          </p:nvPr>
        </p:nvGraphicFramePr>
        <p:xfrm>
          <a:off x="36512" y="1958975"/>
          <a:ext cx="9144000" cy="4908550"/>
        </p:xfrm>
        <a:graphic>
          <a:graphicData uri="http://schemas.openxmlformats.org/presentationml/2006/ole">
            <mc:AlternateContent xmlns:mc="http://schemas.openxmlformats.org/markup-compatibility/2006">
              <mc:Choice xmlns:v="urn:schemas-microsoft-com:vml" Requires="v">
                <p:oleObj spid="_x0000_s10257" name="Chart" r:id="rId7" imgW="9143977" imgH="4905503" progId="MSGraph.Chart.8">
                  <p:embed followColorScheme="full"/>
                </p:oleObj>
              </mc:Choice>
              <mc:Fallback>
                <p:oleObj name="Chart" r:id="rId7" imgW="9143977" imgH="4905503" progId="MSGraph.Chart.8">
                  <p:embed followColorScheme="full"/>
                  <p:pic>
                    <p:nvPicPr>
                      <p:cNvPr id="0" name=""/>
                      <p:cNvPicPr/>
                      <p:nvPr/>
                    </p:nvPicPr>
                    <p:blipFill>
                      <a:blip r:embed="rId8"/>
                      <a:stretch>
                        <a:fillRect/>
                      </a:stretch>
                    </p:blipFill>
                    <p:spPr>
                      <a:xfrm>
                        <a:off x="36512" y="1958975"/>
                        <a:ext cx="9144000" cy="4908550"/>
                      </a:xfrm>
                      <a:prstGeom prst="rect">
                        <a:avLst/>
                      </a:prstGeom>
                    </p:spPr>
                  </p:pic>
                </p:oleObj>
              </mc:Fallback>
            </mc:AlternateContent>
          </a:graphicData>
        </a:graphic>
      </p:graphicFrame>
      <p:sp>
        <p:nvSpPr>
          <p:cNvPr id="5" name="TPAnswers"/>
          <p:cNvSpPr>
            <a:spLocks noGrp="1"/>
          </p:cNvSpPr>
          <p:nvPr>
            <p:ph idx="1"/>
            <p:custDataLst>
              <p:tags r:id="rId4"/>
            </p:custDataLst>
          </p:nvPr>
        </p:nvSpPr>
        <p:spPr>
          <a:xfrm>
            <a:off x="878904" y="2060575"/>
            <a:ext cx="8229600" cy="4525963"/>
          </a:xfrm>
        </p:spPr>
        <p:txBody>
          <a:bodyPr rtlCol="0">
            <a:noAutofit/>
          </a:bodyPr>
          <a:lstStyle/>
          <a:p>
            <a:pPr marL="514350" indent="-514350" eaLnBrk="1" fontAlgn="auto" hangingPunct="1">
              <a:spcAft>
                <a:spcPts val="0"/>
              </a:spcAft>
              <a:buFont typeface="+mj-lt"/>
              <a:buAutoNum type="arabicPeriod"/>
              <a:defRPr/>
            </a:pPr>
            <a:r>
              <a:rPr lang="en-GB" dirty="0" smtClean="0">
                <a:solidFill>
                  <a:schemeClr val="tx2">
                    <a:lumMod val="50000"/>
                  </a:schemeClr>
                </a:solidFill>
              </a:rPr>
              <a:t>Other local school/s of same phase</a:t>
            </a:r>
          </a:p>
          <a:p>
            <a:pPr marL="514350" indent="-514350" eaLnBrk="1" fontAlgn="auto" hangingPunct="1">
              <a:spcAft>
                <a:spcPts val="0"/>
              </a:spcAft>
              <a:buFont typeface="+mj-lt"/>
              <a:buAutoNum type="arabicPeriod"/>
              <a:defRPr/>
            </a:pPr>
            <a:r>
              <a:rPr lang="en-GB" dirty="0" smtClean="0">
                <a:solidFill>
                  <a:schemeClr val="tx2">
                    <a:lumMod val="50000"/>
                  </a:schemeClr>
                </a:solidFill>
              </a:rPr>
              <a:t>Feeder school</a:t>
            </a:r>
          </a:p>
          <a:p>
            <a:pPr marL="514350" indent="-514350" eaLnBrk="1" fontAlgn="auto" hangingPunct="1">
              <a:spcAft>
                <a:spcPts val="0"/>
              </a:spcAft>
              <a:buFont typeface="+mj-lt"/>
              <a:buAutoNum type="arabicPeriod"/>
              <a:defRPr/>
            </a:pPr>
            <a:r>
              <a:rPr lang="en-GB" dirty="0" smtClean="0">
                <a:solidFill>
                  <a:schemeClr val="tx2">
                    <a:lumMod val="50000"/>
                  </a:schemeClr>
                </a:solidFill>
              </a:rPr>
              <a:t>Local Authority</a:t>
            </a:r>
          </a:p>
          <a:p>
            <a:pPr marL="514350" indent="-514350" eaLnBrk="1" fontAlgn="auto" hangingPunct="1">
              <a:spcAft>
                <a:spcPts val="0"/>
              </a:spcAft>
              <a:buFont typeface="+mj-lt"/>
              <a:buAutoNum type="arabicPeriod"/>
              <a:defRPr/>
            </a:pPr>
            <a:r>
              <a:rPr lang="en-GB" dirty="0" smtClean="0">
                <a:solidFill>
                  <a:schemeClr val="tx2">
                    <a:lumMod val="50000"/>
                  </a:schemeClr>
                </a:solidFill>
              </a:rPr>
              <a:t>Academy sponsor/chain</a:t>
            </a:r>
          </a:p>
          <a:p>
            <a:pPr marL="514350" indent="-514350" eaLnBrk="1" fontAlgn="auto" hangingPunct="1">
              <a:spcAft>
                <a:spcPts val="0"/>
              </a:spcAft>
              <a:buFont typeface="+mj-lt"/>
              <a:buAutoNum type="arabicPeriod"/>
              <a:defRPr/>
            </a:pPr>
            <a:r>
              <a:rPr lang="en-GB" dirty="0" smtClean="0">
                <a:solidFill>
                  <a:schemeClr val="tx2">
                    <a:lumMod val="50000"/>
                  </a:schemeClr>
                </a:solidFill>
              </a:rPr>
              <a:t>Teaching School</a:t>
            </a:r>
          </a:p>
          <a:p>
            <a:pPr marL="514350" indent="-514350" eaLnBrk="1" fontAlgn="auto" hangingPunct="1">
              <a:spcAft>
                <a:spcPts val="0"/>
              </a:spcAft>
              <a:buFont typeface="+mj-lt"/>
              <a:buAutoNum type="arabicPeriod"/>
              <a:defRPr/>
            </a:pPr>
            <a:r>
              <a:rPr lang="en-GB" dirty="0" smtClean="0">
                <a:solidFill>
                  <a:schemeClr val="tx2">
                    <a:lumMod val="50000"/>
                  </a:schemeClr>
                </a:solidFill>
              </a:rPr>
              <a:t>Trust partners</a:t>
            </a:r>
          </a:p>
          <a:p>
            <a:pPr marL="514350" indent="-514350" eaLnBrk="1" fontAlgn="auto" hangingPunct="1">
              <a:spcAft>
                <a:spcPts val="0"/>
              </a:spcAft>
              <a:buFont typeface="+mj-lt"/>
              <a:buAutoNum type="arabicPeriod"/>
              <a:defRPr/>
            </a:pPr>
            <a:r>
              <a:rPr lang="en-GB" dirty="0" smtClean="0">
                <a:solidFill>
                  <a:schemeClr val="tx2">
                    <a:lumMod val="50000"/>
                  </a:schemeClr>
                </a:solidFill>
              </a:rPr>
              <a:t>Business/other organisation</a:t>
            </a:r>
          </a:p>
          <a:p>
            <a:pPr marL="514350" indent="-514350" eaLnBrk="1" fontAlgn="auto" hangingPunct="1">
              <a:spcAft>
                <a:spcPts val="0"/>
              </a:spcAft>
              <a:buFont typeface="+mj-lt"/>
              <a:buAutoNum type="arabicPeriod"/>
              <a:defRPr/>
            </a:pPr>
            <a:r>
              <a:rPr lang="en-GB" dirty="0" smtClean="0">
                <a:solidFill>
                  <a:schemeClr val="tx2">
                    <a:lumMod val="50000"/>
                  </a:schemeClr>
                </a:solidFill>
              </a:rPr>
              <a:t>Other</a:t>
            </a:r>
          </a:p>
        </p:txBody>
      </p:sp>
      <p:grpSp>
        <p:nvGrpSpPr>
          <p:cNvPr id="7" name="CountdownNew"/>
          <p:cNvGrpSpPr/>
          <p:nvPr>
            <p:custDataLst>
              <p:tags r:id="rId5"/>
            </p:custDataLst>
          </p:nvPr>
        </p:nvGrpSpPr>
        <p:grpSpPr>
          <a:xfrm>
            <a:off x="8255000" y="5715000"/>
            <a:ext cx="889000" cy="1143000"/>
            <a:chOff x="8318500" y="6032500"/>
            <a:chExt cx="889000" cy="1143000"/>
          </a:xfrm>
        </p:grpSpPr>
        <p:pic>
          <p:nvPicPr>
            <p:cNvPr id="6" name="CDShape"/>
            <p:cNvPicPr>
              <a:picLocks/>
            </p:cNvPicPr>
            <p:nvPr/>
          </p:nvPicPr>
          <p:blipFill>
            <a:blip r:embed="rId9">
              <a:extLst>
                <a:ext uri="{28A0092B-C50C-407E-A947-70E740481C1C}">
                  <a14:useLocalDpi xmlns:a14="http://schemas.microsoft.com/office/drawing/2010/main" val="0"/>
                </a:ext>
              </a:extLst>
            </a:blip>
            <a:stretch>
              <a:fillRect/>
            </a:stretch>
          </p:blipFill>
          <p:spPr>
            <a:xfrm>
              <a:off x="8318500" y="6032500"/>
              <a:ext cx="889000" cy="1143000"/>
            </a:xfrm>
            <a:prstGeom prst="rect">
              <a:avLst/>
            </a:prstGeom>
          </p:spPr>
        </p:pic>
        <p:sp>
          <p:nvSpPr>
            <p:cNvPr id="3" name="CDText"/>
            <p:cNvSpPr txBox="1"/>
            <p:nvPr/>
          </p:nvSpPr>
          <p:spPr>
            <a:xfrm>
              <a:off x="8356600" y="6032500"/>
              <a:ext cx="838200" cy="635000"/>
            </a:xfrm>
            <a:prstGeom prst="rect">
              <a:avLst/>
            </a:prstGeom>
            <a:noFill/>
          </p:spPr>
          <p:txBody>
            <a:bodyPr vert="horz" rtlCol="0" anchor="ctr" anchorCtr="1">
              <a:noAutofit/>
            </a:bodyPr>
            <a:lstStyle/>
            <a:p>
              <a:pPr algn="ctr"/>
              <a:r>
                <a:rPr lang="en-GB" sz="2400" b="1" smtClean="0">
                  <a:solidFill>
                    <a:srgbClr val="000000"/>
                  </a:solidFill>
                  <a:latin typeface="Tahoma"/>
                </a:rPr>
                <a:t>5</a:t>
              </a:r>
              <a:endParaRPr lang="en-GB" sz="2400" b="1">
                <a:solidFill>
                  <a:srgbClr val="000000"/>
                </a:solidFill>
                <a:latin typeface="Tahoma"/>
              </a:endParaRPr>
            </a:p>
          </p:txBody>
        </p:sp>
      </p:gr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repeatDur="0" restart="never"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1785938"/>
            <a:ext cx="285750" cy="50720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7411" name="Picture 8"/>
          <p:cNvPicPr>
            <a:picLocks noChangeAspect="1" noChangeArrowheads="1"/>
          </p:cNvPicPr>
          <p:nvPr/>
        </p:nvPicPr>
        <p:blipFill>
          <a:blip r:embed="rId4" cstate="print"/>
          <a:srcRect/>
          <a:stretch>
            <a:fillRect/>
          </a:stretch>
        </p:blipFill>
        <p:spPr bwMode="auto">
          <a:xfrm>
            <a:off x="6645275" y="0"/>
            <a:ext cx="2498725" cy="1939925"/>
          </a:xfrm>
          <a:prstGeom prst="rect">
            <a:avLst/>
          </a:prstGeom>
          <a:noFill/>
          <a:ln w="9525">
            <a:noFill/>
            <a:miter lim="800000"/>
            <a:headEnd/>
            <a:tailEnd/>
          </a:ln>
        </p:spPr>
      </p:pic>
      <p:pic>
        <p:nvPicPr>
          <p:cNvPr id="17412" name="Picture 8"/>
          <p:cNvPicPr>
            <a:picLocks noChangeAspect="1" noChangeArrowheads="1"/>
          </p:cNvPicPr>
          <p:nvPr/>
        </p:nvPicPr>
        <p:blipFill>
          <a:blip r:embed="rId4" cstate="print"/>
          <a:srcRect/>
          <a:stretch>
            <a:fillRect/>
          </a:stretch>
        </p:blipFill>
        <p:spPr bwMode="auto">
          <a:xfrm>
            <a:off x="6645275" y="0"/>
            <a:ext cx="2498725" cy="1939925"/>
          </a:xfrm>
          <a:prstGeom prst="rect">
            <a:avLst/>
          </a:prstGeom>
          <a:noFill/>
          <a:ln w="9525">
            <a:noFill/>
            <a:miter lim="800000"/>
            <a:headEnd/>
            <a:tailEnd/>
          </a:ln>
        </p:spPr>
      </p:pic>
      <p:sp>
        <p:nvSpPr>
          <p:cNvPr id="17413" name="Title 1"/>
          <p:cNvSpPr>
            <a:spLocks noGrp="1"/>
          </p:cNvSpPr>
          <p:nvPr>
            <p:ph type="ctrTitle"/>
          </p:nvPr>
        </p:nvSpPr>
        <p:spPr>
          <a:xfrm>
            <a:off x="683568" y="3212976"/>
            <a:ext cx="7772400" cy="1470025"/>
          </a:xfrm>
        </p:spPr>
        <p:txBody>
          <a:bodyPr>
            <a:normAutofit fontScale="90000"/>
          </a:bodyPr>
          <a:lstStyle/>
          <a:p>
            <a:r>
              <a:rPr lang="en-GB" sz="6600" dirty="0" smtClean="0">
                <a:solidFill>
                  <a:srgbClr val="002060"/>
                </a:solidFill>
              </a:rPr>
              <a:t>Second smallest, least populous with lowest GDP per capita of any region</a:t>
            </a:r>
          </a:p>
        </p:txBody>
      </p:sp>
    </p:spTree>
    <p:custDataLst>
      <p:tags r:id="rId1"/>
    </p:custDataLst>
    <p:extLst>
      <p:ext uri="{BB962C8B-B14F-4D97-AF65-F5344CB8AC3E}">
        <p14:creationId xmlns:p14="http://schemas.microsoft.com/office/powerpoint/2010/main" val="32299700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PQuestion"/>
          <p:cNvSpPr>
            <a:spLocks noGrp="1"/>
          </p:cNvSpPr>
          <p:nvPr>
            <p:ph type="title"/>
          </p:nvPr>
        </p:nvSpPr>
        <p:spPr>
          <a:xfrm>
            <a:off x="395288" y="404813"/>
            <a:ext cx="8425184" cy="1143000"/>
          </a:xfrm>
        </p:spPr>
        <p:txBody>
          <a:bodyPr rtlCol="0">
            <a:normAutofit fontScale="90000"/>
          </a:bodyPr>
          <a:lstStyle/>
          <a:p>
            <a:pPr algn="l" eaLnBrk="1" fontAlgn="auto" hangingPunct="1">
              <a:spcAft>
                <a:spcPts val="0"/>
              </a:spcAft>
              <a:defRPr/>
            </a:pPr>
            <a:r>
              <a:rPr lang="en-GB" dirty="0" smtClean="0">
                <a:solidFill>
                  <a:schemeClr val="tx2">
                    <a:lumMod val="50000"/>
                  </a:schemeClr>
                </a:solidFill>
              </a:rPr>
              <a:t>Funding: By how much has your budget changed compared to last year?</a:t>
            </a:r>
          </a:p>
        </p:txBody>
      </p:sp>
      <p:graphicFrame>
        <p:nvGraphicFramePr>
          <p:cNvPr id="2" name="TPChart"/>
          <p:cNvGraphicFramePr>
            <a:graphicFrameLocks/>
          </p:cNvGraphicFramePr>
          <p:nvPr>
            <p:custDataLst>
              <p:tags r:id="rId3"/>
            </p:custDataLst>
            <p:extLst>
              <p:ext uri="{D42A27DB-BD31-4B8C-83A1-F6EECF244321}">
                <p14:modId xmlns:p14="http://schemas.microsoft.com/office/powerpoint/2010/main" val="2677251872"/>
              </p:ext>
            </p:extLst>
          </p:nvPr>
        </p:nvGraphicFramePr>
        <p:xfrm>
          <a:off x="108519" y="1484784"/>
          <a:ext cx="9144001" cy="5384800"/>
        </p:xfrm>
        <a:graphic>
          <a:graphicData uri="http://schemas.openxmlformats.org/presentationml/2006/ole">
            <mc:AlternateContent xmlns:mc="http://schemas.openxmlformats.org/markup-compatibility/2006">
              <mc:Choice xmlns:v="urn:schemas-microsoft-com:vml" Requires="v">
                <p:oleObj spid="_x0000_s11280" name="Chart" r:id="rId7" imgW="9143977" imgH="5381666" progId="MSGraph.Chart.8">
                  <p:embed followColorScheme="full"/>
                </p:oleObj>
              </mc:Choice>
              <mc:Fallback>
                <p:oleObj name="Chart" r:id="rId7" imgW="9143977" imgH="5381666" progId="MSGraph.Chart.8">
                  <p:embed followColorScheme="full"/>
                  <p:pic>
                    <p:nvPicPr>
                      <p:cNvPr id="0" name=""/>
                      <p:cNvPicPr/>
                      <p:nvPr/>
                    </p:nvPicPr>
                    <p:blipFill>
                      <a:blip r:embed="rId8"/>
                      <a:stretch>
                        <a:fillRect/>
                      </a:stretch>
                    </p:blipFill>
                    <p:spPr>
                      <a:xfrm>
                        <a:off x="108519" y="1484784"/>
                        <a:ext cx="9144001" cy="5384800"/>
                      </a:xfrm>
                      <a:prstGeom prst="rect">
                        <a:avLst/>
                      </a:prstGeom>
                    </p:spPr>
                  </p:pic>
                </p:oleObj>
              </mc:Fallback>
            </mc:AlternateContent>
          </a:graphicData>
        </a:graphic>
      </p:graphicFrame>
      <p:sp>
        <p:nvSpPr>
          <p:cNvPr id="5" name="TPAnswers"/>
          <p:cNvSpPr>
            <a:spLocks noGrp="1"/>
          </p:cNvSpPr>
          <p:nvPr>
            <p:ph idx="1"/>
            <p:custDataLst>
              <p:tags r:id="rId4"/>
            </p:custDataLst>
          </p:nvPr>
        </p:nvSpPr>
        <p:spPr>
          <a:xfrm>
            <a:off x="899592" y="1556792"/>
            <a:ext cx="8229600" cy="4525963"/>
          </a:xfrm>
        </p:spPr>
        <p:txBody>
          <a:bodyPr rtlCol="0">
            <a:noAutofit/>
          </a:bodyPr>
          <a:lstStyle/>
          <a:p>
            <a:pPr marL="514350" indent="-514350" eaLnBrk="1" fontAlgn="auto" hangingPunct="1">
              <a:spcAft>
                <a:spcPts val="0"/>
              </a:spcAft>
              <a:buFont typeface="+mj-lt"/>
              <a:buAutoNum type="arabicPeriod"/>
              <a:defRPr/>
            </a:pPr>
            <a:r>
              <a:rPr lang="en-GB" dirty="0" smtClean="0">
                <a:solidFill>
                  <a:schemeClr val="tx2">
                    <a:lumMod val="50000"/>
                  </a:schemeClr>
                </a:solidFill>
              </a:rPr>
              <a:t>Over 15% decrease</a:t>
            </a:r>
          </a:p>
          <a:p>
            <a:pPr marL="514350" indent="-514350" eaLnBrk="1" fontAlgn="auto" hangingPunct="1">
              <a:spcAft>
                <a:spcPts val="0"/>
              </a:spcAft>
              <a:buFont typeface="+mj-lt"/>
              <a:buAutoNum type="arabicPeriod"/>
              <a:defRPr/>
            </a:pPr>
            <a:r>
              <a:rPr lang="en-GB" dirty="0" smtClean="0">
                <a:solidFill>
                  <a:schemeClr val="tx2">
                    <a:lumMod val="50000"/>
                  </a:schemeClr>
                </a:solidFill>
              </a:rPr>
              <a:t>11-15% decrease</a:t>
            </a:r>
          </a:p>
          <a:p>
            <a:pPr marL="514350" indent="-514350" eaLnBrk="1" fontAlgn="auto" hangingPunct="1">
              <a:spcAft>
                <a:spcPts val="0"/>
              </a:spcAft>
              <a:buFont typeface="+mj-lt"/>
              <a:buAutoNum type="arabicPeriod"/>
              <a:defRPr/>
            </a:pPr>
            <a:r>
              <a:rPr lang="en-GB" dirty="0" smtClean="0">
                <a:solidFill>
                  <a:schemeClr val="tx2">
                    <a:lumMod val="50000"/>
                  </a:schemeClr>
                </a:solidFill>
              </a:rPr>
              <a:t>6-10% decrease</a:t>
            </a:r>
          </a:p>
          <a:p>
            <a:pPr marL="514350" indent="-514350" eaLnBrk="1" fontAlgn="auto" hangingPunct="1">
              <a:spcAft>
                <a:spcPts val="0"/>
              </a:spcAft>
              <a:buFont typeface="+mj-lt"/>
              <a:buAutoNum type="arabicPeriod"/>
              <a:defRPr/>
            </a:pPr>
            <a:r>
              <a:rPr lang="en-GB" dirty="0" smtClean="0">
                <a:solidFill>
                  <a:schemeClr val="tx2">
                    <a:lumMod val="50000"/>
                  </a:schemeClr>
                </a:solidFill>
              </a:rPr>
              <a:t>1-5% decrease</a:t>
            </a:r>
          </a:p>
          <a:p>
            <a:pPr marL="514350" indent="-514350" eaLnBrk="1" fontAlgn="auto" hangingPunct="1">
              <a:spcAft>
                <a:spcPts val="0"/>
              </a:spcAft>
              <a:buFont typeface="+mj-lt"/>
              <a:buAutoNum type="arabicPeriod"/>
              <a:defRPr/>
            </a:pPr>
            <a:r>
              <a:rPr lang="en-GB" dirty="0" smtClean="0">
                <a:solidFill>
                  <a:schemeClr val="tx2">
                    <a:lumMod val="50000"/>
                  </a:schemeClr>
                </a:solidFill>
              </a:rPr>
              <a:t>Same as last year</a:t>
            </a:r>
          </a:p>
          <a:p>
            <a:pPr marL="514350" indent="-514350" eaLnBrk="1" fontAlgn="auto" hangingPunct="1">
              <a:spcAft>
                <a:spcPts val="0"/>
              </a:spcAft>
              <a:buFont typeface="+mj-lt"/>
              <a:buAutoNum type="arabicPeriod"/>
              <a:defRPr/>
            </a:pPr>
            <a:r>
              <a:rPr lang="en-GB" dirty="0" smtClean="0">
                <a:solidFill>
                  <a:schemeClr val="tx2">
                    <a:lumMod val="50000"/>
                  </a:schemeClr>
                </a:solidFill>
              </a:rPr>
              <a:t>1-5% increase</a:t>
            </a:r>
          </a:p>
          <a:p>
            <a:pPr marL="514350" indent="-514350" eaLnBrk="1" fontAlgn="auto" hangingPunct="1">
              <a:spcAft>
                <a:spcPts val="0"/>
              </a:spcAft>
              <a:buFont typeface="+mj-lt"/>
              <a:buAutoNum type="arabicPeriod"/>
              <a:defRPr/>
            </a:pPr>
            <a:r>
              <a:rPr lang="en-GB" dirty="0" smtClean="0">
                <a:solidFill>
                  <a:schemeClr val="tx2">
                    <a:lumMod val="50000"/>
                  </a:schemeClr>
                </a:solidFill>
              </a:rPr>
              <a:t>6-10% increase</a:t>
            </a:r>
          </a:p>
          <a:p>
            <a:pPr marL="514350" indent="-514350" eaLnBrk="1" fontAlgn="auto" hangingPunct="1">
              <a:spcAft>
                <a:spcPts val="0"/>
              </a:spcAft>
              <a:buFont typeface="+mj-lt"/>
              <a:buAutoNum type="arabicPeriod"/>
              <a:defRPr/>
            </a:pPr>
            <a:r>
              <a:rPr lang="en-GB" dirty="0" smtClean="0">
                <a:solidFill>
                  <a:schemeClr val="tx2">
                    <a:lumMod val="50000"/>
                  </a:schemeClr>
                </a:solidFill>
              </a:rPr>
              <a:t>11-15% increase</a:t>
            </a:r>
          </a:p>
          <a:p>
            <a:pPr marL="514350" indent="-514350" eaLnBrk="1" fontAlgn="auto" hangingPunct="1">
              <a:spcAft>
                <a:spcPts val="0"/>
              </a:spcAft>
              <a:buFont typeface="+mj-lt"/>
              <a:buAutoNum type="arabicPeriod"/>
              <a:defRPr/>
            </a:pPr>
            <a:r>
              <a:rPr lang="en-GB" dirty="0" smtClean="0">
                <a:solidFill>
                  <a:schemeClr val="tx2">
                    <a:lumMod val="50000"/>
                  </a:schemeClr>
                </a:solidFill>
              </a:rPr>
              <a:t>Over 15% increase</a:t>
            </a:r>
          </a:p>
        </p:txBody>
      </p:sp>
      <p:grpSp>
        <p:nvGrpSpPr>
          <p:cNvPr id="7" name="CountdownNew"/>
          <p:cNvGrpSpPr/>
          <p:nvPr>
            <p:custDataLst>
              <p:tags r:id="rId5"/>
            </p:custDataLst>
          </p:nvPr>
        </p:nvGrpSpPr>
        <p:grpSpPr>
          <a:xfrm>
            <a:off x="8255000" y="5715000"/>
            <a:ext cx="889000" cy="1143000"/>
            <a:chOff x="8318500" y="6032500"/>
            <a:chExt cx="889000" cy="1143000"/>
          </a:xfrm>
        </p:grpSpPr>
        <p:pic>
          <p:nvPicPr>
            <p:cNvPr id="6" name="CDShape"/>
            <p:cNvPicPr>
              <a:picLocks/>
            </p:cNvPicPr>
            <p:nvPr/>
          </p:nvPicPr>
          <p:blipFill>
            <a:blip r:embed="rId9">
              <a:extLst>
                <a:ext uri="{28A0092B-C50C-407E-A947-70E740481C1C}">
                  <a14:useLocalDpi xmlns:a14="http://schemas.microsoft.com/office/drawing/2010/main" val="0"/>
                </a:ext>
              </a:extLst>
            </a:blip>
            <a:stretch>
              <a:fillRect/>
            </a:stretch>
          </p:blipFill>
          <p:spPr>
            <a:xfrm>
              <a:off x="8318500" y="6032500"/>
              <a:ext cx="889000" cy="1143000"/>
            </a:xfrm>
            <a:prstGeom prst="rect">
              <a:avLst/>
            </a:prstGeom>
          </p:spPr>
        </p:pic>
        <p:sp>
          <p:nvSpPr>
            <p:cNvPr id="3" name="CDText"/>
            <p:cNvSpPr txBox="1"/>
            <p:nvPr/>
          </p:nvSpPr>
          <p:spPr>
            <a:xfrm>
              <a:off x="8356600" y="6032500"/>
              <a:ext cx="838200" cy="635000"/>
            </a:xfrm>
            <a:prstGeom prst="rect">
              <a:avLst/>
            </a:prstGeom>
            <a:noFill/>
          </p:spPr>
          <p:txBody>
            <a:bodyPr vert="horz" rtlCol="0" anchor="ctr" anchorCtr="1">
              <a:noAutofit/>
            </a:bodyPr>
            <a:lstStyle/>
            <a:p>
              <a:pPr algn="ctr"/>
              <a:r>
                <a:rPr lang="en-GB" sz="2400" b="1" smtClean="0">
                  <a:solidFill>
                    <a:srgbClr val="000000"/>
                  </a:solidFill>
                  <a:latin typeface="Tahoma"/>
                </a:rPr>
                <a:t>5</a:t>
              </a:r>
              <a:endParaRPr lang="en-GB" sz="2400" b="1">
                <a:solidFill>
                  <a:srgbClr val="000000"/>
                </a:solidFill>
                <a:latin typeface="Tahoma"/>
              </a:endParaRPr>
            </a:p>
          </p:txBody>
        </p:sp>
      </p:gr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repeatDur="0" restart="never"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PQuestion"/>
          <p:cNvSpPr>
            <a:spLocks noGrp="1"/>
          </p:cNvSpPr>
          <p:nvPr>
            <p:ph type="title"/>
          </p:nvPr>
        </p:nvSpPr>
        <p:spPr/>
        <p:txBody>
          <a:bodyPr rtlCol="0">
            <a:normAutofit fontScale="90000"/>
          </a:bodyPr>
          <a:lstStyle/>
          <a:p>
            <a:pPr algn="l" eaLnBrk="1" fontAlgn="auto" hangingPunct="1">
              <a:spcAft>
                <a:spcPts val="0"/>
              </a:spcAft>
              <a:defRPr/>
            </a:pPr>
            <a:r>
              <a:rPr lang="en-GB" dirty="0" smtClean="0">
                <a:solidFill>
                  <a:schemeClr val="tx2">
                    <a:lumMod val="50000"/>
                  </a:schemeClr>
                </a:solidFill>
              </a:rPr>
              <a:t>Ofsted: Do you think the changes to Ofsted are:</a:t>
            </a:r>
          </a:p>
        </p:txBody>
      </p:sp>
      <p:graphicFrame>
        <p:nvGraphicFramePr>
          <p:cNvPr id="2" name="TPChart"/>
          <p:cNvGraphicFramePr>
            <a:graphicFrameLocks/>
          </p:cNvGraphicFramePr>
          <p:nvPr>
            <p:custDataLst>
              <p:tags r:id="rId3"/>
            </p:custDataLst>
            <p:extLst>
              <p:ext uri="{D42A27DB-BD31-4B8C-83A1-F6EECF244321}">
                <p14:modId xmlns:p14="http://schemas.microsoft.com/office/powerpoint/2010/main" val="1370928050"/>
              </p:ext>
            </p:extLst>
          </p:nvPr>
        </p:nvGraphicFramePr>
        <p:xfrm>
          <a:off x="180527" y="1834629"/>
          <a:ext cx="9144001" cy="2530475"/>
        </p:xfrm>
        <a:graphic>
          <a:graphicData uri="http://schemas.openxmlformats.org/presentationml/2006/ole">
            <mc:AlternateContent xmlns:mc="http://schemas.openxmlformats.org/markup-compatibility/2006">
              <mc:Choice xmlns:v="urn:schemas-microsoft-com:vml" Requires="v">
                <p:oleObj spid="_x0000_s12304" name="Chart" r:id="rId7" imgW="9143977" imgH="2533597" progId="MSGraph.Chart.8">
                  <p:embed followColorScheme="full"/>
                </p:oleObj>
              </mc:Choice>
              <mc:Fallback>
                <p:oleObj name="Chart" r:id="rId7" imgW="9143977" imgH="2533597" progId="MSGraph.Chart.8">
                  <p:embed followColorScheme="full"/>
                  <p:pic>
                    <p:nvPicPr>
                      <p:cNvPr id="0" name=""/>
                      <p:cNvPicPr/>
                      <p:nvPr/>
                    </p:nvPicPr>
                    <p:blipFill>
                      <a:blip r:embed="rId8"/>
                      <a:stretch>
                        <a:fillRect/>
                      </a:stretch>
                    </p:blipFill>
                    <p:spPr>
                      <a:xfrm>
                        <a:off x="180527" y="1834629"/>
                        <a:ext cx="9144001" cy="2530475"/>
                      </a:xfrm>
                      <a:prstGeom prst="rect">
                        <a:avLst/>
                      </a:prstGeom>
                    </p:spPr>
                  </p:pic>
                </p:oleObj>
              </mc:Fallback>
            </mc:AlternateContent>
          </a:graphicData>
        </a:graphic>
      </p:graphicFrame>
      <p:sp>
        <p:nvSpPr>
          <p:cNvPr id="5" name="TPAnswers"/>
          <p:cNvSpPr>
            <a:spLocks noGrp="1"/>
          </p:cNvSpPr>
          <p:nvPr>
            <p:ph idx="1"/>
            <p:custDataLst>
              <p:tags r:id="rId4"/>
            </p:custDataLst>
          </p:nvPr>
        </p:nvSpPr>
        <p:spPr>
          <a:xfrm>
            <a:off x="899592" y="1916113"/>
            <a:ext cx="8229600" cy="4525962"/>
          </a:xfrm>
        </p:spPr>
        <p:txBody>
          <a:bodyPr rtlCol="0">
            <a:noAutofit/>
          </a:bodyPr>
          <a:lstStyle/>
          <a:p>
            <a:pPr marL="514350" indent="-514350" eaLnBrk="1" fontAlgn="auto" hangingPunct="1">
              <a:spcAft>
                <a:spcPts val="0"/>
              </a:spcAft>
              <a:buFont typeface="+mj-lt"/>
              <a:buAutoNum type="arabicPeriod"/>
              <a:defRPr/>
            </a:pPr>
            <a:r>
              <a:rPr lang="en-GB" dirty="0" smtClean="0">
                <a:solidFill>
                  <a:schemeClr val="tx2">
                    <a:lumMod val="50000"/>
                  </a:schemeClr>
                </a:solidFill>
              </a:rPr>
              <a:t>Generally good </a:t>
            </a:r>
          </a:p>
          <a:p>
            <a:pPr marL="514350" indent="-514350" eaLnBrk="1" fontAlgn="auto" hangingPunct="1">
              <a:spcAft>
                <a:spcPts val="0"/>
              </a:spcAft>
              <a:buFont typeface="+mj-lt"/>
              <a:buAutoNum type="arabicPeriod"/>
              <a:defRPr/>
            </a:pPr>
            <a:r>
              <a:rPr lang="en-GB" dirty="0" smtClean="0">
                <a:solidFill>
                  <a:schemeClr val="tx2">
                    <a:lumMod val="50000"/>
                  </a:schemeClr>
                </a:solidFill>
              </a:rPr>
              <a:t>Generally bad</a:t>
            </a:r>
          </a:p>
          <a:p>
            <a:pPr marL="514350" indent="-514350" eaLnBrk="1" fontAlgn="auto" hangingPunct="1">
              <a:spcAft>
                <a:spcPts val="0"/>
              </a:spcAft>
              <a:buFont typeface="+mj-lt"/>
              <a:buAutoNum type="arabicPeriod"/>
              <a:defRPr/>
            </a:pPr>
            <a:r>
              <a:rPr lang="en-GB" dirty="0" smtClean="0">
                <a:solidFill>
                  <a:schemeClr val="tx2">
                    <a:lumMod val="50000"/>
                  </a:schemeClr>
                </a:solidFill>
              </a:rPr>
              <a:t>Too early to tell</a:t>
            </a:r>
          </a:p>
          <a:p>
            <a:pPr marL="514350" indent="-514350" eaLnBrk="1" fontAlgn="auto" hangingPunct="1">
              <a:spcAft>
                <a:spcPts val="0"/>
              </a:spcAft>
              <a:buFont typeface="+mj-lt"/>
              <a:buAutoNum type="arabicPeriod"/>
              <a:defRPr/>
            </a:pPr>
            <a:r>
              <a:rPr lang="en-GB" dirty="0" smtClean="0">
                <a:solidFill>
                  <a:schemeClr val="tx2">
                    <a:lumMod val="50000"/>
                  </a:schemeClr>
                </a:solidFill>
              </a:rPr>
              <a:t>Just don’t know</a:t>
            </a:r>
          </a:p>
        </p:txBody>
      </p:sp>
      <p:grpSp>
        <p:nvGrpSpPr>
          <p:cNvPr id="7" name="CountdownNew"/>
          <p:cNvGrpSpPr/>
          <p:nvPr>
            <p:custDataLst>
              <p:tags r:id="rId5"/>
            </p:custDataLst>
          </p:nvPr>
        </p:nvGrpSpPr>
        <p:grpSpPr>
          <a:xfrm>
            <a:off x="8255000" y="5715000"/>
            <a:ext cx="889000" cy="1143000"/>
            <a:chOff x="8318500" y="6032500"/>
            <a:chExt cx="889000" cy="1143000"/>
          </a:xfrm>
        </p:grpSpPr>
        <p:pic>
          <p:nvPicPr>
            <p:cNvPr id="6" name="CDShape"/>
            <p:cNvPicPr>
              <a:picLocks/>
            </p:cNvPicPr>
            <p:nvPr/>
          </p:nvPicPr>
          <p:blipFill>
            <a:blip r:embed="rId9">
              <a:extLst>
                <a:ext uri="{28A0092B-C50C-407E-A947-70E740481C1C}">
                  <a14:useLocalDpi xmlns:a14="http://schemas.microsoft.com/office/drawing/2010/main" val="0"/>
                </a:ext>
              </a:extLst>
            </a:blip>
            <a:stretch>
              <a:fillRect/>
            </a:stretch>
          </p:blipFill>
          <p:spPr>
            <a:xfrm>
              <a:off x="8318500" y="6032500"/>
              <a:ext cx="889000" cy="1143000"/>
            </a:xfrm>
            <a:prstGeom prst="rect">
              <a:avLst/>
            </a:prstGeom>
          </p:spPr>
        </p:pic>
        <p:sp>
          <p:nvSpPr>
            <p:cNvPr id="3" name="CDText"/>
            <p:cNvSpPr txBox="1"/>
            <p:nvPr/>
          </p:nvSpPr>
          <p:spPr>
            <a:xfrm>
              <a:off x="8356600" y="6032500"/>
              <a:ext cx="838200" cy="635000"/>
            </a:xfrm>
            <a:prstGeom prst="rect">
              <a:avLst/>
            </a:prstGeom>
            <a:noFill/>
          </p:spPr>
          <p:txBody>
            <a:bodyPr vert="horz" rtlCol="0" anchor="ctr" anchorCtr="1">
              <a:noAutofit/>
            </a:bodyPr>
            <a:lstStyle/>
            <a:p>
              <a:pPr algn="ctr"/>
              <a:r>
                <a:rPr lang="en-GB" sz="2400" b="1" smtClean="0">
                  <a:solidFill>
                    <a:srgbClr val="000000"/>
                  </a:solidFill>
                  <a:latin typeface="Tahoma"/>
                </a:rPr>
                <a:t>5</a:t>
              </a:r>
              <a:endParaRPr lang="en-GB" sz="2400" b="1">
                <a:solidFill>
                  <a:srgbClr val="000000"/>
                </a:solidFill>
                <a:latin typeface="Tahoma"/>
              </a:endParaRPr>
            </a:p>
          </p:txBody>
        </p:sp>
      </p:gr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repeatDur="0" restart="never"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PQuestion"/>
          <p:cNvSpPr>
            <a:spLocks noGrp="1"/>
          </p:cNvSpPr>
          <p:nvPr>
            <p:ph type="title"/>
          </p:nvPr>
        </p:nvSpPr>
        <p:spPr/>
        <p:txBody>
          <a:bodyPr rtlCol="0">
            <a:normAutofit fontScale="90000"/>
          </a:bodyPr>
          <a:lstStyle/>
          <a:p>
            <a:pPr algn="l" eaLnBrk="1" fontAlgn="auto" hangingPunct="1">
              <a:spcAft>
                <a:spcPts val="0"/>
              </a:spcAft>
              <a:defRPr/>
            </a:pPr>
            <a:r>
              <a:rPr lang="en-GB" dirty="0" smtClean="0">
                <a:solidFill>
                  <a:schemeClr val="tx2">
                    <a:lumMod val="50000"/>
                  </a:schemeClr>
                </a:solidFill>
              </a:rPr>
              <a:t>Teaching: do you think the status of teaching has..</a:t>
            </a:r>
          </a:p>
        </p:txBody>
      </p:sp>
      <p:graphicFrame>
        <p:nvGraphicFramePr>
          <p:cNvPr id="2" name="TPChart"/>
          <p:cNvGraphicFramePr>
            <a:graphicFrameLocks/>
          </p:cNvGraphicFramePr>
          <p:nvPr>
            <p:custDataLst>
              <p:tags r:id="rId3"/>
            </p:custDataLst>
            <p:extLst>
              <p:ext uri="{D42A27DB-BD31-4B8C-83A1-F6EECF244321}">
                <p14:modId xmlns:p14="http://schemas.microsoft.com/office/powerpoint/2010/main" val="100526024"/>
              </p:ext>
            </p:extLst>
          </p:nvPr>
        </p:nvGraphicFramePr>
        <p:xfrm>
          <a:off x="108519" y="1809427"/>
          <a:ext cx="9144001" cy="1979613"/>
        </p:xfrm>
        <a:graphic>
          <a:graphicData uri="http://schemas.openxmlformats.org/presentationml/2006/ole">
            <mc:AlternateContent xmlns:mc="http://schemas.openxmlformats.org/markup-compatibility/2006">
              <mc:Choice xmlns:v="urn:schemas-microsoft-com:vml" Requires="v">
                <p:oleObj spid="_x0000_s13328" name="Chart" r:id="rId7" imgW="9143977" imgH="1981312" progId="MSGraph.Chart.8">
                  <p:embed followColorScheme="full"/>
                </p:oleObj>
              </mc:Choice>
              <mc:Fallback>
                <p:oleObj name="Chart" r:id="rId7" imgW="9143977" imgH="1981312" progId="MSGraph.Chart.8">
                  <p:embed followColorScheme="full"/>
                  <p:pic>
                    <p:nvPicPr>
                      <p:cNvPr id="0" name=""/>
                      <p:cNvPicPr/>
                      <p:nvPr/>
                    </p:nvPicPr>
                    <p:blipFill>
                      <a:blip r:embed="rId8"/>
                      <a:stretch>
                        <a:fillRect/>
                      </a:stretch>
                    </p:blipFill>
                    <p:spPr>
                      <a:xfrm>
                        <a:off x="108519" y="1809427"/>
                        <a:ext cx="9144001" cy="1979613"/>
                      </a:xfrm>
                      <a:prstGeom prst="rect">
                        <a:avLst/>
                      </a:prstGeom>
                    </p:spPr>
                  </p:pic>
                </p:oleObj>
              </mc:Fallback>
            </mc:AlternateContent>
          </a:graphicData>
        </a:graphic>
      </p:graphicFrame>
      <p:sp>
        <p:nvSpPr>
          <p:cNvPr id="5" name="TPAnswers"/>
          <p:cNvSpPr>
            <a:spLocks noGrp="1"/>
          </p:cNvSpPr>
          <p:nvPr>
            <p:ph idx="1"/>
            <p:custDataLst>
              <p:tags r:id="rId4"/>
            </p:custDataLst>
          </p:nvPr>
        </p:nvSpPr>
        <p:spPr>
          <a:xfrm>
            <a:off x="899592" y="1916113"/>
            <a:ext cx="8229600" cy="4525962"/>
          </a:xfrm>
        </p:spPr>
        <p:txBody>
          <a:bodyPr rtlCol="0">
            <a:noAutofit/>
          </a:bodyPr>
          <a:lstStyle/>
          <a:p>
            <a:pPr marL="514350" indent="-514350" eaLnBrk="1" fontAlgn="auto" hangingPunct="1">
              <a:spcAft>
                <a:spcPts val="0"/>
              </a:spcAft>
              <a:buFont typeface="+mj-lt"/>
              <a:buAutoNum type="arabicPeriod"/>
              <a:defRPr/>
            </a:pPr>
            <a:r>
              <a:rPr lang="en-GB" dirty="0" smtClean="0">
                <a:solidFill>
                  <a:schemeClr val="tx2">
                    <a:lumMod val="50000"/>
                  </a:schemeClr>
                </a:solidFill>
              </a:rPr>
              <a:t>Gone up over the last 5 years</a:t>
            </a:r>
          </a:p>
          <a:p>
            <a:pPr marL="514350" indent="-514350" eaLnBrk="1" fontAlgn="auto" hangingPunct="1">
              <a:spcAft>
                <a:spcPts val="0"/>
              </a:spcAft>
              <a:buFont typeface="+mj-lt"/>
              <a:buAutoNum type="arabicPeriod"/>
              <a:defRPr/>
            </a:pPr>
            <a:r>
              <a:rPr lang="en-GB" dirty="0" smtClean="0">
                <a:solidFill>
                  <a:schemeClr val="tx2">
                    <a:lumMod val="50000"/>
                  </a:schemeClr>
                </a:solidFill>
              </a:rPr>
              <a:t>Gone down over the last 5 years</a:t>
            </a:r>
          </a:p>
          <a:p>
            <a:pPr marL="514350" indent="-514350" eaLnBrk="1" fontAlgn="auto" hangingPunct="1">
              <a:spcAft>
                <a:spcPts val="0"/>
              </a:spcAft>
              <a:buFont typeface="+mj-lt"/>
              <a:buAutoNum type="arabicPeriod"/>
              <a:defRPr/>
            </a:pPr>
            <a:r>
              <a:rPr lang="en-GB" dirty="0" smtClean="0">
                <a:solidFill>
                  <a:schemeClr val="tx2">
                    <a:lumMod val="50000"/>
                  </a:schemeClr>
                </a:solidFill>
              </a:rPr>
              <a:t>No change</a:t>
            </a:r>
          </a:p>
        </p:txBody>
      </p:sp>
      <p:grpSp>
        <p:nvGrpSpPr>
          <p:cNvPr id="7" name="CountdownNew"/>
          <p:cNvGrpSpPr/>
          <p:nvPr>
            <p:custDataLst>
              <p:tags r:id="rId5"/>
            </p:custDataLst>
          </p:nvPr>
        </p:nvGrpSpPr>
        <p:grpSpPr>
          <a:xfrm>
            <a:off x="8255000" y="5715000"/>
            <a:ext cx="889000" cy="1143000"/>
            <a:chOff x="8318500" y="6032500"/>
            <a:chExt cx="889000" cy="1143000"/>
          </a:xfrm>
        </p:grpSpPr>
        <p:pic>
          <p:nvPicPr>
            <p:cNvPr id="6" name="CDShape"/>
            <p:cNvPicPr>
              <a:picLocks/>
            </p:cNvPicPr>
            <p:nvPr/>
          </p:nvPicPr>
          <p:blipFill>
            <a:blip r:embed="rId9">
              <a:extLst>
                <a:ext uri="{28A0092B-C50C-407E-A947-70E740481C1C}">
                  <a14:useLocalDpi xmlns:a14="http://schemas.microsoft.com/office/drawing/2010/main" val="0"/>
                </a:ext>
              </a:extLst>
            </a:blip>
            <a:stretch>
              <a:fillRect/>
            </a:stretch>
          </p:blipFill>
          <p:spPr>
            <a:xfrm>
              <a:off x="8318500" y="6032500"/>
              <a:ext cx="889000" cy="1143000"/>
            </a:xfrm>
            <a:prstGeom prst="rect">
              <a:avLst/>
            </a:prstGeom>
          </p:spPr>
        </p:pic>
        <p:sp>
          <p:nvSpPr>
            <p:cNvPr id="3" name="CDText"/>
            <p:cNvSpPr txBox="1"/>
            <p:nvPr/>
          </p:nvSpPr>
          <p:spPr>
            <a:xfrm>
              <a:off x="8356600" y="6032500"/>
              <a:ext cx="838200" cy="635000"/>
            </a:xfrm>
            <a:prstGeom prst="rect">
              <a:avLst/>
            </a:prstGeom>
            <a:noFill/>
          </p:spPr>
          <p:txBody>
            <a:bodyPr vert="horz" rtlCol="0" anchor="ctr" anchorCtr="1">
              <a:noAutofit/>
            </a:bodyPr>
            <a:lstStyle/>
            <a:p>
              <a:pPr algn="ctr"/>
              <a:r>
                <a:rPr lang="en-GB" sz="2400" b="1" smtClean="0">
                  <a:solidFill>
                    <a:srgbClr val="000000"/>
                  </a:solidFill>
                  <a:latin typeface="Tahoma"/>
                </a:rPr>
                <a:t>5</a:t>
              </a:r>
              <a:endParaRPr lang="en-GB" sz="2400" b="1">
                <a:solidFill>
                  <a:srgbClr val="000000"/>
                </a:solidFill>
                <a:latin typeface="Tahoma"/>
              </a:endParaRPr>
            </a:p>
          </p:txBody>
        </p:sp>
      </p:gr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repeatDur="0" restart="never"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PQuestion"/>
          <p:cNvSpPr>
            <a:spLocks noGrp="1"/>
          </p:cNvSpPr>
          <p:nvPr>
            <p:ph type="title"/>
          </p:nvPr>
        </p:nvSpPr>
        <p:spPr/>
        <p:txBody>
          <a:bodyPr rtlCol="0">
            <a:normAutofit fontScale="90000"/>
          </a:bodyPr>
          <a:lstStyle/>
          <a:p>
            <a:pPr algn="l" eaLnBrk="1" fontAlgn="auto" hangingPunct="1">
              <a:spcAft>
                <a:spcPts val="0"/>
              </a:spcAft>
              <a:defRPr/>
            </a:pPr>
            <a:r>
              <a:rPr lang="en-GB" dirty="0" smtClean="0"/>
              <a:t>Teaching: Is QTS necessary to be a good teacher?</a:t>
            </a:r>
          </a:p>
        </p:txBody>
      </p:sp>
      <p:graphicFrame>
        <p:nvGraphicFramePr>
          <p:cNvPr id="2" name="TPChart"/>
          <p:cNvGraphicFramePr>
            <a:graphicFrameLocks/>
          </p:cNvGraphicFramePr>
          <p:nvPr>
            <p:custDataLst>
              <p:tags r:id="rId3"/>
            </p:custDataLst>
            <p:extLst>
              <p:ext uri="{D42A27DB-BD31-4B8C-83A1-F6EECF244321}">
                <p14:modId xmlns:p14="http://schemas.microsoft.com/office/powerpoint/2010/main" val="832131665"/>
              </p:ext>
            </p:extLst>
          </p:nvPr>
        </p:nvGraphicFramePr>
        <p:xfrm>
          <a:off x="36511" y="1809427"/>
          <a:ext cx="9144001" cy="1979613"/>
        </p:xfrm>
        <a:graphic>
          <a:graphicData uri="http://schemas.openxmlformats.org/presentationml/2006/ole">
            <mc:AlternateContent xmlns:mc="http://schemas.openxmlformats.org/markup-compatibility/2006">
              <mc:Choice xmlns:v="urn:schemas-microsoft-com:vml" Requires="v">
                <p:oleObj spid="_x0000_s14351" name="Chart" r:id="rId7" imgW="9143977" imgH="1981312" progId="MSGraph.Chart.8">
                  <p:embed followColorScheme="full"/>
                </p:oleObj>
              </mc:Choice>
              <mc:Fallback>
                <p:oleObj name="Chart" r:id="rId7" imgW="9143977" imgH="1981312" progId="MSGraph.Chart.8">
                  <p:embed followColorScheme="full"/>
                  <p:pic>
                    <p:nvPicPr>
                      <p:cNvPr id="0" name=""/>
                      <p:cNvPicPr/>
                      <p:nvPr/>
                    </p:nvPicPr>
                    <p:blipFill>
                      <a:blip r:embed="rId8"/>
                      <a:stretch>
                        <a:fillRect/>
                      </a:stretch>
                    </p:blipFill>
                    <p:spPr>
                      <a:xfrm>
                        <a:off x="36511" y="1809427"/>
                        <a:ext cx="9144001" cy="1979613"/>
                      </a:xfrm>
                      <a:prstGeom prst="rect">
                        <a:avLst/>
                      </a:prstGeom>
                    </p:spPr>
                  </p:pic>
                </p:oleObj>
              </mc:Fallback>
            </mc:AlternateContent>
          </a:graphicData>
        </a:graphic>
      </p:graphicFrame>
      <p:sp>
        <p:nvSpPr>
          <p:cNvPr id="5" name="TPAnswers"/>
          <p:cNvSpPr>
            <a:spLocks noGrp="1"/>
          </p:cNvSpPr>
          <p:nvPr>
            <p:ph idx="1"/>
            <p:custDataLst>
              <p:tags r:id="rId4"/>
            </p:custDataLst>
          </p:nvPr>
        </p:nvSpPr>
        <p:spPr>
          <a:xfrm>
            <a:off x="899592" y="1916113"/>
            <a:ext cx="8229600" cy="4525962"/>
          </a:xfrm>
        </p:spPr>
        <p:txBody>
          <a:bodyPr rtlCol="0">
            <a:noAutofit/>
          </a:bodyPr>
          <a:lstStyle/>
          <a:p>
            <a:pPr marL="514350" indent="-514350" eaLnBrk="1" fontAlgn="auto" hangingPunct="1">
              <a:spcAft>
                <a:spcPts val="0"/>
              </a:spcAft>
              <a:buFont typeface="+mj-lt"/>
              <a:buAutoNum type="arabicPeriod"/>
              <a:defRPr/>
            </a:pPr>
            <a:r>
              <a:rPr lang="en-GB" dirty="0" smtClean="0"/>
              <a:t>Yes</a:t>
            </a:r>
          </a:p>
          <a:p>
            <a:pPr marL="514350" indent="-514350" eaLnBrk="1" fontAlgn="auto" hangingPunct="1">
              <a:spcAft>
                <a:spcPts val="0"/>
              </a:spcAft>
              <a:buFont typeface="+mj-lt"/>
              <a:buAutoNum type="arabicPeriod"/>
              <a:defRPr/>
            </a:pPr>
            <a:r>
              <a:rPr lang="en-GB" dirty="0" smtClean="0"/>
              <a:t>No</a:t>
            </a:r>
          </a:p>
          <a:p>
            <a:pPr marL="514350" indent="-514350" eaLnBrk="1" fontAlgn="auto" hangingPunct="1">
              <a:spcAft>
                <a:spcPts val="0"/>
              </a:spcAft>
              <a:buFont typeface="+mj-lt"/>
              <a:buAutoNum type="arabicPeriod"/>
              <a:defRPr/>
            </a:pPr>
            <a:r>
              <a:rPr lang="en-GB" dirty="0" smtClean="0"/>
              <a:t>Not sure</a:t>
            </a:r>
          </a:p>
        </p:txBody>
      </p:sp>
      <p:grpSp>
        <p:nvGrpSpPr>
          <p:cNvPr id="7" name="CountdownNew"/>
          <p:cNvGrpSpPr/>
          <p:nvPr>
            <p:custDataLst>
              <p:tags r:id="rId5"/>
            </p:custDataLst>
          </p:nvPr>
        </p:nvGrpSpPr>
        <p:grpSpPr>
          <a:xfrm>
            <a:off x="8255000" y="5715000"/>
            <a:ext cx="889000" cy="1143000"/>
            <a:chOff x="8318500" y="6032500"/>
            <a:chExt cx="889000" cy="1143000"/>
          </a:xfrm>
        </p:grpSpPr>
        <p:pic>
          <p:nvPicPr>
            <p:cNvPr id="6" name="CDShape"/>
            <p:cNvPicPr>
              <a:picLocks/>
            </p:cNvPicPr>
            <p:nvPr/>
          </p:nvPicPr>
          <p:blipFill>
            <a:blip r:embed="rId9">
              <a:extLst>
                <a:ext uri="{28A0092B-C50C-407E-A947-70E740481C1C}">
                  <a14:useLocalDpi xmlns:a14="http://schemas.microsoft.com/office/drawing/2010/main" val="0"/>
                </a:ext>
              </a:extLst>
            </a:blip>
            <a:stretch>
              <a:fillRect/>
            </a:stretch>
          </p:blipFill>
          <p:spPr>
            <a:xfrm>
              <a:off x="8318500" y="6032500"/>
              <a:ext cx="889000" cy="1143000"/>
            </a:xfrm>
            <a:prstGeom prst="rect">
              <a:avLst/>
            </a:prstGeom>
          </p:spPr>
        </p:pic>
        <p:sp>
          <p:nvSpPr>
            <p:cNvPr id="3" name="CDText"/>
            <p:cNvSpPr txBox="1"/>
            <p:nvPr/>
          </p:nvSpPr>
          <p:spPr>
            <a:xfrm>
              <a:off x="8356600" y="6032500"/>
              <a:ext cx="838200" cy="635000"/>
            </a:xfrm>
            <a:prstGeom prst="rect">
              <a:avLst/>
            </a:prstGeom>
            <a:noFill/>
          </p:spPr>
          <p:txBody>
            <a:bodyPr vert="horz" rtlCol="0" anchor="ctr" anchorCtr="1">
              <a:noAutofit/>
            </a:bodyPr>
            <a:lstStyle/>
            <a:p>
              <a:pPr algn="ctr"/>
              <a:r>
                <a:rPr lang="en-GB" sz="2400" b="1" smtClean="0">
                  <a:solidFill>
                    <a:srgbClr val="000000"/>
                  </a:solidFill>
                  <a:latin typeface="Tahoma"/>
                </a:rPr>
                <a:t>5</a:t>
              </a:r>
              <a:endParaRPr lang="en-GB" sz="2400" b="1">
                <a:solidFill>
                  <a:srgbClr val="000000"/>
                </a:solidFill>
                <a:latin typeface="Tahoma"/>
              </a:endParaRPr>
            </a:p>
          </p:txBody>
        </p:sp>
      </p:gr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repeatDur="0" restart="never"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PQuestion"/>
          <p:cNvSpPr>
            <a:spLocks noGrp="1"/>
          </p:cNvSpPr>
          <p:nvPr>
            <p:ph type="title"/>
          </p:nvPr>
        </p:nvSpPr>
        <p:spPr>
          <a:xfrm>
            <a:off x="395288" y="476250"/>
            <a:ext cx="8229600" cy="1143000"/>
          </a:xfrm>
        </p:spPr>
        <p:txBody>
          <a:bodyPr rtlCol="0">
            <a:normAutofit fontScale="90000"/>
          </a:bodyPr>
          <a:lstStyle/>
          <a:p>
            <a:pPr algn="l" eaLnBrk="1" fontAlgn="auto" hangingPunct="1">
              <a:spcAft>
                <a:spcPts val="0"/>
              </a:spcAft>
              <a:defRPr/>
            </a:pPr>
            <a:r>
              <a:rPr lang="en-GB" dirty="0" smtClean="0">
                <a:solidFill>
                  <a:schemeClr val="tx2">
                    <a:lumMod val="50000"/>
                  </a:schemeClr>
                </a:solidFill>
              </a:rPr>
              <a:t>Social mobility: Over the last 10 years do you think social mobility in your community has?</a:t>
            </a:r>
          </a:p>
        </p:txBody>
      </p:sp>
      <p:graphicFrame>
        <p:nvGraphicFramePr>
          <p:cNvPr id="2" name="TPChart"/>
          <p:cNvGraphicFramePr>
            <a:graphicFrameLocks/>
          </p:cNvGraphicFramePr>
          <p:nvPr>
            <p:custDataLst>
              <p:tags r:id="rId3"/>
            </p:custDataLst>
            <p:extLst>
              <p:ext uri="{D42A27DB-BD31-4B8C-83A1-F6EECF244321}">
                <p14:modId xmlns:p14="http://schemas.microsoft.com/office/powerpoint/2010/main" val="4215296838"/>
              </p:ext>
            </p:extLst>
          </p:nvPr>
        </p:nvGraphicFramePr>
        <p:xfrm>
          <a:off x="36511" y="2065338"/>
          <a:ext cx="9144001" cy="2530475"/>
        </p:xfrm>
        <a:graphic>
          <a:graphicData uri="http://schemas.openxmlformats.org/presentationml/2006/ole">
            <mc:AlternateContent xmlns:mc="http://schemas.openxmlformats.org/markup-compatibility/2006">
              <mc:Choice xmlns:v="urn:schemas-microsoft-com:vml" Requires="v">
                <p:oleObj spid="_x0000_s15375" name="Chart" r:id="rId7" imgW="9143977" imgH="2533597" progId="MSGraph.Chart.8">
                  <p:embed followColorScheme="full"/>
                </p:oleObj>
              </mc:Choice>
              <mc:Fallback>
                <p:oleObj name="Chart" r:id="rId7" imgW="9143977" imgH="2533597" progId="MSGraph.Chart.8">
                  <p:embed followColorScheme="full"/>
                  <p:pic>
                    <p:nvPicPr>
                      <p:cNvPr id="0" name=""/>
                      <p:cNvPicPr/>
                      <p:nvPr/>
                    </p:nvPicPr>
                    <p:blipFill>
                      <a:blip r:embed="rId8"/>
                      <a:stretch>
                        <a:fillRect/>
                      </a:stretch>
                    </p:blipFill>
                    <p:spPr>
                      <a:xfrm>
                        <a:off x="36511" y="2065338"/>
                        <a:ext cx="9144001" cy="2530475"/>
                      </a:xfrm>
                      <a:prstGeom prst="rect">
                        <a:avLst/>
                      </a:prstGeom>
                    </p:spPr>
                  </p:pic>
                </p:oleObj>
              </mc:Fallback>
            </mc:AlternateContent>
          </a:graphicData>
        </a:graphic>
      </p:graphicFrame>
      <p:sp>
        <p:nvSpPr>
          <p:cNvPr id="5" name="TPAnswers"/>
          <p:cNvSpPr>
            <a:spLocks noGrp="1"/>
          </p:cNvSpPr>
          <p:nvPr>
            <p:ph idx="1"/>
            <p:custDataLst>
              <p:tags r:id="rId4"/>
            </p:custDataLst>
          </p:nvPr>
        </p:nvSpPr>
        <p:spPr>
          <a:xfrm>
            <a:off x="950912" y="2205038"/>
            <a:ext cx="8229600" cy="4525962"/>
          </a:xfrm>
        </p:spPr>
        <p:txBody>
          <a:bodyPr rtlCol="0">
            <a:noAutofit/>
          </a:bodyPr>
          <a:lstStyle/>
          <a:p>
            <a:pPr marL="514350" indent="-514350" eaLnBrk="1" fontAlgn="auto" hangingPunct="1">
              <a:spcAft>
                <a:spcPts val="0"/>
              </a:spcAft>
              <a:buFont typeface="+mj-lt"/>
              <a:buAutoNum type="arabicPeriod"/>
              <a:defRPr/>
            </a:pPr>
            <a:r>
              <a:rPr lang="en-GB" dirty="0" smtClean="0">
                <a:solidFill>
                  <a:schemeClr val="tx2">
                    <a:lumMod val="50000"/>
                  </a:schemeClr>
                </a:solidFill>
              </a:rPr>
              <a:t>Improved</a:t>
            </a:r>
          </a:p>
          <a:p>
            <a:pPr marL="514350" indent="-514350" eaLnBrk="1" fontAlgn="auto" hangingPunct="1">
              <a:spcAft>
                <a:spcPts val="0"/>
              </a:spcAft>
              <a:buFont typeface="+mj-lt"/>
              <a:buAutoNum type="arabicPeriod"/>
              <a:defRPr/>
            </a:pPr>
            <a:r>
              <a:rPr lang="en-GB" dirty="0" smtClean="0">
                <a:solidFill>
                  <a:schemeClr val="tx2">
                    <a:lumMod val="50000"/>
                  </a:schemeClr>
                </a:solidFill>
              </a:rPr>
              <a:t>Declined</a:t>
            </a:r>
          </a:p>
          <a:p>
            <a:pPr marL="514350" indent="-514350" eaLnBrk="1" fontAlgn="auto" hangingPunct="1">
              <a:spcAft>
                <a:spcPts val="0"/>
              </a:spcAft>
              <a:buFont typeface="+mj-lt"/>
              <a:buAutoNum type="arabicPeriod"/>
              <a:defRPr/>
            </a:pPr>
            <a:r>
              <a:rPr lang="en-GB" dirty="0" smtClean="0">
                <a:solidFill>
                  <a:schemeClr val="tx2">
                    <a:lumMod val="50000"/>
                  </a:schemeClr>
                </a:solidFill>
              </a:rPr>
              <a:t>Stayed the same</a:t>
            </a:r>
          </a:p>
          <a:p>
            <a:pPr marL="514350" indent="-514350" eaLnBrk="1" fontAlgn="auto" hangingPunct="1">
              <a:spcAft>
                <a:spcPts val="0"/>
              </a:spcAft>
              <a:buFont typeface="+mj-lt"/>
              <a:buAutoNum type="arabicPeriod"/>
              <a:defRPr/>
            </a:pPr>
            <a:r>
              <a:rPr lang="en-GB" dirty="0" smtClean="0">
                <a:solidFill>
                  <a:schemeClr val="tx2">
                    <a:lumMod val="50000"/>
                  </a:schemeClr>
                </a:solidFill>
              </a:rPr>
              <a:t>Not sure</a:t>
            </a:r>
          </a:p>
        </p:txBody>
      </p:sp>
      <p:grpSp>
        <p:nvGrpSpPr>
          <p:cNvPr id="7" name="CountdownNew"/>
          <p:cNvGrpSpPr/>
          <p:nvPr>
            <p:custDataLst>
              <p:tags r:id="rId5"/>
            </p:custDataLst>
          </p:nvPr>
        </p:nvGrpSpPr>
        <p:grpSpPr>
          <a:xfrm>
            <a:off x="8255000" y="5715000"/>
            <a:ext cx="889000" cy="1143000"/>
            <a:chOff x="8318500" y="6032500"/>
            <a:chExt cx="889000" cy="1143000"/>
          </a:xfrm>
        </p:grpSpPr>
        <p:pic>
          <p:nvPicPr>
            <p:cNvPr id="6" name="CDShape"/>
            <p:cNvPicPr>
              <a:picLocks/>
            </p:cNvPicPr>
            <p:nvPr/>
          </p:nvPicPr>
          <p:blipFill>
            <a:blip r:embed="rId9">
              <a:extLst>
                <a:ext uri="{28A0092B-C50C-407E-A947-70E740481C1C}">
                  <a14:useLocalDpi xmlns:a14="http://schemas.microsoft.com/office/drawing/2010/main" val="0"/>
                </a:ext>
              </a:extLst>
            </a:blip>
            <a:stretch>
              <a:fillRect/>
            </a:stretch>
          </p:blipFill>
          <p:spPr>
            <a:xfrm>
              <a:off x="8318500" y="6032500"/>
              <a:ext cx="889000" cy="1143000"/>
            </a:xfrm>
            <a:prstGeom prst="rect">
              <a:avLst/>
            </a:prstGeom>
          </p:spPr>
        </p:pic>
        <p:sp>
          <p:nvSpPr>
            <p:cNvPr id="3" name="CDText"/>
            <p:cNvSpPr txBox="1"/>
            <p:nvPr/>
          </p:nvSpPr>
          <p:spPr>
            <a:xfrm>
              <a:off x="8356600" y="6032500"/>
              <a:ext cx="838200" cy="635000"/>
            </a:xfrm>
            <a:prstGeom prst="rect">
              <a:avLst/>
            </a:prstGeom>
            <a:noFill/>
          </p:spPr>
          <p:txBody>
            <a:bodyPr vert="horz" rtlCol="0" anchor="ctr" anchorCtr="1">
              <a:noAutofit/>
            </a:bodyPr>
            <a:lstStyle/>
            <a:p>
              <a:pPr algn="ctr"/>
              <a:r>
                <a:rPr lang="en-GB" sz="2400" b="1" smtClean="0">
                  <a:solidFill>
                    <a:srgbClr val="000000"/>
                  </a:solidFill>
                  <a:latin typeface="Tahoma"/>
                </a:rPr>
                <a:t>5</a:t>
              </a:r>
              <a:endParaRPr lang="en-GB" sz="2400" b="1">
                <a:solidFill>
                  <a:srgbClr val="000000"/>
                </a:solidFill>
                <a:latin typeface="Tahoma"/>
              </a:endParaRPr>
            </a:p>
          </p:txBody>
        </p:sp>
      </p:gr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repeatDur="0" restart="never"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PQuestion"/>
          <p:cNvSpPr>
            <a:spLocks noGrp="1"/>
          </p:cNvSpPr>
          <p:nvPr>
            <p:ph type="title"/>
          </p:nvPr>
        </p:nvSpPr>
        <p:spPr>
          <a:xfrm>
            <a:off x="250825" y="476250"/>
            <a:ext cx="8229600" cy="1143000"/>
          </a:xfrm>
        </p:spPr>
        <p:txBody>
          <a:bodyPr rtlCol="0">
            <a:normAutofit fontScale="90000"/>
          </a:bodyPr>
          <a:lstStyle/>
          <a:p>
            <a:pPr algn="l" eaLnBrk="1" fontAlgn="auto" hangingPunct="1">
              <a:spcAft>
                <a:spcPts val="0"/>
              </a:spcAft>
              <a:defRPr/>
            </a:pPr>
            <a:r>
              <a:rPr lang="en-GB" dirty="0" smtClean="0">
                <a:solidFill>
                  <a:schemeClr val="tx2">
                    <a:lumMod val="50000"/>
                  </a:schemeClr>
                </a:solidFill>
              </a:rPr>
              <a:t>Social mobility: Over the last 2 years do you think social mobility in your community has?</a:t>
            </a:r>
          </a:p>
        </p:txBody>
      </p:sp>
      <p:graphicFrame>
        <p:nvGraphicFramePr>
          <p:cNvPr id="2" name="TPChart"/>
          <p:cNvGraphicFramePr>
            <a:graphicFrameLocks/>
          </p:cNvGraphicFramePr>
          <p:nvPr>
            <p:custDataLst>
              <p:tags r:id="rId3"/>
            </p:custDataLst>
            <p:extLst>
              <p:ext uri="{D42A27DB-BD31-4B8C-83A1-F6EECF244321}">
                <p14:modId xmlns:p14="http://schemas.microsoft.com/office/powerpoint/2010/main" val="2800234958"/>
              </p:ext>
            </p:extLst>
          </p:nvPr>
        </p:nvGraphicFramePr>
        <p:xfrm>
          <a:off x="180528" y="2185144"/>
          <a:ext cx="9144000" cy="2540000"/>
        </p:xfrm>
        <a:graphic>
          <a:graphicData uri="http://schemas.openxmlformats.org/presentationml/2006/ole">
            <mc:AlternateContent xmlns:mc="http://schemas.openxmlformats.org/markup-compatibility/2006">
              <mc:Choice xmlns:v="urn:schemas-microsoft-com:vml" Requires="v">
                <p:oleObj spid="_x0000_s16399" name="Chart" r:id="rId7" imgW="9143977" imgH="2543044" progId="MSGraph.Chart.8">
                  <p:embed followColorScheme="full"/>
                </p:oleObj>
              </mc:Choice>
              <mc:Fallback>
                <p:oleObj name="Chart" r:id="rId7" imgW="9143977" imgH="2543044" progId="MSGraph.Chart.8">
                  <p:embed followColorScheme="full"/>
                  <p:pic>
                    <p:nvPicPr>
                      <p:cNvPr id="0" name=""/>
                      <p:cNvPicPr/>
                      <p:nvPr/>
                    </p:nvPicPr>
                    <p:blipFill>
                      <a:blip r:embed="rId8"/>
                      <a:stretch>
                        <a:fillRect/>
                      </a:stretch>
                    </p:blipFill>
                    <p:spPr>
                      <a:xfrm>
                        <a:off x="180528" y="2185144"/>
                        <a:ext cx="9144000" cy="2540000"/>
                      </a:xfrm>
                      <a:prstGeom prst="rect">
                        <a:avLst/>
                      </a:prstGeom>
                    </p:spPr>
                  </p:pic>
                </p:oleObj>
              </mc:Fallback>
            </mc:AlternateContent>
          </a:graphicData>
        </a:graphic>
      </p:graphicFrame>
      <p:sp>
        <p:nvSpPr>
          <p:cNvPr id="5" name="TPAnswers"/>
          <p:cNvSpPr>
            <a:spLocks noGrp="1"/>
          </p:cNvSpPr>
          <p:nvPr>
            <p:ph idx="1"/>
            <p:custDataLst>
              <p:tags r:id="rId4"/>
            </p:custDataLst>
          </p:nvPr>
        </p:nvSpPr>
        <p:spPr>
          <a:xfrm>
            <a:off x="878904" y="2359421"/>
            <a:ext cx="8229600" cy="4525963"/>
          </a:xfrm>
        </p:spPr>
        <p:txBody>
          <a:bodyPr rtlCol="0">
            <a:noAutofit/>
          </a:bodyPr>
          <a:lstStyle/>
          <a:p>
            <a:pPr marL="514350" indent="-514350" eaLnBrk="1" fontAlgn="auto" hangingPunct="1">
              <a:spcAft>
                <a:spcPts val="0"/>
              </a:spcAft>
              <a:buFont typeface="+mj-lt"/>
              <a:buAutoNum type="arabicPeriod"/>
              <a:defRPr/>
            </a:pPr>
            <a:r>
              <a:rPr lang="en-GB" dirty="0" smtClean="0">
                <a:solidFill>
                  <a:schemeClr val="tx2">
                    <a:lumMod val="50000"/>
                  </a:schemeClr>
                </a:solidFill>
              </a:rPr>
              <a:t>Improved</a:t>
            </a:r>
          </a:p>
          <a:p>
            <a:pPr marL="514350" indent="-514350" eaLnBrk="1" fontAlgn="auto" hangingPunct="1">
              <a:spcAft>
                <a:spcPts val="0"/>
              </a:spcAft>
              <a:buFont typeface="+mj-lt"/>
              <a:buAutoNum type="arabicPeriod"/>
              <a:defRPr/>
            </a:pPr>
            <a:r>
              <a:rPr lang="en-GB" dirty="0" smtClean="0">
                <a:solidFill>
                  <a:schemeClr val="tx2">
                    <a:lumMod val="50000"/>
                  </a:schemeClr>
                </a:solidFill>
              </a:rPr>
              <a:t>Declined</a:t>
            </a:r>
          </a:p>
          <a:p>
            <a:pPr marL="514350" indent="-514350" eaLnBrk="1" fontAlgn="auto" hangingPunct="1">
              <a:spcAft>
                <a:spcPts val="0"/>
              </a:spcAft>
              <a:buFont typeface="+mj-lt"/>
              <a:buAutoNum type="arabicPeriod"/>
              <a:defRPr/>
            </a:pPr>
            <a:r>
              <a:rPr lang="en-GB" dirty="0" smtClean="0">
                <a:solidFill>
                  <a:schemeClr val="tx2">
                    <a:lumMod val="50000"/>
                  </a:schemeClr>
                </a:solidFill>
              </a:rPr>
              <a:t>Stayed the same</a:t>
            </a:r>
          </a:p>
          <a:p>
            <a:pPr marL="514350" indent="-514350" eaLnBrk="1" fontAlgn="auto" hangingPunct="1">
              <a:spcAft>
                <a:spcPts val="0"/>
              </a:spcAft>
              <a:buFont typeface="+mj-lt"/>
              <a:buAutoNum type="arabicPeriod"/>
              <a:defRPr/>
            </a:pPr>
            <a:r>
              <a:rPr lang="en-GB" dirty="0" smtClean="0">
                <a:solidFill>
                  <a:schemeClr val="tx2">
                    <a:lumMod val="50000"/>
                  </a:schemeClr>
                </a:solidFill>
              </a:rPr>
              <a:t>Not sure</a:t>
            </a:r>
          </a:p>
        </p:txBody>
      </p:sp>
      <p:grpSp>
        <p:nvGrpSpPr>
          <p:cNvPr id="7" name="CountdownNew"/>
          <p:cNvGrpSpPr/>
          <p:nvPr>
            <p:custDataLst>
              <p:tags r:id="rId5"/>
            </p:custDataLst>
          </p:nvPr>
        </p:nvGrpSpPr>
        <p:grpSpPr>
          <a:xfrm>
            <a:off x="8255000" y="5715000"/>
            <a:ext cx="889000" cy="1143000"/>
            <a:chOff x="8318500" y="6032500"/>
            <a:chExt cx="889000" cy="1143000"/>
          </a:xfrm>
        </p:grpSpPr>
        <p:pic>
          <p:nvPicPr>
            <p:cNvPr id="6" name="CDShape"/>
            <p:cNvPicPr>
              <a:picLocks/>
            </p:cNvPicPr>
            <p:nvPr/>
          </p:nvPicPr>
          <p:blipFill>
            <a:blip r:embed="rId9">
              <a:extLst>
                <a:ext uri="{28A0092B-C50C-407E-A947-70E740481C1C}">
                  <a14:useLocalDpi xmlns:a14="http://schemas.microsoft.com/office/drawing/2010/main" val="0"/>
                </a:ext>
              </a:extLst>
            </a:blip>
            <a:stretch>
              <a:fillRect/>
            </a:stretch>
          </p:blipFill>
          <p:spPr>
            <a:xfrm>
              <a:off x="8318500" y="6032500"/>
              <a:ext cx="889000" cy="1143000"/>
            </a:xfrm>
            <a:prstGeom prst="rect">
              <a:avLst/>
            </a:prstGeom>
          </p:spPr>
        </p:pic>
        <p:sp>
          <p:nvSpPr>
            <p:cNvPr id="3" name="CDText"/>
            <p:cNvSpPr txBox="1"/>
            <p:nvPr/>
          </p:nvSpPr>
          <p:spPr>
            <a:xfrm>
              <a:off x="8356600" y="6032500"/>
              <a:ext cx="838200" cy="635000"/>
            </a:xfrm>
            <a:prstGeom prst="rect">
              <a:avLst/>
            </a:prstGeom>
            <a:noFill/>
          </p:spPr>
          <p:txBody>
            <a:bodyPr vert="horz" rtlCol="0" anchor="ctr" anchorCtr="1">
              <a:noAutofit/>
            </a:bodyPr>
            <a:lstStyle/>
            <a:p>
              <a:pPr algn="ctr"/>
              <a:r>
                <a:rPr lang="en-GB" sz="2400" b="1" smtClean="0">
                  <a:solidFill>
                    <a:srgbClr val="000000"/>
                  </a:solidFill>
                  <a:latin typeface="Tahoma"/>
                </a:rPr>
                <a:t>5</a:t>
              </a:r>
              <a:endParaRPr lang="en-GB" sz="2400" b="1">
                <a:solidFill>
                  <a:srgbClr val="000000"/>
                </a:solidFill>
                <a:latin typeface="Tahoma"/>
              </a:endParaRPr>
            </a:p>
          </p:txBody>
        </p:sp>
      </p:gr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repeatDur="0" restart="never"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PQuestion"/>
          <p:cNvSpPr>
            <a:spLocks noGrp="1"/>
          </p:cNvSpPr>
          <p:nvPr>
            <p:ph type="title"/>
          </p:nvPr>
        </p:nvSpPr>
        <p:spPr>
          <a:xfrm>
            <a:off x="323850" y="692150"/>
            <a:ext cx="8229600" cy="1143000"/>
          </a:xfrm>
        </p:spPr>
        <p:txBody>
          <a:bodyPr rtlCol="0">
            <a:normAutofit fontScale="90000"/>
          </a:bodyPr>
          <a:lstStyle/>
          <a:p>
            <a:pPr algn="l" eaLnBrk="1" fontAlgn="auto" hangingPunct="1">
              <a:spcAft>
                <a:spcPts val="0"/>
              </a:spcAft>
              <a:defRPr/>
            </a:pPr>
            <a:r>
              <a:rPr lang="en-GB" dirty="0" smtClean="0">
                <a:solidFill>
                  <a:schemeClr val="tx2">
                    <a:lumMod val="50000"/>
                  </a:schemeClr>
                </a:solidFill>
              </a:rPr>
              <a:t>Social mobility: Do you think Universities should give lower entry offers to disadvantaged students?</a:t>
            </a:r>
          </a:p>
        </p:txBody>
      </p:sp>
      <p:graphicFrame>
        <p:nvGraphicFramePr>
          <p:cNvPr id="2" name="TPChart"/>
          <p:cNvGraphicFramePr>
            <a:graphicFrameLocks/>
          </p:cNvGraphicFramePr>
          <p:nvPr>
            <p:custDataLst>
              <p:tags r:id="rId3"/>
            </p:custDataLst>
            <p:extLst>
              <p:ext uri="{D42A27DB-BD31-4B8C-83A1-F6EECF244321}">
                <p14:modId xmlns:p14="http://schemas.microsoft.com/office/powerpoint/2010/main" val="2468987759"/>
              </p:ext>
            </p:extLst>
          </p:nvPr>
        </p:nvGraphicFramePr>
        <p:xfrm>
          <a:off x="180527" y="2236713"/>
          <a:ext cx="9144001" cy="1984375"/>
        </p:xfrm>
        <a:graphic>
          <a:graphicData uri="http://schemas.openxmlformats.org/presentationml/2006/ole">
            <mc:AlternateContent xmlns:mc="http://schemas.openxmlformats.org/markup-compatibility/2006">
              <mc:Choice xmlns:v="urn:schemas-microsoft-com:vml" Requires="v">
                <p:oleObj spid="_x0000_s17423" name="Chart" r:id="rId7" imgW="9143977" imgH="1981312" progId="MSGraph.Chart.8">
                  <p:embed followColorScheme="full"/>
                </p:oleObj>
              </mc:Choice>
              <mc:Fallback>
                <p:oleObj name="Chart" r:id="rId7" imgW="9143977" imgH="1981312" progId="MSGraph.Chart.8">
                  <p:embed followColorScheme="full"/>
                  <p:pic>
                    <p:nvPicPr>
                      <p:cNvPr id="0" name=""/>
                      <p:cNvPicPr/>
                      <p:nvPr/>
                    </p:nvPicPr>
                    <p:blipFill>
                      <a:blip r:embed="rId8"/>
                      <a:stretch>
                        <a:fillRect/>
                      </a:stretch>
                    </p:blipFill>
                    <p:spPr>
                      <a:xfrm>
                        <a:off x="180527" y="2236713"/>
                        <a:ext cx="9144001" cy="1984375"/>
                      </a:xfrm>
                      <a:prstGeom prst="rect">
                        <a:avLst/>
                      </a:prstGeom>
                    </p:spPr>
                  </p:pic>
                </p:oleObj>
              </mc:Fallback>
            </mc:AlternateContent>
          </a:graphicData>
        </a:graphic>
      </p:graphicFrame>
      <p:sp>
        <p:nvSpPr>
          <p:cNvPr id="5" name="TPAnswers"/>
          <p:cNvSpPr>
            <a:spLocks noGrp="1"/>
          </p:cNvSpPr>
          <p:nvPr>
            <p:ph idx="1"/>
            <p:custDataLst>
              <p:tags r:id="rId4"/>
            </p:custDataLst>
          </p:nvPr>
        </p:nvSpPr>
        <p:spPr>
          <a:xfrm>
            <a:off x="899592" y="2332038"/>
            <a:ext cx="8229600" cy="4525962"/>
          </a:xfrm>
        </p:spPr>
        <p:txBody>
          <a:bodyPr rtlCol="0">
            <a:noAutofit/>
          </a:bodyPr>
          <a:lstStyle/>
          <a:p>
            <a:pPr marL="514350" indent="-514350" eaLnBrk="1" fontAlgn="auto" hangingPunct="1">
              <a:spcAft>
                <a:spcPts val="0"/>
              </a:spcAft>
              <a:buFont typeface="+mj-lt"/>
              <a:buAutoNum type="arabicPeriod"/>
              <a:defRPr/>
            </a:pPr>
            <a:r>
              <a:rPr lang="en-GB" dirty="0" smtClean="0">
                <a:solidFill>
                  <a:schemeClr val="tx2">
                    <a:lumMod val="50000"/>
                  </a:schemeClr>
                </a:solidFill>
              </a:rPr>
              <a:t>Yes</a:t>
            </a:r>
          </a:p>
          <a:p>
            <a:pPr marL="514350" indent="-514350" eaLnBrk="1" fontAlgn="auto" hangingPunct="1">
              <a:spcAft>
                <a:spcPts val="0"/>
              </a:spcAft>
              <a:buFont typeface="+mj-lt"/>
              <a:buAutoNum type="arabicPeriod"/>
              <a:defRPr/>
            </a:pPr>
            <a:r>
              <a:rPr lang="en-GB" dirty="0" smtClean="0">
                <a:solidFill>
                  <a:schemeClr val="tx2">
                    <a:lumMod val="50000"/>
                  </a:schemeClr>
                </a:solidFill>
              </a:rPr>
              <a:t>No</a:t>
            </a:r>
          </a:p>
          <a:p>
            <a:pPr marL="514350" indent="-514350" eaLnBrk="1" fontAlgn="auto" hangingPunct="1">
              <a:spcAft>
                <a:spcPts val="0"/>
              </a:spcAft>
              <a:buFont typeface="+mj-lt"/>
              <a:buAutoNum type="arabicPeriod"/>
              <a:defRPr/>
            </a:pPr>
            <a:r>
              <a:rPr lang="en-GB" dirty="0" smtClean="0">
                <a:solidFill>
                  <a:schemeClr val="tx2">
                    <a:lumMod val="50000"/>
                  </a:schemeClr>
                </a:solidFill>
              </a:rPr>
              <a:t>Not sure</a:t>
            </a:r>
          </a:p>
        </p:txBody>
      </p:sp>
      <p:grpSp>
        <p:nvGrpSpPr>
          <p:cNvPr id="7" name="CountdownNew"/>
          <p:cNvGrpSpPr/>
          <p:nvPr>
            <p:custDataLst>
              <p:tags r:id="rId5"/>
            </p:custDataLst>
          </p:nvPr>
        </p:nvGrpSpPr>
        <p:grpSpPr>
          <a:xfrm>
            <a:off x="8255000" y="5715000"/>
            <a:ext cx="889000" cy="1143000"/>
            <a:chOff x="8318500" y="6032500"/>
            <a:chExt cx="889000" cy="1143000"/>
          </a:xfrm>
        </p:grpSpPr>
        <p:pic>
          <p:nvPicPr>
            <p:cNvPr id="6" name="CDShape"/>
            <p:cNvPicPr>
              <a:picLocks/>
            </p:cNvPicPr>
            <p:nvPr/>
          </p:nvPicPr>
          <p:blipFill>
            <a:blip r:embed="rId9">
              <a:extLst>
                <a:ext uri="{28A0092B-C50C-407E-A947-70E740481C1C}">
                  <a14:useLocalDpi xmlns:a14="http://schemas.microsoft.com/office/drawing/2010/main" val="0"/>
                </a:ext>
              </a:extLst>
            </a:blip>
            <a:stretch>
              <a:fillRect/>
            </a:stretch>
          </p:blipFill>
          <p:spPr>
            <a:xfrm>
              <a:off x="8318500" y="6032500"/>
              <a:ext cx="889000" cy="1143000"/>
            </a:xfrm>
            <a:prstGeom prst="rect">
              <a:avLst/>
            </a:prstGeom>
          </p:spPr>
        </p:pic>
        <p:sp>
          <p:nvSpPr>
            <p:cNvPr id="3" name="CDText"/>
            <p:cNvSpPr txBox="1"/>
            <p:nvPr/>
          </p:nvSpPr>
          <p:spPr>
            <a:xfrm>
              <a:off x="8356600" y="6032500"/>
              <a:ext cx="838200" cy="635000"/>
            </a:xfrm>
            <a:prstGeom prst="rect">
              <a:avLst/>
            </a:prstGeom>
            <a:noFill/>
          </p:spPr>
          <p:txBody>
            <a:bodyPr vert="horz" rtlCol="0" anchor="ctr" anchorCtr="1">
              <a:noAutofit/>
            </a:bodyPr>
            <a:lstStyle/>
            <a:p>
              <a:pPr algn="ctr"/>
              <a:r>
                <a:rPr lang="en-GB" sz="2400" b="1" smtClean="0">
                  <a:solidFill>
                    <a:srgbClr val="000000"/>
                  </a:solidFill>
                  <a:latin typeface="Tahoma"/>
                </a:rPr>
                <a:t>5</a:t>
              </a:r>
              <a:endParaRPr lang="en-GB" sz="2400" b="1">
                <a:solidFill>
                  <a:srgbClr val="000000"/>
                </a:solidFill>
                <a:latin typeface="Tahoma"/>
              </a:endParaRPr>
            </a:p>
          </p:txBody>
        </p:sp>
      </p:gr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repeatDur="0" restart="never"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229600" cy="1143000"/>
          </a:xfrm>
        </p:spPr>
        <p:txBody>
          <a:bodyPr/>
          <a:lstStyle/>
          <a:p>
            <a:r>
              <a:rPr lang="en-GB" sz="3400" dirty="0" smtClean="0">
                <a:solidFill>
                  <a:schemeClr val="tx2">
                    <a:lumMod val="50000"/>
                  </a:schemeClr>
                </a:solidFill>
              </a:rPr>
              <a:t> On a scale of 1-9 how confident are you in the current examination system?</a:t>
            </a:r>
            <a:br>
              <a:rPr lang="en-GB" sz="3400" dirty="0" smtClean="0">
                <a:solidFill>
                  <a:schemeClr val="tx2">
                    <a:lumMod val="50000"/>
                  </a:schemeClr>
                </a:solidFill>
              </a:rPr>
            </a:br>
            <a:r>
              <a:rPr lang="en-GB" sz="3400" dirty="0" smtClean="0">
                <a:solidFill>
                  <a:schemeClr val="tx2">
                    <a:lumMod val="50000"/>
                  </a:schemeClr>
                </a:solidFill>
              </a:rPr>
              <a:t> (9 = totally confident)</a:t>
            </a:r>
            <a:endParaRPr lang="en-GB" sz="3400" dirty="0">
              <a:solidFill>
                <a:schemeClr val="tx2">
                  <a:lumMod val="50000"/>
                </a:schemeClr>
              </a:solidFill>
            </a:endParaRPr>
          </a:p>
        </p:txBody>
      </p:sp>
      <p:graphicFrame>
        <p:nvGraphicFramePr>
          <p:cNvPr id="10" name="TPChart"/>
          <p:cNvGraphicFramePr>
            <a:graphicFrameLocks/>
          </p:cNvGraphicFramePr>
          <p:nvPr>
            <p:custDataLst>
              <p:tags r:id="rId3"/>
            </p:custDataLst>
            <p:extLst>
              <p:ext uri="{D42A27DB-BD31-4B8C-83A1-F6EECF244321}">
                <p14:modId xmlns:p14="http://schemas.microsoft.com/office/powerpoint/2010/main" val="688853571"/>
              </p:ext>
            </p:extLst>
          </p:nvPr>
        </p:nvGraphicFramePr>
        <p:xfrm>
          <a:off x="108520" y="1486835"/>
          <a:ext cx="9144000" cy="5384800"/>
        </p:xfrm>
        <a:graphic>
          <a:graphicData uri="http://schemas.openxmlformats.org/presentationml/2006/ole">
            <mc:AlternateContent xmlns:mc="http://schemas.openxmlformats.org/markup-compatibility/2006">
              <mc:Choice xmlns:v="urn:schemas-microsoft-com:vml" Requires="v">
                <p:oleObj spid="_x0000_s18447" name="Chart" r:id="rId7" imgW="9143977" imgH="5381666" progId="MSGraph.Chart.8">
                  <p:embed followColorScheme="full"/>
                </p:oleObj>
              </mc:Choice>
              <mc:Fallback>
                <p:oleObj name="Chart" r:id="rId7" imgW="9143977" imgH="5381666" progId="MSGraph.Chart.8">
                  <p:embed followColorScheme="full"/>
                  <p:pic>
                    <p:nvPicPr>
                      <p:cNvPr id="0" name=""/>
                      <p:cNvPicPr/>
                      <p:nvPr/>
                    </p:nvPicPr>
                    <p:blipFill>
                      <a:blip r:embed="rId8"/>
                      <a:stretch>
                        <a:fillRect/>
                      </a:stretch>
                    </p:blipFill>
                    <p:spPr>
                      <a:xfrm>
                        <a:off x="108520" y="1486835"/>
                        <a:ext cx="9144000" cy="5384800"/>
                      </a:xfrm>
                      <a:prstGeom prst="rect">
                        <a:avLst/>
                      </a:prstGeom>
                    </p:spPr>
                  </p:pic>
                </p:oleObj>
              </mc:Fallback>
            </mc:AlternateContent>
          </a:graphicData>
        </a:graphic>
      </p:graphicFrame>
      <p:sp>
        <p:nvSpPr>
          <p:cNvPr id="3" name="TPAnswers"/>
          <p:cNvSpPr>
            <a:spLocks noGrp="1"/>
          </p:cNvSpPr>
          <p:nvPr>
            <p:ph type="body" idx="1"/>
            <p:custDataLst>
              <p:tags r:id="rId4"/>
            </p:custDataLst>
          </p:nvPr>
        </p:nvSpPr>
        <p:spPr>
          <a:xfrm>
            <a:off x="899592" y="1567333"/>
            <a:ext cx="8229600" cy="4525963"/>
          </a:xfrm>
        </p:spPr>
        <p:txBody>
          <a:bodyPr tIns="45720" bIns="45720">
            <a:noAutofit/>
          </a:bodyPr>
          <a:lstStyle/>
          <a:p>
            <a:pPr marL="514350" indent="-514350">
              <a:spcAft>
                <a:spcPts val="0"/>
              </a:spcAft>
              <a:buFont typeface="Arial" charset="0"/>
              <a:buAutoNum type="arabicPeriod"/>
            </a:pPr>
            <a:r>
              <a:rPr lang="en-GB" dirty="0" smtClean="0">
                <a:solidFill>
                  <a:schemeClr val="tx2">
                    <a:lumMod val="50000"/>
                  </a:schemeClr>
                </a:solidFill>
              </a:rPr>
              <a:t>Choice One</a:t>
            </a:r>
          </a:p>
          <a:p>
            <a:pPr marL="514350" indent="-514350">
              <a:spcAft>
                <a:spcPts val="0"/>
              </a:spcAft>
              <a:buFont typeface="Arial" charset="0"/>
              <a:buAutoNum type="arabicPeriod"/>
            </a:pPr>
            <a:r>
              <a:rPr lang="en-GB" dirty="0" smtClean="0">
                <a:solidFill>
                  <a:schemeClr val="tx2">
                    <a:lumMod val="50000"/>
                  </a:schemeClr>
                </a:solidFill>
              </a:rPr>
              <a:t>Choice Two</a:t>
            </a:r>
          </a:p>
          <a:p>
            <a:pPr marL="514350" indent="-514350">
              <a:spcAft>
                <a:spcPts val="0"/>
              </a:spcAft>
              <a:buFont typeface="Arial" charset="0"/>
              <a:buAutoNum type="arabicPeriod"/>
            </a:pPr>
            <a:r>
              <a:rPr lang="en-GB" dirty="0" smtClean="0">
                <a:solidFill>
                  <a:schemeClr val="tx2">
                    <a:lumMod val="50000"/>
                  </a:schemeClr>
                </a:solidFill>
              </a:rPr>
              <a:t>Choice Three</a:t>
            </a:r>
          </a:p>
          <a:p>
            <a:pPr marL="514350" indent="-514350">
              <a:spcAft>
                <a:spcPts val="0"/>
              </a:spcAft>
              <a:buFont typeface="Arial" charset="0"/>
              <a:buAutoNum type="arabicPeriod"/>
            </a:pPr>
            <a:r>
              <a:rPr lang="en-GB" dirty="0" smtClean="0">
                <a:solidFill>
                  <a:schemeClr val="tx2">
                    <a:lumMod val="50000"/>
                  </a:schemeClr>
                </a:solidFill>
              </a:rPr>
              <a:t>Choice Four</a:t>
            </a:r>
          </a:p>
          <a:p>
            <a:pPr marL="514350" indent="-514350">
              <a:spcAft>
                <a:spcPts val="0"/>
              </a:spcAft>
              <a:buFont typeface="Arial" charset="0"/>
              <a:buAutoNum type="arabicPeriod"/>
            </a:pPr>
            <a:r>
              <a:rPr lang="en-GB" dirty="0" smtClean="0">
                <a:solidFill>
                  <a:schemeClr val="tx2">
                    <a:lumMod val="50000"/>
                  </a:schemeClr>
                </a:solidFill>
              </a:rPr>
              <a:t>Choice Five</a:t>
            </a:r>
          </a:p>
          <a:p>
            <a:pPr marL="514350" indent="-514350">
              <a:spcAft>
                <a:spcPts val="0"/>
              </a:spcAft>
              <a:buFont typeface="Arial" charset="0"/>
              <a:buAutoNum type="arabicPeriod"/>
            </a:pPr>
            <a:r>
              <a:rPr lang="en-GB" dirty="0" smtClean="0">
                <a:solidFill>
                  <a:schemeClr val="tx2">
                    <a:lumMod val="50000"/>
                  </a:schemeClr>
                </a:solidFill>
              </a:rPr>
              <a:t>Choice Six</a:t>
            </a:r>
          </a:p>
          <a:p>
            <a:pPr marL="514350" indent="-514350">
              <a:spcAft>
                <a:spcPts val="0"/>
              </a:spcAft>
              <a:buFont typeface="Arial" charset="0"/>
              <a:buAutoNum type="arabicPeriod"/>
            </a:pPr>
            <a:r>
              <a:rPr lang="en-GB" dirty="0" smtClean="0">
                <a:solidFill>
                  <a:schemeClr val="tx2">
                    <a:lumMod val="50000"/>
                  </a:schemeClr>
                </a:solidFill>
              </a:rPr>
              <a:t>Choice Seven</a:t>
            </a:r>
          </a:p>
          <a:p>
            <a:pPr marL="514350" indent="-514350">
              <a:spcAft>
                <a:spcPts val="0"/>
              </a:spcAft>
              <a:buFont typeface="Arial" charset="0"/>
              <a:buAutoNum type="arabicPeriod"/>
            </a:pPr>
            <a:r>
              <a:rPr lang="en-GB" dirty="0" smtClean="0">
                <a:solidFill>
                  <a:schemeClr val="tx2">
                    <a:lumMod val="50000"/>
                  </a:schemeClr>
                </a:solidFill>
              </a:rPr>
              <a:t>Choice Eight</a:t>
            </a:r>
          </a:p>
          <a:p>
            <a:pPr marL="514350" indent="-514350">
              <a:spcAft>
                <a:spcPts val="0"/>
              </a:spcAft>
              <a:buFont typeface="Arial" charset="0"/>
              <a:buAutoNum type="arabicPeriod"/>
            </a:pPr>
            <a:r>
              <a:rPr lang="en-GB" dirty="0" smtClean="0">
                <a:solidFill>
                  <a:schemeClr val="tx2">
                    <a:lumMod val="50000"/>
                  </a:schemeClr>
                </a:solidFill>
              </a:rPr>
              <a:t>Choice Nine</a:t>
            </a:r>
            <a:endParaRPr lang="en-GB" dirty="0">
              <a:solidFill>
                <a:schemeClr val="tx2">
                  <a:lumMod val="50000"/>
                </a:schemeClr>
              </a:solidFill>
            </a:endParaRPr>
          </a:p>
        </p:txBody>
      </p:sp>
      <p:grpSp>
        <p:nvGrpSpPr>
          <p:cNvPr id="9" name="CountdownNew"/>
          <p:cNvGrpSpPr/>
          <p:nvPr>
            <p:custDataLst>
              <p:tags r:id="rId5"/>
            </p:custDataLst>
          </p:nvPr>
        </p:nvGrpSpPr>
        <p:grpSpPr>
          <a:xfrm>
            <a:off x="8255000" y="5715000"/>
            <a:ext cx="889000" cy="1143000"/>
            <a:chOff x="8318500" y="6032500"/>
            <a:chExt cx="889000" cy="1143000"/>
          </a:xfrm>
        </p:grpSpPr>
        <p:pic>
          <p:nvPicPr>
            <p:cNvPr id="8" name="CDShape"/>
            <p:cNvPicPr>
              <a:picLocks/>
            </p:cNvPicPr>
            <p:nvPr/>
          </p:nvPicPr>
          <p:blipFill>
            <a:blip r:embed="rId9">
              <a:extLst>
                <a:ext uri="{28A0092B-C50C-407E-A947-70E740481C1C}">
                  <a14:useLocalDpi xmlns:a14="http://schemas.microsoft.com/office/drawing/2010/main" val="0"/>
                </a:ext>
              </a:extLst>
            </a:blip>
            <a:stretch>
              <a:fillRect/>
            </a:stretch>
          </p:blipFill>
          <p:spPr>
            <a:xfrm>
              <a:off x="8318500" y="6032500"/>
              <a:ext cx="889000" cy="1143000"/>
            </a:xfrm>
            <a:prstGeom prst="rect">
              <a:avLst/>
            </a:prstGeom>
          </p:spPr>
        </p:pic>
        <p:sp>
          <p:nvSpPr>
            <p:cNvPr id="7" name="CDText"/>
            <p:cNvSpPr txBox="1"/>
            <p:nvPr/>
          </p:nvSpPr>
          <p:spPr>
            <a:xfrm>
              <a:off x="8356600" y="6032500"/>
              <a:ext cx="838200" cy="635000"/>
            </a:xfrm>
            <a:prstGeom prst="rect">
              <a:avLst/>
            </a:prstGeom>
            <a:noFill/>
          </p:spPr>
          <p:txBody>
            <a:bodyPr vert="horz" rtlCol="0" anchor="ctr" anchorCtr="1">
              <a:noAutofit/>
            </a:bodyPr>
            <a:lstStyle/>
            <a:p>
              <a:pPr algn="ctr"/>
              <a:r>
                <a:rPr lang="en-GB" sz="2400" b="1" smtClean="0">
                  <a:solidFill>
                    <a:srgbClr val="000000"/>
                  </a:solidFill>
                  <a:latin typeface="Tahoma"/>
                </a:rPr>
                <a:t>5</a:t>
              </a:r>
              <a:endParaRPr lang="en-GB" sz="2400" b="1">
                <a:solidFill>
                  <a:srgbClr val="000000"/>
                </a:solidFill>
                <a:latin typeface="Tahoma"/>
              </a:endParaRPr>
            </a:p>
          </p:txBody>
        </p:sp>
      </p:grpSp>
    </p:spTree>
    <p:custDataLst>
      <p:tags r:id="rId2"/>
    </p:custDataLst>
    <p:extLst>
      <p:ext uri="{BB962C8B-B14F-4D97-AF65-F5344CB8AC3E}">
        <p14:creationId xmlns:p14="http://schemas.microsoft.com/office/powerpoint/2010/main" val="906354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repeatDur="0" restart="never"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PQuestion"/>
          <p:cNvSpPr>
            <a:spLocks noGrp="1"/>
          </p:cNvSpPr>
          <p:nvPr>
            <p:ph type="title"/>
          </p:nvPr>
        </p:nvSpPr>
        <p:spPr>
          <a:xfrm>
            <a:off x="395288" y="404813"/>
            <a:ext cx="8229600" cy="1143000"/>
          </a:xfrm>
        </p:spPr>
        <p:txBody>
          <a:bodyPr rtlCol="0">
            <a:normAutofit fontScale="90000"/>
          </a:bodyPr>
          <a:lstStyle/>
          <a:p>
            <a:pPr algn="l" eaLnBrk="1" fontAlgn="auto" hangingPunct="1">
              <a:spcAft>
                <a:spcPts val="0"/>
              </a:spcAft>
              <a:defRPr/>
            </a:pPr>
            <a:r>
              <a:rPr lang="en-GB" dirty="0" smtClean="0">
                <a:solidFill>
                  <a:schemeClr val="tx2">
                    <a:lumMod val="50000"/>
                  </a:schemeClr>
                </a:solidFill>
              </a:rPr>
              <a:t>Testing: Do you support the idea of a single examination board? </a:t>
            </a:r>
            <a:br>
              <a:rPr lang="en-GB" dirty="0" smtClean="0">
                <a:solidFill>
                  <a:schemeClr val="tx2">
                    <a:lumMod val="50000"/>
                  </a:schemeClr>
                </a:solidFill>
              </a:rPr>
            </a:br>
            <a:endParaRPr lang="en-GB" dirty="0" smtClean="0">
              <a:solidFill>
                <a:schemeClr val="tx2">
                  <a:lumMod val="50000"/>
                </a:schemeClr>
              </a:solidFill>
            </a:endParaRPr>
          </a:p>
        </p:txBody>
      </p:sp>
      <p:graphicFrame>
        <p:nvGraphicFramePr>
          <p:cNvPr id="2" name="TPChart"/>
          <p:cNvGraphicFramePr>
            <a:graphicFrameLocks/>
          </p:cNvGraphicFramePr>
          <p:nvPr>
            <p:custDataLst>
              <p:tags r:id="rId3"/>
            </p:custDataLst>
            <p:extLst>
              <p:ext uri="{D42A27DB-BD31-4B8C-83A1-F6EECF244321}">
                <p14:modId xmlns:p14="http://schemas.microsoft.com/office/powerpoint/2010/main" val="152375455"/>
              </p:ext>
            </p:extLst>
          </p:nvPr>
        </p:nvGraphicFramePr>
        <p:xfrm>
          <a:off x="107504" y="1809427"/>
          <a:ext cx="9144001" cy="1979613"/>
        </p:xfrm>
        <a:graphic>
          <a:graphicData uri="http://schemas.openxmlformats.org/presentationml/2006/ole">
            <mc:AlternateContent xmlns:mc="http://schemas.openxmlformats.org/markup-compatibility/2006">
              <mc:Choice xmlns:v="urn:schemas-microsoft-com:vml" Requires="v">
                <p:oleObj spid="_x0000_s19471" name="Chart" r:id="rId7" imgW="9143977" imgH="1981312" progId="MSGraph.Chart.8">
                  <p:embed followColorScheme="full"/>
                </p:oleObj>
              </mc:Choice>
              <mc:Fallback>
                <p:oleObj name="Chart" r:id="rId7" imgW="9143977" imgH="1981312" progId="MSGraph.Chart.8">
                  <p:embed followColorScheme="full"/>
                  <p:pic>
                    <p:nvPicPr>
                      <p:cNvPr id="0" name=""/>
                      <p:cNvPicPr/>
                      <p:nvPr/>
                    </p:nvPicPr>
                    <p:blipFill>
                      <a:blip r:embed="rId8"/>
                      <a:stretch>
                        <a:fillRect/>
                      </a:stretch>
                    </p:blipFill>
                    <p:spPr>
                      <a:xfrm>
                        <a:off x="107504" y="1809427"/>
                        <a:ext cx="9144001" cy="1979613"/>
                      </a:xfrm>
                      <a:prstGeom prst="rect">
                        <a:avLst/>
                      </a:prstGeom>
                    </p:spPr>
                  </p:pic>
                </p:oleObj>
              </mc:Fallback>
            </mc:AlternateContent>
          </a:graphicData>
        </a:graphic>
      </p:graphicFrame>
      <p:sp>
        <p:nvSpPr>
          <p:cNvPr id="5" name="TPAnswers"/>
          <p:cNvSpPr>
            <a:spLocks noGrp="1"/>
          </p:cNvSpPr>
          <p:nvPr>
            <p:ph idx="1"/>
            <p:custDataLst>
              <p:tags r:id="rId4"/>
            </p:custDataLst>
          </p:nvPr>
        </p:nvSpPr>
        <p:spPr>
          <a:xfrm>
            <a:off x="899592" y="1916113"/>
            <a:ext cx="8229600" cy="4525962"/>
          </a:xfrm>
        </p:spPr>
        <p:txBody>
          <a:bodyPr rtlCol="0">
            <a:noAutofit/>
          </a:bodyPr>
          <a:lstStyle/>
          <a:p>
            <a:pPr marL="514350" indent="-514350" eaLnBrk="1" fontAlgn="auto" hangingPunct="1">
              <a:spcAft>
                <a:spcPts val="0"/>
              </a:spcAft>
              <a:buFont typeface="+mj-lt"/>
              <a:buAutoNum type="arabicPeriod"/>
              <a:defRPr/>
            </a:pPr>
            <a:r>
              <a:rPr lang="en-GB" dirty="0" smtClean="0">
                <a:solidFill>
                  <a:schemeClr val="tx2">
                    <a:lumMod val="50000"/>
                  </a:schemeClr>
                </a:solidFill>
              </a:rPr>
              <a:t>Yes</a:t>
            </a:r>
          </a:p>
          <a:p>
            <a:pPr marL="514350" indent="-514350" eaLnBrk="1" fontAlgn="auto" hangingPunct="1">
              <a:spcAft>
                <a:spcPts val="0"/>
              </a:spcAft>
              <a:buFont typeface="+mj-lt"/>
              <a:buAutoNum type="arabicPeriod"/>
              <a:defRPr/>
            </a:pPr>
            <a:r>
              <a:rPr lang="en-GB" dirty="0" smtClean="0">
                <a:solidFill>
                  <a:schemeClr val="tx2">
                    <a:lumMod val="50000"/>
                  </a:schemeClr>
                </a:solidFill>
              </a:rPr>
              <a:t>No</a:t>
            </a:r>
          </a:p>
          <a:p>
            <a:pPr marL="514350" indent="-514350" eaLnBrk="1" fontAlgn="auto" hangingPunct="1">
              <a:spcAft>
                <a:spcPts val="0"/>
              </a:spcAft>
              <a:buFont typeface="+mj-lt"/>
              <a:buAutoNum type="arabicPeriod"/>
              <a:defRPr/>
            </a:pPr>
            <a:r>
              <a:rPr lang="en-GB" dirty="0" smtClean="0">
                <a:solidFill>
                  <a:schemeClr val="tx2">
                    <a:lumMod val="50000"/>
                  </a:schemeClr>
                </a:solidFill>
              </a:rPr>
              <a:t>Not sure</a:t>
            </a:r>
          </a:p>
        </p:txBody>
      </p:sp>
      <p:grpSp>
        <p:nvGrpSpPr>
          <p:cNvPr id="7" name="CountdownNew"/>
          <p:cNvGrpSpPr/>
          <p:nvPr>
            <p:custDataLst>
              <p:tags r:id="rId5"/>
            </p:custDataLst>
          </p:nvPr>
        </p:nvGrpSpPr>
        <p:grpSpPr>
          <a:xfrm>
            <a:off x="8255000" y="5715000"/>
            <a:ext cx="889000" cy="1143000"/>
            <a:chOff x="8318500" y="6032500"/>
            <a:chExt cx="889000" cy="1143000"/>
          </a:xfrm>
        </p:grpSpPr>
        <p:pic>
          <p:nvPicPr>
            <p:cNvPr id="6" name="CDShape"/>
            <p:cNvPicPr>
              <a:picLocks/>
            </p:cNvPicPr>
            <p:nvPr/>
          </p:nvPicPr>
          <p:blipFill>
            <a:blip r:embed="rId9">
              <a:extLst>
                <a:ext uri="{28A0092B-C50C-407E-A947-70E740481C1C}">
                  <a14:useLocalDpi xmlns:a14="http://schemas.microsoft.com/office/drawing/2010/main" val="0"/>
                </a:ext>
              </a:extLst>
            </a:blip>
            <a:stretch>
              <a:fillRect/>
            </a:stretch>
          </p:blipFill>
          <p:spPr>
            <a:xfrm>
              <a:off x="8318500" y="6032500"/>
              <a:ext cx="889000" cy="1143000"/>
            </a:xfrm>
            <a:prstGeom prst="rect">
              <a:avLst/>
            </a:prstGeom>
          </p:spPr>
        </p:pic>
        <p:sp>
          <p:nvSpPr>
            <p:cNvPr id="3" name="CDText"/>
            <p:cNvSpPr txBox="1"/>
            <p:nvPr/>
          </p:nvSpPr>
          <p:spPr>
            <a:xfrm>
              <a:off x="8356600" y="6032500"/>
              <a:ext cx="838200" cy="635000"/>
            </a:xfrm>
            <a:prstGeom prst="rect">
              <a:avLst/>
            </a:prstGeom>
            <a:noFill/>
          </p:spPr>
          <p:txBody>
            <a:bodyPr vert="horz" rtlCol="0" anchor="ctr" anchorCtr="1">
              <a:noAutofit/>
            </a:bodyPr>
            <a:lstStyle/>
            <a:p>
              <a:pPr algn="ctr"/>
              <a:r>
                <a:rPr lang="en-GB" sz="2400" b="1" smtClean="0">
                  <a:solidFill>
                    <a:srgbClr val="000000"/>
                  </a:solidFill>
                  <a:latin typeface="Tahoma"/>
                </a:rPr>
                <a:t>5</a:t>
              </a:r>
              <a:endParaRPr lang="en-GB" sz="2400" b="1">
                <a:solidFill>
                  <a:srgbClr val="000000"/>
                </a:solidFill>
                <a:latin typeface="Tahoma"/>
              </a:endParaRPr>
            </a:p>
          </p:txBody>
        </p:sp>
      </p:gr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repeatDur="0" restart="never"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PQuestion"/>
          <p:cNvSpPr>
            <a:spLocks noGrp="1"/>
          </p:cNvSpPr>
          <p:nvPr>
            <p:ph type="title"/>
          </p:nvPr>
        </p:nvSpPr>
        <p:spPr>
          <a:xfrm>
            <a:off x="395288" y="404813"/>
            <a:ext cx="8229600" cy="1143000"/>
          </a:xfrm>
        </p:spPr>
        <p:txBody>
          <a:bodyPr rtlCol="0">
            <a:normAutofit fontScale="90000"/>
          </a:bodyPr>
          <a:lstStyle/>
          <a:p>
            <a:pPr algn="l" eaLnBrk="1" fontAlgn="auto" hangingPunct="1">
              <a:spcAft>
                <a:spcPts val="0"/>
              </a:spcAft>
              <a:defRPr/>
            </a:pPr>
            <a:r>
              <a:rPr lang="en-GB" dirty="0" smtClean="0">
                <a:solidFill>
                  <a:schemeClr val="tx2">
                    <a:lumMod val="50000"/>
                  </a:schemeClr>
                </a:solidFill>
              </a:rPr>
              <a:t>Testing: Do you think the introduction of the English </a:t>
            </a:r>
            <a:r>
              <a:rPr lang="en-GB" dirty="0" err="1" smtClean="0">
                <a:solidFill>
                  <a:schemeClr val="tx2">
                    <a:lumMod val="50000"/>
                  </a:schemeClr>
                </a:solidFill>
              </a:rPr>
              <a:t>Bacc</a:t>
            </a:r>
            <a:r>
              <a:rPr lang="en-GB" dirty="0" smtClean="0">
                <a:solidFill>
                  <a:schemeClr val="tx2">
                    <a:lumMod val="50000"/>
                  </a:schemeClr>
                </a:solidFill>
              </a:rPr>
              <a:t> Certificate is… </a:t>
            </a:r>
            <a:br>
              <a:rPr lang="en-GB" dirty="0" smtClean="0">
                <a:solidFill>
                  <a:schemeClr val="tx2">
                    <a:lumMod val="50000"/>
                  </a:schemeClr>
                </a:solidFill>
              </a:rPr>
            </a:br>
            <a:endParaRPr lang="en-GB" dirty="0" smtClean="0">
              <a:solidFill>
                <a:schemeClr val="tx2">
                  <a:lumMod val="50000"/>
                </a:schemeClr>
              </a:solidFill>
            </a:endParaRPr>
          </a:p>
        </p:txBody>
      </p:sp>
      <p:graphicFrame>
        <p:nvGraphicFramePr>
          <p:cNvPr id="2" name="TPChart"/>
          <p:cNvGraphicFramePr>
            <a:graphicFrameLocks/>
          </p:cNvGraphicFramePr>
          <p:nvPr>
            <p:custDataLst>
              <p:tags r:id="rId3"/>
            </p:custDataLst>
            <p:extLst>
              <p:ext uri="{D42A27DB-BD31-4B8C-83A1-F6EECF244321}">
                <p14:modId xmlns:p14="http://schemas.microsoft.com/office/powerpoint/2010/main" val="53233390"/>
              </p:ext>
            </p:extLst>
          </p:nvPr>
        </p:nvGraphicFramePr>
        <p:xfrm>
          <a:off x="36512" y="1738313"/>
          <a:ext cx="9144000" cy="1984375"/>
        </p:xfrm>
        <a:graphic>
          <a:graphicData uri="http://schemas.openxmlformats.org/presentationml/2006/ole">
            <mc:AlternateContent xmlns:mc="http://schemas.openxmlformats.org/markup-compatibility/2006">
              <mc:Choice xmlns:v="urn:schemas-microsoft-com:vml" Requires="v">
                <p:oleObj spid="_x0000_s20495" name="Chart" r:id="rId7" imgW="9143977" imgH="1981312" progId="MSGraph.Chart.8">
                  <p:embed followColorScheme="full"/>
                </p:oleObj>
              </mc:Choice>
              <mc:Fallback>
                <p:oleObj name="Chart" r:id="rId7" imgW="9143977" imgH="1981312" progId="MSGraph.Chart.8">
                  <p:embed followColorScheme="full"/>
                  <p:pic>
                    <p:nvPicPr>
                      <p:cNvPr id="0" name=""/>
                      <p:cNvPicPr/>
                      <p:nvPr/>
                    </p:nvPicPr>
                    <p:blipFill>
                      <a:blip r:embed="rId8"/>
                      <a:stretch>
                        <a:fillRect/>
                      </a:stretch>
                    </p:blipFill>
                    <p:spPr>
                      <a:xfrm>
                        <a:off x="36512" y="1738313"/>
                        <a:ext cx="9144000" cy="1984375"/>
                      </a:xfrm>
                      <a:prstGeom prst="rect">
                        <a:avLst/>
                      </a:prstGeom>
                    </p:spPr>
                  </p:pic>
                </p:oleObj>
              </mc:Fallback>
            </mc:AlternateContent>
          </a:graphicData>
        </a:graphic>
      </p:graphicFrame>
      <p:sp>
        <p:nvSpPr>
          <p:cNvPr id="5" name="TPAnswers"/>
          <p:cNvSpPr>
            <a:spLocks noGrp="1"/>
          </p:cNvSpPr>
          <p:nvPr>
            <p:ph idx="1"/>
            <p:custDataLst>
              <p:tags r:id="rId4"/>
            </p:custDataLst>
          </p:nvPr>
        </p:nvSpPr>
        <p:spPr>
          <a:xfrm>
            <a:off x="878904" y="1916113"/>
            <a:ext cx="8229600" cy="4525962"/>
          </a:xfrm>
        </p:spPr>
        <p:txBody>
          <a:bodyPr rtlCol="0">
            <a:noAutofit/>
          </a:bodyPr>
          <a:lstStyle/>
          <a:p>
            <a:pPr marL="514350" indent="-514350" eaLnBrk="1" fontAlgn="auto" hangingPunct="1">
              <a:spcAft>
                <a:spcPts val="0"/>
              </a:spcAft>
              <a:buFont typeface="+mj-lt"/>
              <a:buAutoNum type="arabicPeriod"/>
              <a:defRPr/>
            </a:pPr>
            <a:r>
              <a:rPr lang="en-GB" dirty="0" smtClean="0">
                <a:solidFill>
                  <a:schemeClr val="tx2">
                    <a:lumMod val="50000"/>
                  </a:schemeClr>
                </a:solidFill>
              </a:rPr>
              <a:t>A good move</a:t>
            </a:r>
          </a:p>
          <a:p>
            <a:pPr marL="514350" indent="-514350" eaLnBrk="1" fontAlgn="auto" hangingPunct="1">
              <a:spcAft>
                <a:spcPts val="0"/>
              </a:spcAft>
              <a:buFont typeface="+mj-lt"/>
              <a:buAutoNum type="arabicPeriod"/>
              <a:defRPr/>
            </a:pPr>
            <a:r>
              <a:rPr lang="en-GB" dirty="0" smtClean="0">
                <a:solidFill>
                  <a:schemeClr val="tx2">
                    <a:lumMod val="50000"/>
                  </a:schemeClr>
                </a:solidFill>
              </a:rPr>
              <a:t>A bad move </a:t>
            </a:r>
          </a:p>
          <a:p>
            <a:pPr marL="514350" indent="-514350" eaLnBrk="1" fontAlgn="auto" hangingPunct="1">
              <a:spcAft>
                <a:spcPts val="0"/>
              </a:spcAft>
              <a:buFont typeface="+mj-lt"/>
              <a:buAutoNum type="arabicPeriod"/>
              <a:defRPr/>
            </a:pPr>
            <a:r>
              <a:rPr lang="en-GB" dirty="0" smtClean="0">
                <a:solidFill>
                  <a:schemeClr val="tx2">
                    <a:lumMod val="50000"/>
                  </a:schemeClr>
                </a:solidFill>
              </a:rPr>
              <a:t>Need more information</a:t>
            </a:r>
          </a:p>
        </p:txBody>
      </p:sp>
      <p:grpSp>
        <p:nvGrpSpPr>
          <p:cNvPr id="7" name="CountdownNew"/>
          <p:cNvGrpSpPr/>
          <p:nvPr>
            <p:custDataLst>
              <p:tags r:id="rId5"/>
            </p:custDataLst>
          </p:nvPr>
        </p:nvGrpSpPr>
        <p:grpSpPr>
          <a:xfrm>
            <a:off x="8255000" y="5715000"/>
            <a:ext cx="889000" cy="1143000"/>
            <a:chOff x="8318500" y="6032500"/>
            <a:chExt cx="889000" cy="1143000"/>
          </a:xfrm>
        </p:grpSpPr>
        <p:pic>
          <p:nvPicPr>
            <p:cNvPr id="6" name="CDShape"/>
            <p:cNvPicPr>
              <a:picLocks/>
            </p:cNvPicPr>
            <p:nvPr/>
          </p:nvPicPr>
          <p:blipFill>
            <a:blip r:embed="rId9">
              <a:extLst>
                <a:ext uri="{28A0092B-C50C-407E-A947-70E740481C1C}">
                  <a14:useLocalDpi xmlns:a14="http://schemas.microsoft.com/office/drawing/2010/main" val="0"/>
                </a:ext>
              </a:extLst>
            </a:blip>
            <a:stretch>
              <a:fillRect/>
            </a:stretch>
          </p:blipFill>
          <p:spPr>
            <a:xfrm>
              <a:off x="8318500" y="6032500"/>
              <a:ext cx="889000" cy="1143000"/>
            </a:xfrm>
            <a:prstGeom prst="rect">
              <a:avLst/>
            </a:prstGeom>
          </p:spPr>
        </p:pic>
        <p:sp>
          <p:nvSpPr>
            <p:cNvPr id="3" name="CDText"/>
            <p:cNvSpPr txBox="1"/>
            <p:nvPr/>
          </p:nvSpPr>
          <p:spPr>
            <a:xfrm>
              <a:off x="8356600" y="6032500"/>
              <a:ext cx="838200" cy="635000"/>
            </a:xfrm>
            <a:prstGeom prst="rect">
              <a:avLst/>
            </a:prstGeom>
            <a:noFill/>
          </p:spPr>
          <p:txBody>
            <a:bodyPr vert="horz" rtlCol="0" anchor="ctr" anchorCtr="1">
              <a:noAutofit/>
            </a:bodyPr>
            <a:lstStyle/>
            <a:p>
              <a:pPr algn="ctr"/>
              <a:r>
                <a:rPr lang="en-GB" sz="2400" b="1" smtClean="0">
                  <a:solidFill>
                    <a:srgbClr val="000000"/>
                  </a:solidFill>
                  <a:latin typeface="Tahoma"/>
                </a:rPr>
                <a:t>5</a:t>
              </a:r>
              <a:endParaRPr lang="en-GB" sz="2400" b="1">
                <a:solidFill>
                  <a:srgbClr val="000000"/>
                </a:solidFill>
                <a:latin typeface="Tahoma"/>
              </a:endParaRPr>
            </a:p>
          </p:txBody>
        </p:sp>
      </p:gr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repeatDur="0" restart="never"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1785938"/>
            <a:ext cx="285750" cy="50720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7411" name="Picture 8"/>
          <p:cNvPicPr>
            <a:picLocks noChangeAspect="1" noChangeArrowheads="1"/>
          </p:cNvPicPr>
          <p:nvPr/>
        </p:nvPicPr>
        <p:blipFill>
          <a:blip r:embed="rId4" cstate="print"/>
          <a:srcRect/>
          <a:stretch>
            <a:fillRect/>
          </a:stretch>
        </p:blipFill>
        <p:spPr bwMode="auto">
          <a:xfrm>
            <a:off x="6645275" y="0"/>
            <a:ext cx="2498725" cy="1939925"/>
          </a:xfrm>
          <a:prstGeom prst="rect">
            <a:avLst/>
          </a:prstGeom>
          <a:noFill/>
          <a:ln w="9525">
            <a:noFill/>
            <a:miter lim="800000"/>
            <a:headEnd/>
            <a:tailEnd/>
          </a:ln>
        </p:spPr>
      </p:pic>
      <p:pic>
        <p:nvPicPr>
          <p:cNvPr id="17412" name="Picture 8"/>
          <p:cNvPicPr>
            <a:picLocks noChangeAspect="1" noChangeArrowheads="1"/>
          </p:cNvPicPr>
          <p:nvPr/>
        </p:nvPicPr>
        <p:blipFill>
          <a:blip r:embed="rId4" cstate="print"/>
          <a:srcRect/>
          <a:stretch>
            <a:fillRect/>
          </a:stretch>
        </p:blipFill>
        <p:spPr bwMode="auto">
          <a:xfrm>
            <a:off x="6645275" y="0"/>
            <a:ext cx="2498725" cy="1939925"/>
          </a:xfrm>
          <a:prstGeom prst="rect">
            <a:avLst/>
          </a:prstGeom>
          <a:noFill/>
          <a:ln w="9525">
            <a:noFill/>
            <a:miter lim="800000"/>
            <a:headEnd/>
            <a:tailEnd/>
          </a:ln>
        </p:spPr>
      </p:pic>
      <p:sp>
        <p:nvSpPr>
          <p:cNvPr id="17413" name="Title 1"/>
          <p:cNvSpPr>
            <a:spLocks noGrp="1"/>
          </p:cNvSpPr>
          <p:nvPr>
            <p:ph type="ctrTitle"/>
          </p:nvPr>
        </p:nvSpPr>
        <p:spPr>
          <a:xfrm>
            <a:off x="285750" y="4509120"/>
            <a:ext cx="8064896" cy="1470025"/>
          </a:xfrm>
        </p:spPr>
        <p:txBody>
          <a:bodyPr>
            <a:normAutofit fontScale="90000"/>
          </a:bodyPr>
          <a:lstStyle/>
          <a:p>
            <a:pPr algn="l"/>
            <a:r>
              <a:rPr lang="en-GB" sz="3100" dirty="0" smtClean="0">
                <a:solidFill>
                  <a:schemeClr val="tx2">
                    <a:lumMod val="50000"/>
                  </a:schemeClr>
                </a:solidFill>
              </a:rPr>
              <a:t>15 </a:t>
            </a:r>
            <a:r>
              <a:rPr lang="en-GB" sz="3100" dirty="0">
                <a:solidFill>
                  <a:schemeClr val="tx2">
                    <a:lumMod val="50000"/>
                  </a:schemeClr>
                </a:solidFill>
              </a:rPr>
              <a:t>per cent of adults aged 16 to 64 had disabilities that limited their daily activities or work - </a:t>
            </a:r>
            <a:r>
              <a:rPr lang="en-GB" sz="3100" dirty="0">
                <a:solidFill>
                  <a:srgbClr val="FF0000"/>
                </a:solidFill>
              </a:rPr>
              <a:t>the highest region in England.</a:t>
            </a:r>
            <a:br>
              <a:rPr lang="en-GB" sz="3100" dirty="0">
                <a:solidFill>
                  <a:srgbClr val="FF0000"/>
                </a:solidFill>
              </a:rPr>
            </a:br>
            <a:r>
              <a:rPr lang="en-GB" sz="3100" dirty="0">
                <a:solidFill>
                  <a:schemeClr val="tx2">
                    <a:lumMod val="50000"/>
                  </a:schemeClr>
                </a:solidFill>
              </a:rPr>
              <a:t>More than a fifth of children in the North East lived in workless households - </a:t>
            </a:r>
            <a:r>
              <a:rPr lang="en-GB" sz="3100" dirty="0">
                <a:solidFill>
                  <a:srgbClr val="FF0000"/>
                </a:solidFill>
              </a:rPr>
              <a:t>the highest proportion in the UK.</a:t>
            </a:r>
            <a:r>
              <a:rPr lang="en-GB" sz="3100" dirty="0">
                <a:solidFill>
                  <a:schemeClr val="tx2">
                    <a:lumMod val="50000"/>
                  </a:schemeClr>
                </a:solidFill>
              </a:rPr>
              <a:t/>
            </a:r>
            <a:br>
              <a:rPr lang="en-GB" sz="3100" dirty="0">
                <a:solidFill>
                  <a:schemeClr val="tx2">
                    <a:lumMod val="50000"/>
                  </a:schemeClr>
                </a:solidFill>
              </a:rPr>
            </a:br>
            <a:r>
              <a:rPr lang="en-GB" sz="3100" dirty="0">
                <a:solidFill>
                  <a:schemeClr val="tx2">
                    <a:lumMod val="50000"/>
                  </a:schemeClr>
                </a:solidFill>
              </a:rPr>
              <a:t>Life expectancy at birth in the region is </a:t>
            </a:r>
            <a:r>
              <a:rPr lang="en-GB" sz="3100" dirty="0">
                <a:solidFill>
                  <a:srgbClr val="FF0000"/>
                </a:solidFill>
              </a:rPr>
              <a:t>among the lowest in the UK.</a:t>
            </a:r>
            <a:r>
              <a:rPr lang="en-GB" sz="3100" dirty="0">
                <a:solidFill>
                  <a:schemeClr val="tx2">
                    <a:lumMod val="50000"/>
                  </a:schemeClr>
                </a:solidFill>
              </a:rPr>
              <a:t/>
            </a:r>
            <a:br>
              <a:rPr lang="en-GB" sz="3100" dirty="0">
                <a:solidFill>
                  <a:schemeClr val="tx2">
                    <a:lumMod val="50000"/>
                  </a:schemeClr>
                </a:solidFill>
              </a:rPr>
            </a:br>
            <a:r>
              <a:rPr lang="en-GB" sz="3100" dirty="0">
                <a:solidFill>
                  <a:schemeClr val="tx2">
                    <a:lumMod val="50000"/>
                  </a:schemeClr>
                </a:solidFill>
              </a:rPr>
              <a:t>Gross disposable household income (GDHI) in 2010, was 15 per cent below the UK average + </a:t>
            </a:r>
            <a:r>
              <a:rPr lang="en-GB" sz="3100" dirty="0">
                <a:solidFill>
                  <a:srgbClr val="FF0000"/>
                </a:solidFill>
              </a:rPr>
              <a:t>the lowest of the English regions and countries of the UK</a:t>
            </a:r>
            <a:r>
              <a:rPr lang="en-GB" sz="3100" dirty="0">
                <a:solidFill>
                  <a:schemeClr val="tx2">
                    <a:lumMod val="50000"/>
                  </a:schemeClr>
                </a:solidFill>
              </a:rPr>
              <a:t>.</a:t>
            </a:r>
            <a:r>
              <a:rPr lang="en-GB" sz="6600" dirty="0">
                <a:solidFill>
                  <a:schemeClr val="tx2">
                    <a:lumMod val="50000"/>
                  </a:schemeClr>
                </a:solidFill>
              </a:rPr>
              <a:t/>
            </a:r>
            <a:br>
              <a:rPr lang="en-GB" sz="6600" dirty="0">
                <a:solidFill>
                  <a:schemeClr val="tx2">
                    <a:lumMod val="50000"/>
                  </a:schemeClr>
                </a:solidFill>
              </a:rPr>
            </a:br>
            <a:r>
              <a:rPr lang="en-GB" sz="6600" dirty="0"/>
              <a:t/>
            </a:r>
            <a:br>
              <a:rPr lang="en-GB" sz="6600" dirty="0"/>
            </a:br>
            <a:endParaRPr lang="en-GB" sz="6600" dirty="0" smtClean="0">
              <a:solidFill>
                <a:srgbClr val="002060"/>
              </a:solidFill>
            </a:endParaRPr>
          </a:p>
        </p:txBody>
      </p:sp>
      <p:sp>
        <p:nvSpPr>
          <p:cNvPr id="2" name="Rectangle 1"/>
          <p:cNvSpPr/>
          <p:nvPr/>
        </p:nvSpPr>
        <p:spPr>
          <a:xfrm>
            <a:off x="142874" y="600630"/>
            <a:ext cx="6157317" cy="1015663"/>
          </a:xfrm>
          <a:prstGeom prst="rect">
            <a:avLst/>
          </a:prstGeom>
        </p:spPr>
        <p:txBody>
          <a:bodyPr wrap="square">
            <a:spAutoFit/>
          </a:bodyPr>
          <a:lstStyle/>
          <a:p>
            <a:pPr>
              <a:defRPr/>
            </a:pPr>
            <a:r>
              <a:rPr lang="en-GB" sz="6000" b="1" dirty="0" smtClean="0">
                <a:solidFill>
                  <a:schemeClr val="accent6"/>
                </a:solidFill>
                <a:latin typeface="Arial" pitchFamily="34" charset="0"/>
                <a:cs typeface="Arial" pitchFamily="34" charset="0"/>
              </a:rPr>
              <a:t>Context</a:t>
            </a:r>
            <a:endParaRPr lang="en-GB" sz="6000" b="1" dirty="0">
              <a:solidFill>
                <a:schemeClr val="accent6"/>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24441933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PQuestion"/>
          <p:cNvSpPr>
            <a:spLocks noGrp="1"/>
          </p:cNvSpPr>
          <p:nvPr>
            <p:ph type="title"/>
          </p:nvPr>
        </p:nvSpPr>
        <p:spPr>
          <a:xfrm>
            <a:off x="395288" y="404813"/>
            <a:ext cx="8229600" cy="1143000"/>
          </a:xfrm>
        </p:spPr>
        <p:txBody>
          <a:bodyPr rtlCol="0">
            <a:normAutofit fontScale="90000"/>
          </a:bodyPr>
          <a:lstStyle/>
          <a:p>
            <a:pPr algn="l" eaLnBrk="1" fontAlgn="auto" hangingPunct="1">
              <a:spcAft>
                <a:spcPts val="0"/>
              </a:spcAft>
              <a:defRPr/>
            </a:pPr>
            <a:r>
              <a:rPr lang="en-GB" dirty="0" smtClean="0">
                <a:solidFill>
                  <a:schemeClr val="tx2">
                    <a:lumMod val="50000"/>
                  </a:schemeClr>
                </a:solidFill>
              </a:rPr>
              <a:t>Testing: Do you think the Year One Phonics test is…</a:t>
            </a:r>
            <a:br>
              <a:rPr lang="en-GB" dirty="0" smtClean="0">
                <a:solidFill>
                  <a:schemeClr val="tx2">
                    <a:lumMod val="50000"/>
                  </a:schemeClr>
                </a:solidFill>
              </a:rPr>
            </a:br>
            <a:endParaRPr lang="en-GB" dirty="0" smtClean="0">
              <a:solidFill>
                <a:schemeClr val="tx2">
                  <a:lumMod val="50000"/>
                </a:schemeClr>
              </a:solidFill>
            </a:endParaRPr>
          </a:p>
        </p:txBody>
      </p:sp>
      <p:graphicFrame>
        <p:nvGraphicFramePr>
          <p:cNvPr id="2" name="TPChart"/>
          <p:cNvGraphicFramePr>
            <a:graphicFrameLocks/>
          </p:cNvGraphicFramePr>
          <p:nvPr>
            <p:custDataLst>
              <p:tags r:id="rId3"/>
            </p:custDataLst>
            <p:extLst>
              <p:ext uri="{D42A27DB-BD31-4B8C-83A1-F6EECF244321}">
                <p14:modId xmlns:p14="http://schemas.microsoft.com/office/powerpoint/2010/main" val="1953980831"/>
              </p:ext>
            </p:extLst>
          </p:nvPr>
        </p:nvGraphicFramePr>
        <p:xfrm>
          <a:off x="108519" y="1809427"/>
          <a:ext cx="9144001" cy="1979613"/>
        </p:xfrm>
        <a:graphic>
          <a:graphicData uri="http://schemas.openxmlformats.org/presentationml/2006/ole">
            <mc:AlternateContent xmlns:mc="http://schemas.openxmlformats.org/markup-compatibility/2006">
              <mc:Choice xmlns:v="urn:schemas-microsoft-com:vml" Requires="v">
                <p:oleObj spid="_x0000_s21518" name="Chart" r:id="rId7" imgW="9143977" imgH="1981312" progId="MSGraph.Chart.8">
                  <p:embed followColorScheme="full"/>
                </p:oleObj>
              </mc:Choice>
              <mc:Fallback>
                <p:oleObj name="Chart" r:id="rId7" imgW="9143977" imgH="1981312" progId="MSGraph.Chart.8">
                  <p:embed followColorScheme="full"/>
                  <p:pic>
                    <p:nvPicPr>
                      <p:cNvPr id="0" name=""/>
                      <p:cNvPicPr/>
                      <p:nvPr/>
                    </p:nvPicPr>
                    <p:blipFill>
                      <a:blip r:embed="rId8"/>
                      <a:stretch>
                        <a:fillRect/>
                      </a:stretch>
                    </p:blipFill>
                    <p:spPr>
                      <a:xfrm>
                        <a:off x="108519" y="1809427"/>
                        <a:ext cx="9144001" cy="1979613"/>
                      </a:xfrm>
                      <a:prstGeom prst="rect">
                        <a:avLst/>
                      </a:prstGeom>
                    </p:spPr>
                  </p:pic>
                </p:oleObj>
              </mc:Fallback>
            </mc:AlternateContent>
          </a:graphicData>
        </a:graphic>
      </p:graphicFrame>
      <p:sp>
        <p:nvSpPr>
          <p:cNvPr id="5" name="TPAnswers"/>
          <p:cNvSpPr>
            <a:spLocks noGrp="1"/>
          </p:cNvSpPr>
          <p:nvPr>
            <p:ph idx="1"/>
            <p:custDataLst>
              <p:tags r:id="rId4"/>
            </p:custDataLst>
          </p:nvPr>
        </p:nvSpPr>
        <p:spPr>
          <a:xfrm>
            <a:off x="950912" y="1916113"/>
            <a:ext cx="8229600" cy="4525962"/>
          </a:xfrm>
        </p:spPr>
        <p:txBody>
          <a:bodyPr rtlCol="0">
            <a:noAutofit/>
          </a:bodyPr>
          <a:lstStyle/>
          <a:p>
            <a:pPr marL="514350" indent="-514350" eaLnBrk="1" fontAlgn="auto" hangingPunct="1">
              <a:spcAft>
                <a:spcPts val="0"/>
              </a:spcAft>
              <a:buFont typeface="+mj-lt"/>
              <a:buAutoNum type="arabicPeriod"/>
              <a:defRPr/>
            </a:pPr>
            <a:r>
              <a:rPr lang="en-GB" dirty="0" smtClean="0">
                <a:solidFill>
                  <a:schemeClr val="tx2">
                    <a:lumMod val="50000"/>
                  </a:schemeClr>
                </a:solidFill>
              </a:rPr>
              <a:t>A good move</a:t>
            </a:r>
          </a:p>
          <a:p>
            <a:pPr marL="514350" indent="-514350" eaLnBrk="1" fontAlgn="auto" hangingPunct="1">
              <a:spcAft>
                <a:spcPts val="0"/>
              </a:spcAft>
              <a:buFont typeface="+mj-lt"/>
              <a:buAutoNum type="arabicPeriod"/>
              <a:defRPr/>
            </a:pPr>
            <a:r>
              <a:rPr lang="en-GB" dirty="0" smtClean="0">
                <a:solidFill>
                  <a:schemeClr val="tx2">
                    <a:lumMod val="50000"/>
                  </a:schemeClr>
                </a:solidFill>
              </a:rPr>
              <a:t>A bad move </a:t>
            </a:r>
          </a:p>
          <a:p>
            <a:pPr marL="514350" indent="-514350" eaLnBrk="1" fontAlgn="auto" hangingPunct="1">
              <a:spcAft>
                <a:spcPts val="0"/>
              </a:spcAft>
              <a:buFont typeface="+mj-lt"/>
              <a:buAutoNum type="arabicPeriod"/>
              <a:defRPr/>
            </a:pPr>
            <a:r>
              <a:rPr lang="en-GB" dirty="0" smtClean="0">
                <a:solidFill>
                  <a:schemeClr val="tx2">
                    <a:lumMod val="50000"/>
                  </a:schemeClr>
                </a:solidFill>
              </a:rPr>
              <a:t>Too early to say</a:t>
            </a:r>
          </a:p>
        </p:txBody>
      </p:sp>
      <p:grpSp>
        <p:nvGrpSpPr>
          <p:cNvPr id="7" name="CountdownNew"/>
          <p:cNvGrpSpPr/>
          <p:nvPr>
            <p:custDataLst>
              <p:tags r:id="rId5"/>
            </p:custDataLst>
          </p:nvPr>
        </p:nvGrpSpPr>
        <p:grpSpPr>
          <a:xfrm>
            <a:off x="8255000" y="5715000"/>
            <a:ext cx="889000" cy="1143000"/>
            <a:chOff x="8318500" y="6032500"/>
            <a:chExt cx="889000" cy="1143000"/>
          </a:xfrm>
        </p:grpSpPr>
        <p:pic>
          <p:nvPicPr>
            <p:cNvPr id="6" name="CDShape"/>
            <p:cNvPicPr>
              <a:picLocks/>
            </p:cNvPicPr>
            <p:nvPr/>
          </p:nvPicPr>
          <p:blipFill>
            <a:blip r:embed="rId9">
              <a:extLst>
                <a:ext uri="{28A0092B-C50C-407E-A947-70E740481C1C}">
                  <a14:useLocalDpi xmlns:a14="http://schemas.microsoft.com/office/drawing/2010/main" val="0"/>
                </a:ext>
              </a:extLst>
            </a:blip>
            <a:stretch>
              <a:fillRect/>
            </a:stretch>
          </p:blipFill>
          <p:spPr>
            <a:xfrm>
              <a:off x="8318500" y="6032500"/>
              <a:ext cx="889000" cy="1143000"/>
            </a:xfrm>
            <a:prstGeom prst="rect">
              <a:avLst/>
            </a:prstGeom>
          </p:spPr>
        </p:pic>
        <p:sp>
          <p:nvSpPr>
            <p:cNvPr id="3" name="CDText"/>
            <p:cNvSpPr txBox="1"/>
            <p:nvPr/>
          </p:nvSpPr>
          <p:spPr>
            <a:xfrm>
              <a:off x="8356600" y="6032500"/>
              <a:ext cx="838200" cy="635000"/>
            </a:xfrm>
            <a:prstGeom prst="rect">
              <a:avLst/>
            </a:prstGeom>
            <a:noFill/>
          </p:spPr>
          <p:txBody>
            <a:bodyPr vert="horz" rtlCol="0" anchor="ctr" anchorCtr="1">
              <a:noAutofit/>
            </a:bodyPr>
            <a:lstStyle/>
            <a:p>
              <a:pPr algn="ctr"/>
              <a:r>
                <a:rPr lang="en-GB" sz="2400" b="1" smtClean="0">
                  <a:solidFill>
                    <a:srgbClr val="000000"/>
                  </a:solidFill>
                  <a:latin typeface="Tahoma"/>
                </a:rPr>
                <a:t>5</a:t>
              </a:r>
              <a:endParaRPr lang="en-GB" sz="2400" b="1">
                <a:solidFill>
                  <a:srgbClr val="000000"/>
                </a:solidFill>
                <a:latin typeface="Tahoma"/>
              </a:endParaRPr>
            </a:p>
          </p:txBody>
        </p:sp>
      </p:gr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repeatDur="0" restart="never"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PQuestion"/>
          <p:cNvSpPr>
            <a:spLocks noGrp="1"/>
          </p:cNvSpPr>
          <p:nvPr>
            <p:ph type="title"/>
          </p:nvPr>
        </p:nvSpPr>
        <p:spPr>
          <a:xfrm>
            <a:off x="395288" y="404813"/>
            <a:ext cx="8229600" cy="1143000"/>
          </a:xfrm>
        </p:spPr>
        <p:txBody>
          <a:bodyPr rtlCol="0">
            <a:normAutofit fontScale="90000"/>
          </a:bodyPr>
          <a:lstStyle/>
          <a:p>
            <a:pPr algn="l" eaLnBrk="1" fontAlgn="auto" hangingPunct="1">
              <a:spcAft>
                <a:spcPts val="0"/>
              </a:spcAft>
              <a:defRPr/>
            </a:pPr>
            <a:r>
              <a:rPr lang="en-GB" dirty="0" smtClean="0">
                <a:solidFill>
                  <a:schemeClr val="tx2">
                    <a:lumMod val="50000"/>
                  </a:schemeClr>
                </a:solidFill>
              </a:rPr>
              <a:t>Curriculum: Do we need a national curriculum? </a:t>
            </a:r>
            <a:br>
              <a:rPr lang="en-GB" dirty="0" smtClean="0">
                <a:solidFill>
                  <a:schemeClr val="tx2">
                    <a:lumMod val="50000"/>
                  </a:schemeClr>
                </a:solidFill>
              </a:rPr>
            </a:br>
            <a:endParaRPr lang="en-GB" dirty="0" smtClean="0">
              <a:solidFill>
                <a:schemeClr val="tx2">
                  <a:lumMod val="50000"/>
                </a:schemeClr>
              </a:solidFill>
            </a:endParaRPr>
          </a:p>
        </p:txBody>
      </p:sp>
      <p:graphicFrame>
        <p:nvGraphicFramePr>
          <p:cNvPr id="2" name="TPChart"/>
          <p:cNvGraphicFramePr>
            <a:graphicFrameLocks/>
          </p:cNvGraphicFramePr>
          <p:nvPr>
            <p:custDataLst>
              <p:tags r:id="rId3"/>
            </p:custDataLst>
            <p:extLst>
              <p:ext uri="{D42A27DB-BD31-4B8C-83A1-F6EECF244321}">
                <p14:modId xmlns:p14="http://schemas.microsoft.com/office/powerpoint/2010/main" val="3926626060"/>
              </p:ext>
            </p:extLst>
          </p:nvPr>
        </p:nvGraphicFramePr>
        <p:xfrm>
          <a:off x="36511" y="1876673"/>
          <a:ext cx="9144001" cy="1984375"/>
        </p:xfrm>
        <a:graphic>
          <a:graphicData uri="http://schemas.openxmlformats.org/presentationml/2006/ole">
            <mc:AlternateContent xmlns:mc="http://schemas.openxmlformats.org/markup-compatibility/2006">
              <mc:Choice xmlns:v="urn:schemas-microsoft-com:vml" Requires="v">
                <p:oleObj spid="_x0000_s22542" name="Chart" r:id="rId7" imgW="9143977" imgH="1981312" progId="MSGraph.Chart.8">
                  <p:embed followColorScheme="full"/>
                </p:oleObj>
              </mc:Choice>
              <mc:Fallback>
                <p:oleObj name="Chart" r:id="rId7" imgW="9143977" imgH="1981312" progId="MSGraph.Chart.8">
                  <p:embed followColorScheme="full"/>
                  <p:pic>
                    <p:nvPicPr>
                      <p:cNvPr id="0" name=""/>
                      <p:cNvPicPr/>
                      <p:nvPr/>
                    </p:nvPicPr>
                    <p:blipFill>
                      <a:blip r:embed="rId8"/>
                      <a:stretch>
                        <a:fillRect/>
                      </a:stretch>
                    </p:blipFill>
                    <p:spPr>
                      <a:xfrm>
                        <a:off x="36511" y="1876673"/>
                        <a:ext cx="9144001" cy="1984375"/>
                      </a:xfrm>
                      <a:prstGeom prst="rect">
                        <a:avLst/>
                      </a:prstGeom>
                    </p:spPr>
                  </p:pic>
                </p:oleObj>
              </mc:Fallback>
            </mc:AlternateContent>
          </a:graphicData>
        </a:graphic>
      </p:graphicFrame>
      <p:sp>
        <p:nvSpPr>
          <p:cNvPr id="5" name="TPAnswers"/>
          <p:cNvSpPr>
            <a:spLocks noGrp="1"/>
          </p:cNvSpPr>
          <p:nvPr>
            <p:ph idx="1"/>
            <p:custDataLst>
              <p:tags r:id="rId4"/>
            </p:custDataLst>
          </p:nvPr>
        </p:nvSpPr>
        <p:spPr>
          <a:xfrm>
            <a:off x="899592" y="1916113"/>
            <a:ext cx="8229600" cy="4525962"/>
          </a:xfrm>
        </p:spPr>
        <p:txBody>
          <a:bodyPr rtlCol="0">
            <a:noAutofit/>
          </a:bodyPr>
          <a:lstStyle/>
          <a:p>
            <a:pPr marL="514350" indent="-514350" eaLnBrk="1" fontAlgn="auto" hangingPunct="1">
              <a:spcAft>
                <a:spcPts val="0"/>
              </a:spcAft>
              <a:buFont typeface="+mj-lt"/>
              <a:buAutoNum type="arabicPeriod"/>
              <a:defRPr/>
            </a:pPr>
            <a:r>
              <a:rPr lang="en-GB" dirty="0" smtClean="0">
                <a:solidFill>
                  <a:schemeClr val="tx2">
                    <a:lumMod val="50000"/>
                  </a:schemeClr>
                </a:solidFill>
              </a:rPr>
              <a:t>Yes</a:t>
            </a:r>
          </a:p>
          <a:p>
            <a:pPr marL="514350" indent="-514350" eaLnBrk="1" fontAlgn="auto" hangingPunct="1">
              <a:spcAft>
                <a:spcPts val="0"/>
              </a:spcAft>
              <a:buFont typeface="+mj-lt"/>
              <a:buAutoNum type="arabicPeriod"/>
              <a:defRPr/>
            </a:pPr>
            <a:r>
              <a:rPr lang="en-GB" dirty="0" smtClean="0">
                <a:solidFill>
                  <a:schemeClr val="tx2">
                    <a:lumMod val="50000"/>
                  </a:schemeClr>
                </a:solidFill>
              </a:rPr>
              <a:t>No</a:t>
            </a:r>
          </a:p>
          <a:p>
            <a:pPr marL="514350" indent="-514350" eaLnBrk="1" fontAlgn="auto" hangingPunct="1">
              <a:spcAft>
                <a:spcPts val="0"/>
              </a:spcAft>
              <a:buFont typeface="+mj-lt"/>
              <a:buAutoNum type="arabicPeriod"/>
              <a:defRPr/>
            </a:pPr>
            <a:r>
              <a:rPr lang="en-GB" dirty="0" smtClean="0">
                <a:solidFill>
                  <a:schemeClr val="tx2">
                    <a:lumMod val="50000"/>
                  </a:schemeClr>
                </a:solidFill>
              </a:rPr>
              <a:t>Not sure</a:t>
            </a:r>
          </a:p>
        </p:txBody>
      </p:sp>
      <p:grpSp>
        <p:nvGrpSpPr>
          <p:cNvPr id="7" name="CountdownNew"/>
          <p:cNvGrpSpPr/>
          <p:nvPr>
            <p:custDataLst>
              <p:tags r:id="rId5"/>
            </p:custDataLst>
          </p:nvPr>
        </p:nvGrpSpPr>
        <p:grpSpPr>
          <a:xfrm>
            <a:off x="8255000" y="5715000"/>
            <a:ext cx="889000" cy="1143000"/>
            <a:chOff x="8318500" y="6032500"/>
            <a:chExt cx="889000" cy="1143000"/>
          </a:xfrm>
        </p:grpSpPr>
        <p:pic>
          <p:nvPicPr>
            <p:cNvPr id="6" name="CDShape"/>
            <p:cNvPicPr>
              <a:picLocks/>
            </p:cNvPicPr>
            <p:nvPr/>
          </p:nvPicPr>
          <p:blipFill>
            <a:blip r:embed="rId9">
              <a:extLst>
                <a:ext uri="{28A0092B-C50C-407E-A947-70E740481C1C}">
                  <a14:useLocalDpi xmlns:a14="http://schemas.microsoft.com/office/drawing/2010/main" val="0"/>
                </a:ext>
              </a:extLst>
            </a:blip>
            <a:stretch>
              <a:fillRect/>
            </a:stretch>
          </p:blipFill>
          <p:spPr>
            <a:xfrm>
              <a:off x="8318500" y="6032500"/>
              <a:ext cx="889000" cy="1143000"/>
            </a:xfrm>
            <a:prstGeom prst="rect">
              <a:avLst/>
            </a:prstGeom>
          </p:spPr>
        </p:pic>
        <p:sp>
          <p:nvSpPr>
            <p:cNvPr id="3" name="CDText"/>
            <p:cNvSpPr txBox="1"/>
            <p:nvPr/>
          </p:nvSpPr>
          <p:spPr>
            <a:xfrm>
              <a:off x="8356600" y="6032500"/>
              <a:ext cx="838200" cy="635000"/>
            </a:xfrm>
            <a:prstGeom prst="rect">
              <a:avLst/>
            </a:prstGeom>
            <a:noFill/>
          </p:spPr>
          <p:txBody>
            <a:bodyPr vert="horz" rtlCol="0" anchor="ctr" anchorCtr="1">
              <a:noAutofit/>
            </a:bodyPr>
            <a:lstStyle/>
            <a:p>
              <a:pPr algn="ctr"/>
              <a:r>
                <a:rPr lang="en-GB" sz="2400" b="1" smtClean="0">
                  <a:solidFill>
                    <a:srgbClr val="000000"/>
                  </a:solidFill>
                  <a:latin typeface="Tahoma"/>
                </a:rPr>
                <a:t>5</a:t>
              </a:r>
              <a:endParaRPr lang="en-GB" sz="2400" b="1">
                <a:solidFill>
                  <a:srgbClr val="000000"/>
                </a:solidFill>
                <a:latin typeface="Tahoma"/>
              </a:endParaRPr>
            </a:p>
          </p:txBody>
        </p:sp>
      </p:gr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repeatDur="0" restart="never"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PQuestion"/>
          <p:cNvSpPr>
            <a:spLocks noGrp="1"/>
          </p:cNvSpPr>
          <p:nvPr>
            <p:ph type="title"/>
          </p:nvPr>
        </p:nvSpPr>
        <p:spPr>
          <a:xfrm>
            <a:off x="395288" y="404813"/>
            <a:ext cx="8229600" cy="1143000"/>
          </a:xfrm>
        </p:spPr>
        <p:txBody>
          <a:bodyPr rtlCol="0">
            <a:normAutofit fontScale="90000"/>
          </a:bodyPr>
          <a:lstStyle/>
          <a:p>
            <a:pPr algn="l" eaLnBrk="1" fontAlgn="auto" hangingPunct="1">
              <a:spcAft>
                <a:spcPts val="0"/>
              </a:spcAft>
              <a:defRPr/>
            </a:pPr>
            <a:r>
              <a:rPr lang="en-GB" dirty="0" smtClean="0">
                <a:solidFill>
                  <a:schemeClr val="tx2">
                    <a:lumMod val="50000"/>
                  </a:schemeClr>
                </a:solidFill>
              </a:rPr>
              <a:t>Curriculum: Do you support the idea of a </a:t>
            </a:r>
            <a:r>
              <a:rPr lang="en-GB" dirty="0" err="1" smtClean="0">
                <a:solidFill>
                  <a:schemeClr val="tx2">
                    <a:lumMod val="50000"/>
                  </a:schemeClr>
                </a:solidFill>
              </a:rPr>
              <a:t>TechBacc</a:t>
            </a:r>
            <a:r>
              <a:rPr lang="en-GB" dirty="0" smtClean="0">
                <a:solidFill>
                  <a:schemeClr val="tx2">
                    <a:lumMod val="50000"/>
                  </a:schemeClr>
                </a:solidFill>
              </a:rPr>
              <a:t>? </a:t>
            </a:r>
            <a:br>
              <a:rPr lang="en-GB" dirty="0" smtClean="0">
                <a:solidFill>
                  <a:schemeClr val="tx2">
                    <a:lumMod val="50000"/>
                  </a:schemeClr>
                </a:solidFill>
              </a:rPr>
            </a:br>
            <a:endParaRPr lang="en-GB" dirty="0" smtClean="0">
              <a:solidFill>
                <a:schemeClr val="tx2">
                  <a:lumMod val="50000"/>
                </a:schemeClr>
              </a:solidFill>
            </a:endParaRPr>
          </a:p>
        </p:txBody>
      </p:sp>
      <p:graphicFrame>
        <p:nvGraphicFramePr>
          <p:cNvPr id="2" name="TPChart"/>
          <p:cNvGraphicFramePr>
            <a:graphicFrameLocks/>
          </p:cNvGraphicFramePr>
          <p:nvPr>
            <p:custDataLst>
              <p:tags r:id="rId3"/>
            </p:custDataLst>
            <p:extLst>
              <p:ext uri="{D42A27DB-BD31-4B8C-83A1-F6EECF244321}">
                <p14:modId xmlns:p14="http://schemas.microsoft.com/office/powerpoint/2010/main" val="2178771365"/>
              </p:ext>
            </p:extLst>
          </p:nvPr>
        </p:nvGraphicFramePr>
        <p:xfrm>
          <a:off x="108519" y="1809427"/>
          <a:ext cx="9144001" cy="1979613"/>
        </p:xfrm>
        <a:graphic>
          <a:graphicData uri="http://schemas.openxmlformats.org/presentationml/2006/ole">
            <mc:AlternateContent xmlns:mc="http://schemas.openxmlformats.org/markup-compatibility/2006">
              <mc:Choice xmlns:v="urn:schemas-microsoft-com:vml" Requires="v">
                <p:oleObj spid="_x0000_s23566" name="Chart" r:id="rId7" imgW="9143977" imgH="1981312" progId="MSGraph.Chart.8">
                  <p:embed followColorScheme="full"/>
                </p:oleObj>
              </mc:Choice>
              <mc:Fallback>
                <p:oleObj name="Chart" r:id="rId7" imgW="9143977" imgH="1981312" progId="MSGraph.Chart.8">
                  <p:embed followColorScheme="full"/>
                  <p:pic>
                    <p:nvPicPr>
                      <p:cNvPr id="0" name=""/>
                      <p:cNvPicPr/>
                      <p:nvPr/>
                    </p:nvPicPr>
                    <p:blipFill>
                      <a:blip r:embed="rId8"/>
                      <a:stretch>
                        <a:fillRect/>
                      </a:stretch>
                    </p:blipFill>
                    <p:spPr>
                      <a:xfrm>
                        <a:off x="108519" y="1809427"/>
                        <a:ext cx="9144001" cy="1979613"/>
                      </a:xfrm>
                      <a:prstGeom prst="rect">
                        <a:avLst/>
                      </a:prstGeom>
                    </p:spPr>
                  </p:pic>
                </p:oleObj>
              </mc:Fallback>
            </mc:AlternateContent>
          </a:graphicData>
        </a:graphic>
      </p:graphicFrame>
      <p:sp>
        <p:nvSpPr>
          <p:cNvPr id="5" name="TPAnswers"/>
          <p:cNvSpPr>
            <a:spLocks noGrp="1"/>
          </p:cNvSpPr>
          <p:nvPr>
            <p:ph idx="1"/>
            <p:custDataLst>
              <p:tags r:id="rId4"/>
            </p:custDataLst>
          </p:nvPr>
        </p:nvSpPr>
        <p:spPr>
          <a:xfrm>
            <a:off x="899592" y="1916113"/>
            <a:ext cx="8229600" cy="4525962"/>
          </a:xfrm>
        </p:spPr>
        <p:txBody>
          <a:bodyPr rtlCol="0">
            <a:noAutofit/>
          </a:bodyPr>
          <a:lstStyle/>
          <a:p>
            <a:pPr marL="514350" indent="-514350" eaLnBrk="1" fontAlgn="auto" hangingPunct="1">
              <a:spcAft>
                <a:spcPts val="0"/>
              </a:spcAft>
              <a:buFont typeface="+mj-lt"/>
              <a:buAutoNum type="arabicPeriod"/>
              <a:defRPr/>
            </a:pPr>
            <a:r>
              <a:rPr lang="en-GB" dirty="0" smtClean="0">
                <a:solidFill>
                  <a:schemeClr val="tx2">
                    <a:lumMod val="50000"/>
                  </a:schemeClr>
                </a:solidFill>
              </a:rPr>
              <a:t>Yes </a:t>
            </a:r>
          </a:p>
          <a:p>
            <a:pPr marL="514350" indent="-514350" eaLnBrk="1" fontAlgn="auto" hangingPunct="1">
              <a:spcAft>
                <a:spcPts val="0"/>
              </a:spcAft>
              <a:buFont typeface="+mj-lt"/>
              <a:buAutoNum type="arabicPeriod"/>
              <a:defRPr/>
            </a:pPr>
            <a:r>
              <a:rPr lang="en-GB" dirty="0" smtClean="0">
                <a:solidFill>
                  <a:schemeClr val="tx2">
                    <a:lumMod val="50000"/>
                  </a:schemeClr>
                </a:solidFill>
              </a:rPr>
              <a:t>No </a:t>
            </a:r>
          </a:p>
          <a:p>
            <a:pPr marL="514350" indent="-514350" eaLnBrk="1" fontAlgn="auto" hangingPunct="1">
              <a:spcAft>
                <a:spcPts val="0"/>
              </a:spcAft>
              <a:buFont typeface="+mj-lt"/>
              <a:buAutoNum type="arabicPeriod"/>
              <a:defRPr/>
            </a:pPr>
            <a:r>
              <a:rPr lang="en-GB" dirty="0" smtClean="0">
                <a:solidFill>
                  <a:schemeClr val="tx2">
                    <a:lumMod val="50000"/>
                  </a:schemeClr>
                </a:solidFill>
              </a:rPr>
              <a:t>Need more details</a:t>
            </a:r>
          </a:p>
        </p:txBody>
      </p:sp>
      <p:grpSp>
        <p:nvGrpSpPr>
          <p:cNvPr id="7" name="CountdownNew"/>
          <p:cNvGrpSpPr/>
          <p:nvPr>
            <p:custDataLst>
              <p:tags r:id="rId5"/>
            </p:custDataLst>
          </p:nvPr>
        </p:nvGrpSpPr>
        <p:grpSpPr>
          <a:xfrm>
            <a:off x="8255000" y="5715000"/>
            <a:ext cx="889000" cy="1143000"/>
            <a:chOff x="8318500" y="6032500"/>
            <a:chExt cx="889000" cy="1143000"/>
          </a:xfrm>
        </p:grpSpPr>
        <p:pic>
          <p:nvPicPr>
            <p:cNvPr id="6" name="CDShape"/>
            <p:cNvPicPr>
              <a:picLocks/>
            </p:cNvPicPr>
            <p:nvPr/>
          </p:nvPicPr>
          <p:blipFill>
            <a:blip r:embed="rId9">
              <a:extLst>
                <a:ext uri="{28A0092B-C50C-407E-A947-70E740481C1C}">
                  <a14:useLocalDpi xmlns:a14="http://schemas.microsoft.com/office/drawing/2010/main" val="0"/>
                </a:ext>
              </a:extLst>
            </a:blip>
            <a:stretch>
              <a:fillRect/>
            </a:stretch>
          </p:blipFill>
          <p:spPr>
            <a:xfrm>
              <a:off x="8318500" y="6032500"/>
              <a:ext cx="889000" cy="1143000"/>
            </a:xfrm>
            <a:prstGeom prst="rect">
              <a:avLst/>
            </a:prstGeom>
          </p:spPr>
        </p:pic>
        <p:sp>
          <p:nvSpPr>
            <p:cNvPr id="3" name="CDText"/>
            <p:cNvSpPr txBox="1"/>
            <p:nvPr/>
          </p:nvSpPr>
          <p:spPr>
            <a:xfrm>
              <a:off x="8356600" y="6032500"/>
              <a:ext cx="838200" cy="635000"/>
            </a:xfrm>
            <a:prstGeom prst="rect">
              <a:avLst/>
            </a:prstGeom>
            <a:noFill/>
          </p:spPr>
          <p:txBody>
            <a:bodyPr vert="horz" rtlCol="0" anchor="ctr" anchorCtr="1">
              <a:noAutofit/>
            </a:bodyPr>
            <a:lstStyle/>
            <a:p>
              <a:pPr algn="ctr"/>
              <a:r>
                <a:rPr lang="en-GB" sz="2400" b="1" smtClean="0">
                  <a:solidFill>
                    <a:srgbClr val="000000"/>
                  </a:solidFill>
                  <a:latin typeface="Tahoma"/>
                </a:rPr>
                <a:t>5</a:t>
              </a:r>
              <a:endParaRPr lang="en-GB" sz="2400" b="1">
                <a:solidFill>
                  <a:srgbClr val="000000"/>
                </a:solidFill>
                <a:latin typeface="Tahoma"/>
              </a:endParaRPr>
            </a:p>
          </p:txBody>
        </p:sp>
      </p:gr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repeatDur="0" restart="never"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PQuestion"/>
          <p:cNvSpPr>
            <a:spLocks noGrp="1"/>
          </p:cNvSpPr>
          <p:nvPr>
            <p:ph type="title"/>
          </p:nvPr>
        </p:nvSpPr>
        <p:spPr>
          <a:xfrm>
            <a:off x="395288" y="692150"/>
            <a:ext cx="8229600" cy="1143000"/>
          </a:xfrm>
        </p:spPr>
        <p:txBody>
          <a:bodyPr rtlCol="0">
            <a:normAutofit fontScale="90000"/>
          </a:bodyPr>
          <a:lstStyle/>
          <a:p>
            <a:pPr algn="l" eaLnBrk="1" fontAlgn="auto" hangingPunct="1">
              <a:spcAft>
                <a:spcPts val="0"/>
              </a:spcAft>
              <a:defRPr/>
            </a:pPr>
            <a:r>
              <a:rPr lang="en-GB" dirty="0" smtClean="0">
                <a:solidFill>
                  <a:schemeClr val="tx2">
                    <a:lumMod val="50000"/>
                  </a:schemeClr>
                </a:solidFill>
              </a:rPr>
              <a:t>Autonomy: since last year, do you feel that you have? </a:t>
            </a:r>
            <a:br>
              <a:rPr lang="en-GB" dirty="0" smtClean="0">
                <a:solidFill>
                  <a:schemeClr val="tx2">
                    <a:lumMod val="50000"/>
                  </a:schemeClr>
                </a:solidFill>
              </a:rPr>
            </a:br>
            <a:endParaRPr lang="en-GB" dirty="0" smtClean="0">
              <a:solidFill>
                <a:schemeClr val="tx2">
                  <a:lumMod val="50000"/>
                </a:schemeClr>
              </a:solidFill>
            </a:endParaRPr>
          </a:p>
        </p:txBody>
      </p:sp>
      <p:graphicFrame>
        <p:nvGraphicFramePr>
          <p:cNvPr id="2" name="TPChart"/>
          <p:cNvGraphicFramePr>
            <a:graphicFrameLocks/>
          </p:cNvGraphicFramePr>
          <p:nvPr>
            <p:custDataLst>
              <p:tags r:id="rId3"/>
            </p:custDataLst>
            <p:extLst>
              <p:ext uri="{D42A27DB-BD31-4B8C-83A1-F6EECF244321}">
                <p14:modId xmlns:p14="http://schemas.microsoft.com/office/powerpoint/2010/main" val="2398624429"/>
              </p:ext>
            </p:extLst>
          </p:nvPr>
        </p:nvGraphicFramePr>
        <p:xfrm>
          <a:off x="108519" y="1823516"/>
          <a:ext cx="9144001" cy="2541588"/>
        </p:xfrm>
        <a:graphic>
          <a:graphicData uri="http://schemas.openxmlformats.org/presentationml/2006/ole">
            <mc:AlternateContent xmlns:mc="http://schemas.openxmlformats.org/markup-compatibility/2006">
              <mc:Choice xmlns:v="urn:schemas-microsoft-com:vml" Requires="v">
                <p:oleObj spid="_x0000_s24590" name="Chart" r:id="rId7" imgW="9143977" imgH="2543044" progId="MSGraph.Chart.8">
                  <p:embed followColorScheme="full"/>
                </p:oleObj>
              </mc:Choice>
              <mc:Fallback>
                <p:oleObj name="Chart" r:id="rId7" imgW="9143977" imgH="2543044" progId="MSGraph.Chart.8">
                  <p:embed followColorScheme="full"/>
                  <p:pic>
                    <p:nvPicPr>
                      <p:cNvPr id="0" name=""/>
                      <p:cNvPicPr/>
                      <p:nvPr/>
                    </p:nvPicPr>
                    <p:blipFill>
                      <a:blip r:embed="rId8"/>
                      <a:stretch>
                        <a:fillRect/>
                      </a:stretch>
                    </p:blipFill>
                    <p:spPr>
                      <a:xfrm>
                        <a:off x="108519" y="1823516"/>
                        <a:ext cx="9144001" cy="2541588"/>
                      </a:xfrm>
                      <a:prstGeom prst="rect">
                        <a:avLst/>
                      </a:prstGeom>
                    </p:spPr>
                  </p:pic>
                </p:oleObj>
              </mc:Fallback>
            </mc:AlternateContent>
          </a:graphicData>
        </a:graphic>
      </p:graphicFrame>
      <p:sp>
        <p:nvSpPr>
          <p:cNvPr id="5" name="TPAnswers"/>
          <p:cNvSpPr>
            <a:spLocks noGrp="1"/>
          </p:cNvSpPr>
          <p:nvPr>
            <p:ph idx="1"/>
            <p:custDataLst>
              <p:tags r:id="rId4"/>
            </p:custDataLst>
          </p:nvPr>
        </p:nvSpPr>
        <p:spPr>
          <a:xfrm>
            <a:off x="899592" y="1916832"/>
            <a:ext cx="8229600" cy="4525962"/>
          </a:xfrm>
        </p:spPr>
        <p:txBody>
          <a:bodyPr rtlCol="0">
            <a:noAutofit/>
          </a:bodyPr>
          <a:lstStyle/>
          <a:p>
            <a:pPr marL="514350" indent="-514350" eaLnBrk="1" fontAlgn="auto" hangingPunct="1">
              <a:spcAft>
                <a:spcPts val="0"/>
              </a:spcAft>
              <a:buFont typeface="+mj-lt"/>
              <a:buAutoNum type="arabicPeriod"/>
              <a:defRPr/>
            </a:pPr>
            <a:r>
              <a:rPr lang="en-GB" dirty="0" smtClean="0">
                <a:solidFill>
                  <a:schemeClr val="tx2">
                    <a:lumMod val="50000"/>
                  </a:schemeClr>
                </a:solidFill>
              </a:rPr>
              <a:t>More freedom to innovate</a:t>
            </a:r>
          </a:p>
          <a:p>
            <a:pPr marL="514350" indent="-514350" eaLnBrk="1" fontAlgn="auto" hangingPunct="1">
              <a:spcAft>
                <a:spcPts val="0"/>
              </a:spcAft>
              <a:buFont typeface="+mj-lt"/>
              <a:buAutoNum type="arabicPeriod"/>
              <a:defRPr/>
            </a:pPr>
            <a:r>
              <a:rPr lang="en-GB" dirty="0" smtClean="0">
                <a:solidFill>
                  <a:schemeClr val="tx2">
                    <a:lumMod val="50000"/>
                  </a:schemeClr>
                </a:solidFill>
              </a:rPr>
              <a:t>Less freedom to innovate </a:t>
            </a:r>
          </a:p>
          <a:p>
            <a:pPr marL="514350" indent="-514350" eaLnBrk="1" fontAlgn="auto" hangingPunct="1">
              <a:spcAft>
                <a:spcPts val="0"/>
              </a:spcAft>
              <a:buFont typeface="+mj-lt"/>
              <a:buAutoNum type="arabicPeriod"/>
              <a:defRPr/>
            </a:pPr>
            <a:r>
              <a:rPr lang="en-GB" dirty="0" smtClean="0">
                <a:solidFill>
                  <a:schemeClr val="tx2">
                    <a:lumMod val="50000"/>
                  </a:schemeClr>
                </a:solidFill>
              </a:rPr>
              <a:t>No change</a:t>
            </a:r>
          </a:p>
          <a:p>
            <a:pPr marL="514350" indent="-514350" eaLnBrk="1" fontAlgn="auto" hangingPunct="1">
              <a:spcAft>
                <a:spcPts val="0"/>
              </a:spcAft>
              <a:buFont typeface="+mj-lt"/>
              <a:buAutoNum type="arabicPeriod"/>
              <a:defRPr/>
            </a:pPr>
            <a:r>
              <a:rPr lang="en-GB" dirty="0" smtClean="0">
                <a:solidFill>
                  <a:schemeClr val="tx2">
                    <a:lumMod val="50000"/>
                  </a:schemeClr>
                </a:solidFill>
              </a:rPr>
              <a:t>Not sure</a:t>
            </a:r>
          </a:p>
        </p:txBody>
      </p:sp>
      <p:grpSp>
        <p:nvGrpSpPr>
          <p:cNvPr id="7" name="CountdownNew"/>
          <p:cNvGrpSpPr/>
          <p:nvPr>
            <p:custDataLst>
              <p:tags r:id="rId5"/>
            </p:custDataLst>
          </p:nvPr>
        </p:nvGrpSpPr>
        <p:grpSpPr>
          <a:xfrm>
            <a:off x="8255000" y="5715000"/>
            <a:ext cx="889000" cy="1143000"/>
            <a:chOff x="8318500" y="6032500"/>
            <a:chExt cx="889000" cy="1143000"/>
          </a:xfrm>
        </p:grpSpPr>
        <p:pic>
          <p:nvPicPr>
            <p:cNvPr id="6" name="CDShape"/>
            <p:cNvPicPr>
              <a:picLocks/>
            </p:cNvPicPr>
            <p:nvPr/>
          </p:nvPicPr>
          <p:blipFill>
            <a:blip r:embed="rId9">
              <a:extLst>
                <a:ext uri="{28A0092B-C50C-407E-A947-70E740481C1C}">
                  <a14:useLocalDpi xmlns:a14="http://schemas.microsoft.com/office/drawing/2010/main" val="0"/>
                </a:ext>
              </a:extLst>
            </a:blip>
            <a:stretch>
              <a:fillRect/>
            </a:stretch>
          </p:blipFill>
          <p:spPr>
            <a:xfrm>
              <a:off x="8318500" y="6032500"/>
              <a:ext cx="889000" cy="1143000"/>
            </a:xfrm>
            <a:prstGeom prst="rect">
              <a:avLst/>
            </a:prstGeom>
          </p:spPr>
        </p:pic>
        <p:sp>
          <p:nvSpPr>
            <p:cNvPr id="3" name="CDText"/>
            <p:cNvSpPr txBox="1"/>
            <p:nvPr/>
          </p:nvSpPr>
          <p:spPr>
            <a:xfrm>
              <a:off x="8356600" y="6032500"/>
              <a:ext cx="838200" cy="635000"/>
            </a:xfrm>
            <a:prstGeom prst="rect">
              <a:avLst/>
            </a:prstGeom>
            <a:noFill/>
          </p:spPr>
          <p:txBody>
            <a:bodyPr vert="horz" rtlCol="0" anchor="ctr" anchorCtr="1">
              <a:noAutofit/>
            </a:bodyPr>
            <a:lstStyle/>
            <a:p>
              <a:pPr algn="ctr"/>
              <a:r>
                <a:rPr lang="en-GB" sz="2400" b="1" smtClean="0">
                  <a:solidFill>
                    <a:srgbClr val="000000"/>
                  </a:solidFill>
                  <a:latin typeface="Tahoma"/>
                </a:rPr>
                <a:t>5</a:t>
              </a:r>
              <a:endParaRPr lang="en-GB" sz="2400" b="1">
                <a:solidFill>
                  <a:srgbClr val="000000"/>
                </a:solidFill>
                <a:latin typeface="Tahoma"/>
              </a:endParaRPr>
            </a:p>
          </p:txBody>
        </p:sp>
      </p:gr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repeatDur="0" restart="never"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PQuestion"/>
          <p:cNvSpPr>
            <a:spLocks noGrp="1"/>
          </p:cNvSpPr>
          <p:nvPr>
            <p:ph type="title"/>
          </p:nvPr>
        </p:nvSpPr>
        <p:spPr>
          <a:xfrm>
            <a:off x="395288" y="692150"/>
            <a:ext cx="8229600" cy="1143000"/>
          </a:xfrm>
        </p:spPr>
        <p:txBody>
          <a:bodyPr rtlCol="0">
            <a:normAutofit fontScale="90000"/>
          </a:bodyPr>
          <a:lstStyle/>
          <a:p>
            <a:pPr algn="l" eaLnBrk="1" fontAlgn="auto" hangingPunct="1">
              <a:spcAft>
                <a:spcPts val="0"/>
              </a:spcAft>
              <a:defRPr/>
            </a:pPr>
            <a:r>
              <a:rPr lang="en-GB" dirty="0" smtClean="0">
                <a:solidFill>
                  <a:schemeClr val="tx2">
                    <a:lumMod val="50000"/>
                  </a:schemeClr>
                </a:solidFill>
              </a:rPr>
              <a:t>Accountability: since last year, do you feel you are subject to? </a:t>
            </a:r>
            <a:br>
              <a:rPr lang="en-GB" dirty="0" smtClean="0">
                <a:solidFill>
                  <a:schemeClr val="tx2">
                    <a:lumMod val="50000"/>
                  </a:schemeClr>
                </a:solidFill>
              </a:rPr>
            </a:br>
            <a:endParaRPr lang="en-GB" dirty="0" smtClean="0">
              <a:solidFill>
                <a:schemeClr val="tx2">
                  <a:lumMod val="50000"/>
                </a:schemeClr>
              </a:solidFill>
            </a:endParaRPr>
          </a:p>
        </p:txBody>
      </p:sp>
      <p:graphicFrame>
        <p:nvGraphicFramePr>
          <p:cNvPr id="2" name="TPChart"/>
          <p:cNvGraphicFramePr>
            <a:graphicFrameLocks/>
          </p:cNvGraphicFramePr>
          <p:nvPr>
            <p:custDataLst>
              <p:tags r:id="rId3"/>
            </p:custDataLst>
            <p:extLst>
              <p:ext uri="{D42A27DB-BD31-4B8C-83A1-F6EECF244321}">
                <p14:modId xmlns:p14="http://schemas.microsoft.com/office/powerpoint/2010/main" val="795305070"/>
              </p:ext>
            </p:extLst>
          </p:nvPr>
        </p:nvGraphicFramePr>
        <p:xfrm>
          <a:off x="108519" y="1834629"/>
          <a:ext cx="9144001" cy="2530475"/>
        </p:xfrm>
        <a:graphic>
          <a:graphicData uri="http://schemas.openxmlformats.org/presentationml/2006/ole">
            <mc:AlternateContent xmlns:mc="http://schemas.openxmlformats.org/markup-compatibility/2006">
              <mc:Choice xmlns:v="urn:schemas-microsoft-com:vml" Requires="v">
                <p:oleObj spid="_x0000_s25614" name="Chart" r:id="rId7" imgW="9143977" imgH="2533597" progId="MSGraph.Chart.8">
                  <p:embed followColorScheme="full"/>
                </p:oleObj>
              </mc:Choice>
              <mc:Fallback>
                <p:oleObj name="Chart" r:id="rId7" imgW="9143977" imgH="2533597" progId="MSGraph.Chart.8">
                  <p:embed followColorScheme="full"/>
                  <p:pic>
                    <p:nvPicPr>
                      <p:cNvPr id="0" name=""/>
                      <p:cNvPicPr/>
                      <p:nvPr/>
                    </p:nvPicPr>
                    <p:blipFill>
                      <a:blip r:embed="rId8"/>
                      <a:stretch>
                        <a:fillRect/>
                      </a:stretch>
                    </p:blipFill>
                    <p:spPr>
                      <a:xfrm>
                        <a:off x="108519" y="1834629"/>
                        <a:ext cx="9144001" cy="2530475"/>
                      </a:xfrm>
                      <a:prstGeom prst="rect">
                        <a:avLst/>
                      </a:prstGeom>
                    </p:spPr>
                  </p:pic>
                </p:oleObj>
              </mc:Fallback>
            </mc:AlternateContent>
          </a:graphicData>
        </a:graphic>
      </p:graphicFrame>
      <p:sp>
        <p:nvSpPr>
          <p:cNvPr id="5" name="TPAnswers"/>
          <p:cNvSpPr>
            <a:spLocks noGrp="1"/>
          </p:cNvSpPr>
          <p:nvPr>
            <p:ph idx="1"/>
            <p:custDataLst>
              <p:tags r:id="rId4"/>
            </p:custDataLst>
          </p:nvPr>
        </p:nvSpPr>
        <p:spPr>
          <a:xfrm>
            <a:off x="899592" y="1916113"/>
            <a:ext cx="8229600" cy="4525962"/>
          </a:xfrm>
        </p:spPr>
        <p:txBody>
          <a:bodyPr rtlCol="0">
            <a:noAutofit/>
          </a:bodyPr>
          <a:lstStyle/>
          <a:p>
            <a:pPr marL="514350" indent="-514350" eaLnBrk="1" fontAlgn="auto" hangingPunct="1">
              <a:spcAft>
                <a:spcPts val="0"/>
              </a:spcAft>
              <a:buFont typeface="+mj-lt"/>
              <a:buAutoNum type="arabicPeriod"/>
              <a:defRPr/>
            </a:pPr>
            <a:r>
              <a:rPr lang="en-GB" dirty="0" smtClean="0">
                <a:solidFill>
                  <a:schemeClr val="tx2">
                    <a:lumMod val="50000"/>
                  </a:schemeClr>
                </a:solidFill>
              </a:rPr>
              <a:t>Increased accountability</a:t>
            </a:r>
          </a:p>
          <a:p>
            <a:pPr marL="514350" indent="-514350" eaLnBrk="1" fontAlgn="auto" hangingPunct="1">
              <a:spcAft>
                <a:spcPts val="0"/>
              </a:spcAft>
              <a:buFont typeface="+mj-lt"/>
              <a:buAutoNum type="arabicPeriod"/>
              <a:defRPr/>
            </a:pPr>
            <a:r>
              <a:rPr lang="en-GB" dirty="0" smtClean="0">
                <a:solidFill>
                  <a:schemeClr val="tx2">
                    <a:lumMod val="50000"/>
                  </a:schemeClr>
                </a:solidFill>
              </a:rPr>
              <a:t>Decreased accountability</a:t>
            </a:r>
          </a:p>
          <a:p>
            <a:pPr marL="514350" indent="-514350" eaLnBrk="1" fontAlgn="auto" hangingPunct="1">
              <a:spcAft>
                <a:spcPts val="0"/>
              </a:spcAft>
              <a:buFont typeface="+mj-lt"/>
              <a:buAutoNum type="arabicPeriod"/>
              <a:defRPr/>
            </a:pPr>
            <a:r>
              <a:rPr lang="en-GB" dirty="0" smtClean="0">
                <a:solidFill>
                  <a:schemeClr val="tx2">
                    <a:lumMod val="50000"/>
                  </a:schemeClr>
                </a:solidFill>
              </a:rPr>
              <a:t>Same weight of accountability</a:t>
            </a:r>
          </a:p>
          <a:p>
            <a:pPr marL="514350" indent="-514350" eaLnBrk="1" fontAlgn="auto" hangingPunct="1">
              <a:spcAft>
                <a:spcPts val="0"/>
              </a:spcAft>
              <a:buFont typeface="+mj-lt"/>
              <a:buAutoNum type="arabicPeriod"/>
              <a:defRPr/>
            </a:pPr>
            <a:r>
              <a:rPr lang="en-GB" dirty="0" smtClean="0">
                <a:solidFill>
                  <a:schemeClr val="tx2">
                    <a:lumMod val="50000"/>
                  </a:schemeClr>
                </a:solidFill>
              </a:rPr>
              <a:t>Not sure</a:t>
            </a:r>
          </a:p>
        </p:txBody>
      </p:sp>
      <p:grpSp>
        <p:nvGrpSpPr>
          <p:cNvPr id="7" name="CountdownNew"/>
          <p:cNvGrpSpPr/>
          <p:nvPr>
            <p:custDataLst>
              <p:tags r:id="rId5"/>
            </p:custDataLst>
          </p:nvPr>
        </p:nvGrpSpPr>
        <p:grpSpPr>
          <a:xfrm>
            <a:off x="8255000" y="5715000"/>
            <a:ext cx="889000" cy="1143000"/>
            <a:chOff x="8318500" y="6032500"/>
            <a:chExt cx="889000" cy="1143000"/>
          </a:xfrm>
        </p:grpSpPr>
        <p:pic>
          <p:nvPicPr>
            <p:cNvPr id="6" name="CDShape"/>
            <p:cNvPicPr>
              <a:picLocks/>
            </p:cNvPicPr>
            <p:nvPr/>
          </p:nvPicPr>
          <p:blipFill>
            <a:blip r:embed="rId9">
              <a:extLst>
                <a:ext uri="{28A0092B-C50C-407E-A947-70E740481C1C}">
                  <a14:useLocalDpi xmlns:a14="http://schemas.microsoft.com/office/drawing/2010/main" val="0"/>
                </a:ext>
              </a:extLst>
            </a:blip>
            <a:stretch>
              <a:fillRect/>
            </a:stretch>
          </p:blipFill>
          <p:spPr>
            <a:xfrm>
              <a:off x="8318500" y="6032500"/>
              <a:ext cx="889000" cy="1143000"/>
            </a:xfrm>
            <a:prstGeom prst="rect">
              <a:avLst/>
            </a:prstGeom>
          </p:spPr>
        </p:pic>
        <p:sp>
          <p:nvSpPr>
            <p:cNvPr id="3" name="CDText"/>
            <p:cNvSpPr txBox="1"/>
            <p:nvPr/>
          </p:nvSpPr>
          <p:spPr>
            <a:xfrm>
              <a:off x="8356600" y="6032500"/>
              <a:ext cx="838200" cy="635000"/>
            </a:xfrm>
            <a:prstGeom prst="rect">
              <a:avLst/>
            </a:prstGeom>
            <a:noFill/>
          </p:spPr>
          <p:txBody>
            <a:bodyPr vert="horz" rtlCol="0" anchor="ctr" anchorCtr="1">
              <a:noAutofit/>
            </a:bodyPr>
            <a:lstStyle/>
            <a:p>
              <a:pPr algn="ctr"/>
              <a:r>
                <a:rPr lang="en-GB" sz="2400" b="1" smtClean="0">
                  <a:solidFill>
                    <a:srgbClr val="000000"/>
                  </a:solidFill>
                  <a:latin typeface="Tahoma"/>
                </a:rPr>
                <a:t>5</a:t>
              </a:r>
              <a:endParaRPr lang="en-GB" sz="2400" b="1">
                <a:solidFill>
                  <a:srgbClr val="000000"/>
                </a:solidFill>
                <a:latin typeface="Tahoma"/>
              </a:endParaRPr>
            </a:p>
          </p:txBody>
        </p:sp>
      </p:gr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repeatDur="0" restart="never"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PQuestion"/>
          <p:cNvSpPr>
            <a:spLocks noGrp="1"/>
          </p:cNvSpPr>
          <p:nvPr>
            <p:ph type="title"/>
          </p:nvPr>
        </p:nvSpPr>
        <p:spPr>
          <a:xfrm>
            <a:off x="395288" y="692150"/>
            <a:ext cx="8229600" cy="1143000"/>
          </a:xfrm>
        </p:spPr>
        <p:txBody>
          <a:bodyPr rtlCol="0">
            <a:normAutofit fontScale="90000"/>
          </a:bodyPr>
          <a:lstStyle/>
          <a:p>
            <a:pPr algn="l" eaLnBrk="1" fontAlgn="auto" hangingPunct="1">
              <a:spcAft>
                <a:spcPts val="0"/>
              </a:spcAft>
              <a:defRPr/>
            </a:pPr>
            <a:r>
              <a:rPr lang="en-GB" dirty="0" smtClean="0">
                <a:solidFill>
                  <a:schemeClr val="tx2">
                    <a:lumMod val="50000"/>
                  </a:schemeClr>
                </a:solidFill>
              </a:rPr>
              <a:t>Economy: is the current economic situation having… </a:t>
            </a:r>
            <a:br>
              <a:rPr lang="en-GB" dirty="0" smtClean="0">
                <a:solidFill>
                  <a:schemeClr val="tx2">
                    <a:lumMod val="50000"/>
                  </a:schemeClr>
                </a:solidFill>
              </a:rPr>
            </a:br>
            <a:endParaRPr lang="en-GB" dirty="0" smtClean="0">
              <a:solidFill>
                <a:schemeClr val="tx2">
                  <a:lumMod val="50000"/>
                </a:schemeClr>
              </a:solidFill>
            </a:endParaRPr>
          </a:p>
        </p:txBody>
      </p:sp>
      <p:graphicFrame>
        <p:nvGraphicFramePr>
          <p:cNvPr id="2" name="TPChart"/>
          <p:cNvGraphicFramePr>
            <a:graphicFrameLocks/>
          </p:cNvGraphicFramePr>
          <p:nvPr>
            <p:custDataLst>
              <p:tags r:id="rId3"/>
            </p:custDataLst>
            <p:extLst>
              <p:ext uri="{D42A27DB-BD31-4B8C-83A1-F6EECF244321}">
                <p14:modId xmlns:p14="http://schemas.microsoft.com/office/powerpoint/2010/main" val="1374433577"/>
              </p:ext>
            </p:extLst>
          </p:nvPr>
        </p:nvGraphicFramePr>
        <p:xfrm>
          <a:off x="108519" y="1804665"/>
          <a:ext cx="9144001" cy="1984375"/>
        </p:xfrm>
        <a:graphic>
          <a:graphicData uri="http://schemas.openxmlformats.org/presentationml/2006/ole">
            <mc:AlternateContent xmlns:mc="http://schemas.openxmlformats.org/markup-compatibility/2006">
              <mc:Choice xmlns:v="urn:schemas-microsoft-com:vml" Requires="v">
                <p:oleObj spid="_x0000_s26638" name="Chart" r:id="rId7" imgW="9143977" imgH="1981312" progId="MSGraph.Chart.8">
                  <p:embed followColorScheme="full"/>
                </p:oleObj>
              </mc:Choice>
              <mc:Fallback>
                <p:oleObj name="Chart" r:id="rId7" imgW="9143977" imgH="1981312" progId="MSGraph.Chart.8">
                  <p:embed followColorScheme="full"/>
                  <p:pic>
                    <p:nvPicPr>
                      <p:cNvPr id="0" name=""/>
                      <p:cNvPicPr/>
                      <p:nvPr/>
                    </p:nvPicPr>
                    <p:blipFill>
                      <a:blip r:embed="rId8"/>
                      <a:stretch>
                        <a:fillRect/>
                      </a:stretch>
                    </p:blipFill>
                    <p:spPr>
                      <a:xfrm>
                        <a:off x="108519" y="1804665"/>
                        <a:ext cx="9144001" cy="1984375"/>
                      </a:xfrm>
                      <a:prstGeom prst="rect">
                        <a:avLst/>
                      </a:prstGeom>
                    </p:spPr>
                  </p:pic>
                </p:oleObj>
              </mc:Fallback>
            </mc:AlternateContent>
          </a:graphicData>
        </a:graphic>
      </p:graphicFrame>
      <p:sp>
        <p:nvSpPr>
          <p:cNvPr id="5" name="TPAnswers"/>
          <p:cNvSpPr>
            <a:spLocks noGrp="1"/>
          </p:cNvSpPr>
          <p:nvPr>
            <p:ph idx="1"/>
            <p:custDataLst>
              <p:tags r:id="rId4"/>
            </p:custDataLst>
          </p:nvPr>
        </p:nvSpPr>
        <p:spPr>
          <a:xfrm>
            <a:off x="899592" y="1916113"/>
            <a:ext cx="8229600" cy="4525962"/>
          </a:xfrm>
        </p:spPr>
        <p:txBody>
          <a:bodyPr rtlCol="0">
            <a:noAutofit/>
          </a:bodyPr>
          <a:lstStyle/>
          <a:p>
            <a:pPr marL="514350" indent="-514350" eaLnBrk="1" fontAlgn="auto" hangingPunct="1">
              <a:spcAft>
                <a:spcPts val="0"/>
              </a:spcAft>
              <a:buFont typeface="+mj-lt"/>
              <a:buAutoNum type="arabicPeriod"/>
              <a:defRPr/>
            </a:pPr>
            <a:r>
              <a:rPr lang="en-GB" dirty="0" smtClean="0">
                <a:solidFill>
                  <a:schemeClr val="tx2">
                    <a:lumMod val="50000"/>
                  </a:schemeClr>
                </a:solidFill>
              </a:rPr>
              <a:t>No effect on my school community</a:t>
            </a:r>
          </a:p>
          <a:p>
            <a:pPr marL="514350" indent="-514350" eaLnBrk="1" fontAlgn="auto" hangingPunct="1">
              <a:spcAft>
                <a:spcPts val="0"/>
              </a:spcAft>
              <a:buFont typeface="+mj-lt"/>
              <a:buAutoNum type="arabicPeriod"/>
              <a:defRPr/>
            </a:pPr>
            <a:r>
              <a:rPr lang="en-GB" dirty="0" smtClean="0">
                <a:solidFill>
                  <a:schemeClr val="tx2">
                    <a:lumMod val="50000"/>
                  </a:schemeClr>
                </a:solidFill>
              </a:rPr>
              <a:t>A small effect on my school community</a:t>
            </a:r>
          </a:p>
          <a:p>
            <a:pPr marL="514350" indent="-514350" eaLnBrk="1" fontAlgn="auto" hangingPunct="1">
              <a:spcAft>
                <a:spcPts val="0"/>
              </a:spcAft>
              <a:buFont typeface="+mj-lt"/>
              <a:buAutoNum type="arabicPeriod"/>
              <a:defRPr/>
            </a:pPr>
            <a:r>
              <a:rPr lang="en-GB" dirty="0" smtClean="0">
                <a:solidFill>
                  <a:schemeClr val="tx2">
                    <a:lumMod val="50000"/>
                  </a:schemeClr>
                </a:solidFill>
              </a:rPr>
              <a:t>A large effect on my school community</a:t>
            </a:r>
          </a:p>
        </p:txBody>
      </p:sp>
      <p:grpSp>
        <p:nvGrpSpPr>
          <p:cNvPr id="7" name="CountdownNew"/>
          <p:cNvGrpSpPr/>
          <p:nvPr>
            <p:custDataLst>
              <p:tags r:id="rId5"/>
            </p:custDataLst>
          </p:nvPr>
        </p:nvGrpSpPr>
        <p:grpSpPr>
          <a:xfrm>
            <a:off x="8255000" y="5715000"/>
            <a:ext cx="889000" cy="1143000"/>
            <a:chOff x="8318500" y="6032500"/>
            <a:chExt cx="889000" cy="1143000"/>
          </a:xfrm>
        </p:grpSpPr>
        <p:pic>
          <p:nvPicPr>
            <p:cNvPr id="6" name="CDShape"/>
            <p:cNvPicPr>
              <a:picLocks/>
            </p:cNvPicPr>
            <p:nvPr/>
          </p:nvPicPr>
          <p:blipFill>
            <a:blip r:embed="rId9">
              <a:extLst>
                <a:ext uri="{28A0092B-C50C-407E-A947-70E740481C1C}">
                  <a14:useLocalDpi xmlns:a14="http://schemas.microsoft.com/office/drawing/2010/main" val="0"/>
                </a:ext>
              </a:extLst>
            </a:blip>
            <a:stretch>
              <a:fillRect/>
            </a:stretch>
          </p:blipFill>
          <p:spPr>
            <a:xfrm>
              <a:off x="8318500" y="6032500"/>
              <a:ext cx="889000" cy="1143000"/>
            </a:xfrm>
            <a:prstGeom prst="rect">
              <a:avLst/>
            </a:prstGeom>
          </p:spPr>
        </p:pic>
        <p:sp>
          <p:nvSpPr>
            <p:cNvPr id="3" name="CDText"/>
            <p:cNvSpPr txBox="1"/>
            <p:nvPr/>
          </p:nvSpPr>
          <p:spPr>
            <a:xfrm>
              <a:off x="8356600" y="6032500"/>
              <a:ext cx="838200" cy="635000"/>
            </a:xfrm>
            <a:prstGeom prst="rect">
              <a:avLst/>
            </a:prstGeom>
            <a:noFill/>
          </p:spPr>
          <p:txBody>
            <a:bodyPr vert="horz" rtlCol="0" anchor="ctr" anchorCtr="1">
              <a:noAutofit/>
            </a:bodyPr>
            <a:lstStyle/>
            <a:p>
              <a:pPr algn="ctr"/>
              <a:r>
                <a:rPr lang="en-GB" sz="2400" b="1" smtClean="0">
                  <a:solidFill>
                    <a:srgbClr val="000000"/>
                  </a:solidFill>
                  <a:latin typeface="Tahoma"/>
                </a:rPr>
                <a:t>5</a:t>
              </a:r>
              <a:endParaRPr lang="en-GB" sz="2400" b="1">
                <a:solidFill>
                  <a:srgbClr val="000000"/>
                </a:solidFill>
                <a:latin typeface="Tahoma"/>
              </a:endParaRPr>
            </a:p>
          </p:txBody>
        </p:sp>
      </p:gr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repeatDur="0" restart="never"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PQuestion"/>
          <p:cNvSpPr>
            <a:spLocks noGrp="1"/>
          </p:cNvSpPr>
          <p:nvPr>
            <p:ph type="title"/>
          </p:nvPr>
        </p:nvSpPr>
        <p:spPr>
          <a:xfrm>
            <a:off x="395288" y="692150"/>
            <a:ext cx="8229600" cy="1143000"/>
          </a:xfrm>
        </p:spPr>
        <p:txBody>
          <a:bodyPr rtlCol="0">
            <a:normAutofit fontScale="90000"/>
          </a:bodyPr>
          <a:lstStyle/>
          <a:p>
            <a:pPr algn="l" eaLnBrk="1" fontAlgn="auto" hangingPunct="1">
              <a:spcAft>
                <a:spcPts val="0"/>
              </a:spcAft>
              <a:defRPr/>
            </a:pPr>
            <a:r>
              <a:rPr lang="en-GB" dirty="0" smtClean="0">
                <a:solidFill>
                  <a:schemeClr val="tx2">
                    <a:lumMod val="50000"/>
                  </a:schemeClr>
                </a:solidFill>
              </a:rPr>
              <a:t>Support – where will you source school improvement support in the future? </a:t>
            </a:r>
            <a:br>
              <a:rPr lang="en-GB" dirty="0" smtClean="0">
                <a:solidFill>
                  <a:schemeClr val="tx2">
                    <a:lumMod val="50000"/>
                  </a:schemeClr>
                </a:solidFill>
              </a:rPr>
            </a:br>
            <a:endParaRPr lang="en-GB" dirty="0" smtClean="0">
              <a:solidFill>
                <a:schemeClr val="tx2">
                  <a:lumMod val="50000"/>
                </a:schemeClr>
              </a:solidFill>
            </a:endParaRPr>
          </a:p>
        </p:txBody>
      </p:sp>
      <p:graphicFrame>
        <p:nvGraphicFramePr>
          <p:cNvPr id="2" name="TPChart"/>
          <p:cNvGraphicFramePr>
            <a:graphicFrameLocks/>
          </p:cNvGraphicFramePr>
          <p:nvPr>
            <p:custDataLst>
              <p:tags r:id="rId3"/>
            </p:custDataLst>
            <p:extLst>
              <p:ext uri="{D42A27DB-BD31-4B8C-83A1-F6EECF244321}">
                <p14:modId xmlns:p14="http://schemas.microsoft.com/office/powerpoint/2010/main" val="385217970"/>
              </p:ext>
            </p:extLst>
          </p:nvPr>
        </p:nvGraphicFramePr>
        <p:xfrm>
          <a:off x="108520" y="1814513"/>
          <a:ext cx="9144000" cy="4892675"/>
        </p:xfrm>
        <a:graphic>
          <a:graphicData uri="http://schemas.openxmlformats.org/presentationml/2006/ole">
            <mc:AlternateContent xmlns:mc="http://schemas.openxmlformats.org/markup-compatibility/2006">
              <mc:Choice xmlns:v="urn:schemas-microsoft-com:vml" Requires="v">
                <p:oleObj spid="_x0000_s27662" name="Chart" r:id="rId7" imgW="9143977" imgH="4895785" progId="MSGraph.Chart.8">
                  <p:embed followColorScheme="full"/>
                </p:oleObj>
              </mc:Choice>
              <mc:Fallback>
                <p:oleObj name="Chart" r:id="rId7" imgW="9143977" imgH="4895785" progId="MSGraph.Chart.8">
                  <p:embed followColorScheme="full"/>
                  <p:pic>
                    <p:nvPicPr>
                      <p:cNvPr id="0" name=""/>
                      <p:cNvPicPr/>
                      <p:nvPr/>
                    </p:nvPicPr>
                    <p:blipFill>
                      <a:blip r:embed="rId8"/>
                      <a:stretch>
                        <a:fillRect/>
                      </a:stretch>
                    </p:blipFill>
                    <p:spPr>
                      <a:xfrm>
                        <a:off x="108520" y="1814513"/>
                        <a:ext cx="9144000" cy="4892675"/>
                      </a:xfrm>
                      <a:prstGeom prst="rect">
                        <a:avLst/>
                      </a:prstGeom>
                    </p:spPr>
                  </p:pic>
                </p:oleObj>
              </mc:Fallback>
            </mc:AlternateContent>
          </a:graphicData>
        </a:graphic>
      </p:graphicFrame>
      <p:sp>
        <p:nvSpPr>
          <p:cNvPr id="5" name="TPAnswers"/>
          <p:cNvSpPr>
            <a:spLocks noGrp="1"/>
          </p:cNvSpPr>
          <p:nvPr>
            <p:ph idx="1"/>
            <p:custDataLst>
              <p:tags r:id="rId4"/>
            </p:custDataLst>
          </p:nvPr>
        </p:nvSpPr>
        <p:spPr>
          <a:xfrm>
            <a:off x="878904" y="1916113"/>
            <a:ext cx="8229600" cy="4525962"/>
          </a:xfrm>
        </p:spPr>
        <p:txBody>
          <a:bodyPr rtlCol="0">
            <a:noAutofit/>
          </a:bodyPr>
          <a:lstStyle/>
          <a:p>
            <a:pPr marL="514350" indent="-514350" eaLnBrk="1" fontAlgn="auto" hangingPunct="1">
              <a:spcAft>
                <a:spcPts val="0"/>
              </a:spcAft>
              <a:buFont typeface="+mj-lt"/>
              <a:buAutoNum type="arabicPeriod"/>
              <a:defRPr/>
            </a:pPr>
            <a:r>
              <a:rPr lang="en-GB" dirty="0" smtClean="0">
                <a:solidFill>
                  <a:schemeClr val="tx2">
                    <a:lumMod val="50000"/>
                  </a:schemeClr>
                </a:solidFill>
              </a:rPr>
              <a:t>Teaching School alliance</a:t>
            </a:r>
          </a:p>
          <a:p>
            <a:pPr marL="514350" indent="-514350" eaLnBrk="1" fontAlgn="auto" hangingPunct="1">
              <a:spcAft>
                <a:spcPts val="0"/>
              </a:spcAft>
              <a:buFont typeface="+mj-lt"/>
              <a:buAutoNum type="arabicPeriod"/>
              <a:defRPr/>
            </a:pPr>
            <a:r>
              <a:rPr lang="en-GB" dirty="0" smtClean="0">
                <a:solidFill>
                  <a:schemeClr val="tx2">
                    <a:lumMod val="50000"/>
                  </a:schemeClr>
                </a:solidFill>
              </a:rPr>
              <a:t>Other local schools</a:t>
            </a:r>
          </a:p>
          <a:p>
            <a:pPr marL="514350" indent="-514350" eaLnBrk="1" fontAlgn="auto" hangingPunct="1">
              <a:spcAft>
                <a:spcPts val="0"/>
              </a:spcAft>
              <a:buFont typeface="+mj-lt"/>
              <a:buAutoNum type="arabicPeriod"/>
              <a:defRPr/>
            </a:pPr>
            <a:r>
              <a:rPr lang="en-GB" dirty="0" smtClean="0">
                <a:solidFill>
                  <a:schemeClr val="tx2">
                    <a:lumMod val="50000"/>
                  </a:schemeClr>
                </a:solidFill>
              </a:rPr>
              <a:t>Local Authority school improvement team</a:t>
            </a:r>
          </a:p>
          <a:p>
            <a:pPr marL="514350" indent="-514350" eaLnBrk="1" fontAlgn="auto" hangingPunct="1">
              <a:spcAft>
                <a:spcPts val="0"/>
              </a:spcAft>
              <a:buFont typeface="+mj-lt"/>
              <a:buAutoNum type="arabicPeriod"/>
              <a:defRPr/>
            </a:pPr>
            <a:r>
              <a:rPr lang="en-GB" dirty="0" smtClean="0">
                <a:solidFill>
                  <a:schemeClr val="tx2">
                    <a:lumMod val="50000"/>
                  </a:schemeClr>
                </a:solidFill>
              </a:rPr>
              <a:t>Commercial provider</a:t>
            </a:r>
          </a:p>
          <a:p>
            <a:pPr marL="514350" indent="-514350" eaLnBrk="1" fontAlgn="auto" hangingPunct="1">
              <a:spcAft>
                <a:spcPts val="0"/>
              </a:spcAft>
              <a:buFont typeface="+mj-lt"/>
              <a:buAutoNum type="arabicPeriod"/>
              <a:defRPr/>
            </a:pPr>
            <a:r>
              <a:rPr lang="en-GB" dirty="0" smtClean="0">
                <a:solidFill>
                  <a:schemeClr val="tx2">
                    <a:lumMod val="50000"/>
                  </a:schemeClr>
                </a:solidFill>
              </a:rPr>
              <a:t>Charitable or not for profit</a:t>
            </a:r>
          </a:p>
          <a:p>
            <a:pPr marL="514350" indent="-514350" eaLnBrk="1" fontAlgn="auto" hangingPunct="1">
              <a:spcAft>
                <a:spcPts val="0"/>
              </a:spcAft>
              <a:buFont typeface="+mj-lt"/>
              <a:buAutoNum type="arabicPeriod"/>
              <a:defRPr/>
            </a:pPr>
            <a:r>
              <a:rPr lang="en-GB" dirty="0" smtClean="0">
                <a:solidFill>
                  <a:schemeClr val="tx2">
                    <a:lumMod val="50000"/>
                  </a:schemeClr>
                </a:solidFill>
              </a:rPr>
              <a:t>Academy sponsor/chain</a:t>
            </a:r>
          </a:p>
          <a:p>
            <a:pPr marL="514350" indent="-514350" eaLnBrk="1" fontAlgn="auto" hangingPunct="1">
              <a:spcAft>
                <a:spcPts val="0"/>
              </a:spcAft>
              <a:buFont typeface="+mj-lt"/>
              <a:buAutoNum type="arabicPeriod"/>
              <a:defRPr/>
            </a:pPr>
            <a:r>
              <a:rPr lang="en-GB" dirty="0" smtClean="0">
                <a:solidFill>
                  <a:schemeClr val="tx2">
                    <a:lumMod val="50000"/>
                  </a:schemeClr>
                </a:solidFill>
              </a:rPr>
              <a:t>Network/membership organisation</a:t>
            </a:r>
          </a:p>
          <a:p>
            <a:pPr marL="514350" indent="-514350" eaLnBrk="1" fontAlgn="auto" hangingPunct="1">
              <a:spcAft>
                <a:spcPts val="0"/>
              </a:spcAft>
              <a:buFont typeface="+mj-lt"/>
              <a:buAutoNum type="arabicPeriod"/>
              <a:defRPr/>
            </a:pPr>
            <a:r>
              <a:rPr lang="en-GB" dirty="0" smtClean="0">
                <a:solidFill>
                  <a:schemeClr val="tx2">
                    <a:lumMod val="50000"/>
                  </a:schemeClr>
                </a:solidFill>
              </a:rPr>
              <a:t>Other</a:t>
            </a:r>
          </a:p>
        </p:txBody>
      </p:sp>
      <p:grpSp>
        <p:nvGrpSpPr>
          <p:cNvPr id="7" name="CountdownNew"/>
          <p:cNvGrpSpPr/>
          <p:nvPr>
            <p:custDataLst>
              <p:tags r:id="rId5"/>
            </p:custDataLst>
          </p:nvPr>
        </p:nvGrpSpPr>
        <p:grpSpPr>
          <a:xfrm>
            <a:off x="8255000" y="5715000"/>
            <a:ext cx="889000" cy="1143000"/>
            <a:chOff x="8318500" y="6032500"/>
            <a:chExt cx="889000" cy="1143000"/>
          </a:xfrm>
        </p:grpSpPr>
        <p:pic>
          <p:nvPicPr>
            <p:cNvPr id="6" name="CDShape"/>
            <p:cNvPicPr>
              <a:picLocks/>
            </p:cNvPicPr>
            <p:nvPr/>
          </p:nvPicPr>
          <p:blipFill>
            <a:blip r:embed="rId9">
              <a:extLst>
                <a:ext uri="{28A0092B-C50C-407E-A947-70E740481C1C}">
                  <a14:useLocalDpi xmlns:a14="http://schemas.microsoft.com/office/drawing/2010/main" val="0"/>
                </a:ext>
              </a:extLst>
            </a:blip>
            <a:stretch>
              <a:fillRect/>
            </a:stretch>
          </p:blipFill>
          <p:spPr>
            <a:xfrm>
              <a:off x="8318500" y="6032500"/>
              <a:ext cx="889000" cy="1143000"/>
            </a:xfrm>
            <a:prstGeom prst="rect">
              <a:avLst/>
            </a:prstGeom>
          </p:spPr>
        </p:pic>
        <p:sp>
          <p:nvSpPr>
            <p:cNvPr id="3" name="CDText"/>
            <p:cNvSpPr txBox="1"/>
            <p:nvPr/>
          </p:nvSpPr>
          <p:spPr>
            <a:xfrm>
              <a:off x="8356600" y="6032500"/>
              <a:ext cx="838200" cy="635000"/>
            </a:xfrm>
            <a:prstGeom prst="rect">
              <a:avLst/>
            </a:prstGeom>
            <a:noFill/>
          </p:spPr>
          <p:txBody>
            <a:bodyPr vert="horz" rtlCol="0" anchor="ctr" anchorCtr="1">
              <a:noAutofit/>
            </a:bodyPr>
            <a:lstStyle/>
            <a:p>
              <a:pPr algn="ctr"/>
              <a:r>
                <a:rPr lang="en-GB" sz="2400" b="1" smtClean="0">
                  <a:solidFill>
                    <a:srgbClr val="000000"/>
                  </a:solidFill>
                  <a:latin typeface="Tahoma"/>
                </a:rPr>
                <a:t>5</a:t>
              </a:r>
              <a:endParaRPr lang="en-GB" sz="2400" b="1">
                <a:solidFill>
                  <a:srgbClr val="000000"/>
                </a:solidFill>
                <a:latin typeface="Tahoma"/>
              </a:endParaRPr>
            </a:p>
          </p:txBody>
        </p:sp>
      </p:gr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repeatDur="0" restart="never"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PQuestion"/>
          <p:cNvSpPr>
            <a:spLocks noGrp="1"/>
          </p:cNvSpPr>
          <p:nvPr>
            <p:ph type="title"/>
          </p:nvPr>
        </p:nvSpPr>
        <p:spPr>
          <a:xfrm>
            <a:off x="395288" y="692150"/>
            <a:ext cx="8229600" cy="1143000"/>
          </a:xfrm>
        </p:spPr>
        <p:txBody>
          <a:bodyPr rtlCol="0">
            <a:normAutofit fontScale="90000"/>
          </a:bodyPr>
          <a:lstStyle/>
          <a:p>
            <a:pPr algn="l" eaLnBrk="1" fontAlgn="auto" hangingPunct="1">
              <a:spcAft>
                <a:spcPts val="0"/>
              </a:spcAft>
              <a:defRPr/>
            </a:pPr>
            <a:r>
              <a:rPr lang="en-GB" dirty="0" smtClean="0">
                <a:solidFill>
                  <a:schemeClr val="tx2">
                    <a:lumMod val="50000"/>
                  </a:schemeClr>
                </a:solidFill>
              </a:rPr>
              <a:t>Support: have the services your LA offers changed in the last year?</a:t>
            </a:r>
            <a:br>
              <a:rPr lang="en-GB" dirty="0" smtClean="0">
                <a:solidFill>
                  <a:schemeClr val="tx2">
                    <a:lumMod val="50000"/>
                  </a:schemeClr>
                </a:solidFill>
              </a:rPr>
            </a:br>
            <a:endParaRPr lang="en-GB" dirty="0" smtClean="0">
              <a:solidFill>
                <a:schemeClr val="tx2">
                  <a:lumMod val="50000"/>
                </a:schemeClr>
              </a:solidFill>
            </a:endParaRPr>
          </a:p>
        </p:txBody>
      </p:sp>
      <p:graphicFrame>
        <p:nvGraphicFramePr>
          <p:cNvPr id="2" name="TPChart"/>
          <p:cNvGraphicFramePr>
            <a:graphicFrameLocks/>
          </p:cNvGraphicFramePr>
          <p:nvPr>
            <p:custDataLst>
              <p:tags r:id="rId3"/>
            </p:custDataLst>
            <p:extLst>
              <p:ext uri="{D42A27DB-BD31-4B8C-83A1-F6EECF244321}">
                <p14:modId xmlns:p14="http://schemas.microsoft.com/office/powerpoint/2010/main" val="1209135706"/>
              </p:ext>
            </p:extLst>
          </p:nvPr>
        </p:nvGraphicFramePr>
        <p:xfrm>
          <a:off x="180527" y="2187575"/>
          <a:ext cx="9144001" cy="2540000"/>
        </p:xfrm>
        <a:graphic>
          <a:graphicData uri="http://schemas.openxmlformats.org/presentationml/2006/ole">
            <mc:AlternateContent xmlns:mc="http://schemas.openxmlformats.org/markup-compatibility/2006">
              <mc:Choice xmlns:v="urn:schemas-microsoft-com:vml" Requires="v">
                <p:oleObj spid="_x0000_s28686" name="Chart" r:id="rId7" imgW="9143977" imgH="2543044" progId="MSGraph.Chart.8">
                  <p:embed followColorScheme="full"/>
                </p:oleObj>
              </mc:Choice>
              <mc:Fallback>
                <p:oleObj name="Chart" r:id="rId7" imgW="9143977" imgH="2543044" progId="MSGraph.Chart.8">
                  <p:embed followColorScheme="full"/>
                  <p:pic>
                    <p:nvPicPr>
                      <p:cNvPr id="0" name=""/>
                      <p:cNvPicPr/>
                      <p:nvPr/>
                    </p:nvPicPr>
                    <p:blipFill>
                      <a:blip r:embed="rId8"/>
                      <a:stretch>
                        <a:fillRect/>
                      </a:stretch>
                    </p:blipFill>
                    <p:spPr>
                      <a:xfrm>
                        <a:off x="180527" y="2187575"/>
                        <a:ext cx="9144001" cy="2540000"/>
                      </a:xfrm>
                      <a:prstGeom prst="rect">
                        <a:avLst/>
                      </a:prstGeom>
                    </p:spPr>
                  </p:pic>
                </p:oleObj>
              </mc:Fallback>
            </mc:AlternateContent>
          </a:graphicData>
        </a:graphic>
      </p:graphicFrame>
      <p:sp>
        <p:nvSpPr>
          <p:cNvPr id="5" name="TPAnswers"/>
          <p:cNvSpPr>
            <a:spLocks noGrp="1"/>
          </p:cNvSpPr>
          <p:nvPr>
            <p:ph idx="1"/>
            <p:custDataLst>
              <p:tags r:id="rId4"/>
            </p:custDataLst>
          </p:nvPr>
        </p:nvSpPr>
        <p:spPr>
          <a:xfrm>
            <a:off x="950912" y="2327275"/>
            <a:ext cx="8229600" cy="4525963"/>
          </a:xfrm>
        </p:spPr>
        <p:txBody>
          <a:bodyPr rtlCol="0">
            <a:noAutofit/>
          </a:bodyPr>
          <a:lstStyle/>
          <a:p>
            <a:pPr marL="514350" indent="-514350" eaLnBrk="1" fontAlgn="auto" hangingPunct="1">
              <a:spcAft>
                <a:spcPts val="0"/>
              </a:spcAft>
              <a:buFont typeface="+mj-lt"/>
              <a:buAutoNum type="arabicPeriod"/>
              <a:defRPr/>
            </a:pPr>
            <a:r>
              <a:rPr lang="en-GB" dirty="0" smtClean="0">
                <a:solidFill>
                  <a:schemeClr val="tx2">
                    <a:lumMod val="50000"/>
                  </a:schemeClr>
                </a:solidFill>
              </a:rPr>
              <a:t>Yes, a lot</a:t>
            </a:r>
          </a:p>
          <a:p>
            <a:pPr marL="514350" indent="-514350" eaLnBrk="1" fontAlgn="auto" hangingPunct="1">
              <a:spcAft>
                <a:spcPts val="0"/>
              </a:spcAft>
              <a:buFont typeface="+mj-lt"/>
              <a:buAutoNum type="arabicPeriod"/>
              <a:defRPr/>
            </a:pPr>
            <a:r>
              <a:rPr lang="en-GB" dirty="0" smtClean="0">
                <a:solidFill>
                  <a:schemeClr val="tx2">
                    <a:lumMod val="50000"/>
                  </a:schemeClr>
                </a:solidFill>
              </a:rPr>
              <a:t>Yes, a little</a:t>
            </a:r>
          </a:p>
          <a:p>
            <a:pPr marL="514350" indent="-514350" eaLnBrk="1" fontAlgn="auto" hangingPunct="1">
              <a:spcAft>
                <a:spcPts val="0"/>
              </a:spcAft>
              <a:buFont typeface="+mj-lt"/>
              <a:buAutoNum type="arabicPeriod"/>
              <a:defRPr/>
            </a:pPr>
            <a:r>
              <a:rPr lang="en-GB" dirty="0" smtClean="0">
                <a:solidFill>
                  <a:schemeClr val="tx2">
                    <a:lumMod val="50000"/>
                  </a:schemeClr>
                </a:solidFill>
              </a:rPr>
              <a:t>No</a:t>
            </a:r>
          </a:p>
          <a:p>
            <a:pPr marL="514350" indent="-514350" eaLnBrk="1" fontAlgn="auto" hangingPunct="1">
              <a:spcAft>
                <a:spcPts val="0"/>
              </a:spcAft>
              <a:buFont typeface="+mj-lt"/>
              <a:buAutoNum type="arabicPeriod"/>
              <a:defRPr/>
            </a:pPr>
            <a:r>
              <a:rPr lang="en-GB" dirty="0" smtClean="0">
                <a:solidFill>
                  <a:schemeClr val="tx2">
                    <a:lumMod val="50000"/>
                  </a:schemeClr>
                </a:solidFill>
              </a:rPr>
              <a:t>Not sure</a:t>
            </a:r>
          </a:p>
        </p:txBody>
      </p:sp>
      <p:grpSp>
        <p:nvGrpSpPr>
          <p:cNvPr id="7" name="CountdownNew"/>
          <p:cNvGrpSpPr/>
          <p:nvPr>
            <p:custDataLst>
              <p:tags r:id="rId5"/>
            </p:custDataLst>
          </p:nvPr>
        </p:nvGrpSpPr>
        <p:grpSpPr>
          <a:xfrm>
            <a:off x="8255000" y="5715000"/>
            <a:ext cx="889000" cy="1143000"/>
            <a:chOff x="8318500" y="6032500"/>
            <a:chExt cx="889000" cy="1143000"/>
          </a:xfrm>
        </p:grpSpPr>
        <p:pic>
          <p:nvPicPr>
            <p:cNvPr id="6" name="CDShape"/>
            <p:cNvPicPr>
              <a:picLocks/>
            </p:cNvPicPr>
            <p:nvPr/>
          </p:nvPicPr>
          <p:blipFill>
            <a:blip r:embed="rId9">
              <a:extLst>
                <a:ext uri="{28A0092B-C50C-407E-A947-70E740481C1C}">
                  <a14:useLocalDpi xmlns:a14="http://schemas.microsoft.com/office/drawing/2010/main" val="0"/>
                </a:ext>
              </a:extLst>
            </a:blip>
            <a:stretch>
              <a:fillRect/>
            </a:stretch>
          </p:blipFill>
          <p:spPr>
            <a:xfrm>
              <a:off x="8318500" y="6032500"/>
              <a:ext cx="889000" cy="1143000"/>
            </a:xfrm>
            <a:prstGeom prst="rect">
              <a:avLst/>
            </a:prstGeom>
          </p:spPr>
        </p:pic>
        <p:sp>
          <p:nvSpPr>
            <p:cNvPr id="3" name="CDText"/>
            <p:cNvSpPr txBox="1"/>
            <p:nvPr/>
          </p:nvSpPr>
          <p:spPr>
            <a:xfrm>
              <a:off x="8356600" y="6032500"/>
              <a:ext cx="838200" cy="635000"/>
            </a:xfrm>
            <a:prstGeom prst="rect">
              <a:avLst/>
            </a:prstGeom>
            <a:noFill/>
          </p:spPr>
          <p:txBody>
            <a:bodyPr vert="horz" rtlCol="0" anchor="ctr" anchorCtr="1">
              <a:noAutofit/>
            </a:bodyPr>
            <a:lstStyle/>
            <a:p>
              <a:pPr algn="ctr"/>
              <a:r>
                <a:rPr lang="en-GB" sz="2400" b="1" smtClean="0">
                  <a:solidFill>
                    <a:srgbClr val="000000"/>
                  </a:solidFill>
                  <a:latin typeface="Tahoma"/>
                </a:rPr>
                <a:t>5</a:t>
              </a:r>
              <a:endParaRPr lang="en-GB" sz="2400" b="1">
                <a:solidFill>
                  <a:srgbClr val="000000"/>
                </a:solidFill>
                <a:latin typeface="Tahoma"/>
              </a:endParaRPr>
            </a:p>
          </p:txBody>
        </p:sp>
      </p:gr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repeatDur="0" restart="never"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PQuestion"/>
          <p:cNvSpPr>
            <a:spLocks noGrp="1"/>
          </p:cNvSpPr>
          <p:nvPr>
            <p:ph type="title"/>
          </p:nvPr>
        </p:nvSpPr>
        <p:spPr>
          <a:xfrm>
            <a:off x="395288" y="692150"/>
            <a:ext cx="8229600" cy="1143000"/>
          </a:xfrm>
        </p:spPr>
        <p:txBody>
          <a:bodyPr rtlCol="0">
            <a:normAutofit fontScale="90000"/>
          </a:bodyPr>
          <a:lstStyle/>
          <a:p>
            <a:pPr algn="l" eaLnBrk="1" fontAlgn="auto" hangingPunct="1">
              <a:spcAft>
                <a:spcPts val="0"/>
              </a:spcAft>
              <a:defRPr/>
            </a:pPr>
            <a:r>
              <a:rPr lang="en-GB" dirty="0" smtClean="0">
                <a:solidFill>
                  <a:schemeClr val="tx2">
                    <a:lumMod val="50000"/>
                  </a:schemeClr>
                </a:solidFill>
              </a:rPr>
              <a:t>School readiness – do you feel children are… </a:t>
            </a:r>
            <a:br>
              <a:rPr lang="en-GB" dirty="0" smtClean="0">
                <a:solidFill>
                  <a:schemeClr val="tx2">
                    <a:lumMod val="50000"/>
                  </a:schemeClr>
                </a:solidFill>
              </a:rPr>
            </a:br>
            <a:endParaRPr lang="en-GB" dirty="0" smtClean="0">
              <a:solidFill>
                <a:schemeClr val="tx2">
                  <a:lumMod val="50000"/>
                </a:schemeClr>
              </a:solidFill>
            </a:endParaRPr>
          </a:p>
        </p:txBody>
      </p:sp>
      <p:graphicFrame>
        <p:nvGraphicFramePr>
          <p:cNvPr id="2" name="TPChart"/>
          <p:cNvGraphicFramePr>
            <a:graphicFrameLocks/>
          </p:cNvGraphicFramePr>
          <p:nvPr>
            <p:custDataLst>
              <p:tags r:id="rId3"/>
            </p:custDataLst>
            <p:extLst>
              <p:ext uri="{D42A27DB-BD31-4B8C-83A1-F6EECF244321}">
                <p14:modId xmlns:p14="http://schemas.microsoft.com/office/powerpoint/2010/main" val="1456002374"/>
              </p:ext>
            </p:extLst>
          </p:nvPr>
        </p:nvGraphicFramePr>
        <p:xfrm>
          <a:off x="180527" y="1844824"/>
          <a:ext cx="9144001" cy="1984375"/>
        </p:xfrm>
        <a:graphic>
          <a:graphicData uri="http://schemas.openxmlformats.org/presentationml/2006/ole">
            <mc:AlternateContent xmlns:mc="http://schemas.openxmlformats.org/markup-compatibility/2006">
              <mc:Choice xmlns:v="urn:schemas-microsoft-com:vml" Requires="v">
                <p:oleObj spid="_x0000_s29710" name="Chart" r:id="rId7" imgW="9143977" imgH="1981312" progId="MSGraph.Chart.8">
                  <p:embed followColorScheme="full"/>
                </p:oleObj>
              </mc:Choice>
              <mc:Fallback>
                <p:oleObj name="Chart" r:id="rId7" imgW="9143977" imgH="1981312" progId="MSGraph.Chart.8">
                  <p:embed followColorScheme="full"/>
                  <p:pic>
                    <p:nvPicPr>
                      <p:cNvPr id="0" name=""/>
                      <p:cNvPicPr/>
                      <p:nvPr/>
                    </p:nvPicPr>
                    <p:blipFill>
                      <a:blip r:embed="rId8"/>
                      <a:stretch>
                        <a:fillRect/>
                      </a:stretch>
                    </p:blipFill>
                    <p:spPr>
                      <a:xfrm>
                        <a:off x="180527" y="1844824"/>
                        <a:ext cx="9144001" cy="1984375"/>
                      </a:xfrm>
                      <a:prstGeom prst="rect">
                        <a:avLst/>
                      </a:prstGeom>
                    </p:spPr>
                  </p:pic>
                </p:oleObj>
              </mc:Fallback>
            </mc:AlternateContent>
          </a:graphicData>
        </a:graphic>
      </p:graphicFrame>
      <p:sp>
        <p:nvSpPr>
          <p:cNvPr id="5" name="TPAnswers"/>
          <p:cNvSpPr>
            <a:spLocks noGrp="1"/>
          </p:cNvSpPr>
          <p:nvPr>
            <p:ph idx="1"/>
            <p:custDataLst>
              <p:tags r:id="rId4"/>
            </p:custDataLst>
          </p:nvPr>
        </p:nvSpPr>
        <p:spPr>
          <a:xfrm>
            <a:off x="899592" y="1916113"/>
            <a:ext cx="8229600" cy="4525962"/>
          </a:xfrm>
        </p:spPr>
        <p:txBody>
          <a:bodyPr rtlCol="0">
            <a:noAutofit/>
          </a:bodyPr>
          <a:lstStyle/>
          <a:p>
            <a:pPr marL="514350" indent="-514350" eaLnBrk="1" fontAlgn="auto" hangingPunct="1">
              <a:spcAft>
                <a:spcPts val="0"/>
              </a:spcAft>
              <a:buFont typeface="+mj-lt"/>
              <a:buAutoNum type="arabicPeriod"/>
              <a:defRPr/>
            </a:pPr>
            <a:r>
              <a:rPr lang="en-GB" dirty="0" smtClean="0">
                <a:solidFill>
                  <a:schemeClr val="tx2">
                    <a:lumMod val="50000"/>
                  </a:schemeClr>
                </a:solidFill>
              </a:rPr>
              <a:t>Less ready for school than 10 years ago</a:t>
            </a:r>
          </a:p>
          <a:p>
            <a:pPr marL="514350" indent="-514350" eaLnBrk="1" fontAlgn="auto" hangingPunct="1">
              <a:spcAft>
                <a:spcPts val="0"/>
              </a:spcAft>
              <a:buFont typeface="+mj-lt"/>
              <a:buAutoNum type="arabicPeriod"/>
              <a:defRPr/>
            </a:pPr>
            <a:r>
              <a:rPr lang="en-GB" dirty="0" smtClean="0">
                <a:solidFill>
                  <a:schemeClr val="tx2">
                    <a:lumMod val="50000"/>
                  </a:schemeClr>
                </a:solidFill>
              </a:rPr>
              <a:t>More ready for school than 10 years ago </a:t>
            </a:r>
          </a:p>
          <a:p>
            <a:pPr marL="514350" indent="-514350" eaLnBrk="1" fontAlgn="auto" hangingPunct="1">
              <a:spcAft>
                <a:spcPts val="0"/>
              </a:spcAft>
              <a:buFont typeface="+mj-lt"/>
              <a:buAutoNum type="arabicPeriod"/>
              <a:defRPr/>
            </a:pPr>
            <a:r>
              <a:rPr lang="en-GB" dirty="0" smtClean="0">
                <a:solidFill>
                  <a:schemeClr val="tx2">
                    <a:lumMod val="50000"/>
                  </a:schemeClr>
                </a:solidFill>
              </a:rPr>
              <a:t>No change</a:t>
            </a:r>
          </a:p>
        </p:txBody>
      </p:sp>
      <p:grpSp>
        <p:nvGrpSpPr>
          <p:cNvPr id="7" name="CountdownNew"/>
          <p:cNvGrpSpPr/>
          <p:nvPr>
            <p:custDataLst>
              <p:tags r:id="rId5"/>
            </p:custDataLst>
          </p:nvPr>
        </p:nvGrpSpPr>
        <p:grpSpPr>
          <a:xfrm>
            <a:off x="8255000" y="5715000"/>
            <a:ext cx="889000" cy="1143000"/>
            <a:chOff x="8318500" y="6032500"/>
            <a:chExt cx="889000" cy="1143000"/>
          </a:xfrm>
        </p:grpSpPr>
        <p:pic>
          <p:nvPicPr>
            <p:cNvPr id="6" name="CDShape"/>
            <p:cNvPicPr>
              <a:picLocks/>
            </p:cNvPicPr>
            <p:nvPr/>
          </p:nvPicPr>
          <p:blipFill>
            <a:blip r:embed="rId9">
              <a:extLst>
                <a:ext uri="{28A0092B-C50C-407E-A947-70E740481C1C}">
                  <a14:useLocalDpi xmlns:a14="http://schemas.microsoft.com/office/drawing/2010/main" val="0"/>
                </a:ext>
              </a:extLst>
            </a:blip>
            <a:stretch>
              <a:fillRect/>
            </a:stretch>
          </p:blipFill>
          <p:spPr>
            <a:xfrm>
              <a:off x="8318500" y="6032500"/>
              <a:ext cx="889000" cy="1143000"/>
            </a:xfrm>
            <a:prstGeom prst="rect">
              <a:avLst/>
            </a:prstGeom>
          </p:spPr>
        </p:pic>
        <p:sp>
          <p:nvSpPr>
            <p:cNvPr id="3" name="CDText"/>
            <p:cNvSpPr txBox="1"/>
            <p:nvPr/>
          </p:nvSpPr>
          <p:spPr>
            <a:xfrm>
              <a:off x="8356600" y="6032500"/>
              <a:ext cx="838200" cy="635000"/>
            </a:xfrm>
            <a:prstGeom prst="rect">
              <a:avLst/>
            </a:prstGeom>
            <a:noFill/>
          </p:spPr>
          <p:txBody>
            <a:bodyPr vert="horz" rtlCol="0" anchor="ctr" anchorCtr="1">
              <a:noAutofit/>
            </a:bodyPr>
            <a:lstStyle/>
            <a:p>
              <a:pPr algn="ctr"/>
              <a:r>
                <a:rPr lang="en-GB" sz="2400" b="1" smtClean="0">
                  <a:solidFill>
                    <a:srgbClr val="000000"/>
                  </a:solidFill>
                  <a:latin typeface="Tahoma"/>
                </a:rPr>
                <a:t>5</a:t>
              </a:r>
              <a:endParaRPr lang="en-GB" sz="2400" b="1">
                <a:solidFill>
                  <a:srgbClr val="000000"/>
                </a:solidFill>
                <a:latin typeface="Tahoma"/>
              </a:endParaRPr>
            </a:p>
          </p:txBody>
        </p:sp>
      </p:gr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repeatDur="0" restart="never"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PQuestion"/>
          <p:cNvSpPr>
            <a:spLocks noGrp="1"/>
          </p:cNvSpPr>
          <p:nvPr>
            <p:ph type="title"/>
          </p:nvPr>
        </p:nvSpPr>
        <p:spPr>
          <a:xfrm>
            <a:off x="395288" y="692150"/>
            <a:ext cx="8229600" cy="1143000"/>
          </a:xfrm>
        </p:spPr>
        <p:txBody>
          <a:bodyPr rtlCol="0">
            <a:normAutofit fontScale="90000"/>
          </a:bodyPr>
          <a:lstStyle/>
          <a:p>
            <a:pPr algn="l" eaLnBrk="1" fontAlgn="auto" hangingPunct="1">
              <a:spcAft>
                <a:spcPts val="0"/>
              </a:spcAft>
              <a:defRPr/>
            </a:pPr>
            <a:r>
              <a:rPr lang="en-GB" dirty="0" smtClean="0">
                <a:solidFill>
                  <a:schemeClr val="tx2">
                    <a:lumMod val="50000"/>
                  </a:schemeClr>
                </a:solidFill>
              </a:rPr>
              <a:t>Work readiness – do you feel young people are… </a:t>
            </a:r>
            <a:br>
              <a:rPr lang="en-GB" dirty="0" smtClean="0">
                <a:solidFill>
                  <a:schemeClr val="tx2">
                    <a:lumMod val="50000"/>
                  </a:schemeClr>
                </a:solidFill>
              </a:rPr>
            </a:br>
            <a:endParaRPr lang="en-GB" dirty="0" smtClean="0">
              <a:solidFill>
                <a:schemeClr val="tx2">
                  <a:lumMod val="50000"/>
                </a:schemeClr>
              </a:solidFill>
            </a:endParaRPr>
          </a:p>
        </p:txBody>
      </p:sp>
      <p:graphicFrame>
        <p:nvGraphicFramePr>
          <p:cNvPr id="2" name="TPChart"/>
          <p:cNvGraphicFramePr>
            <a:graphicFrameLocks/>
          </p:cNvGraphicFramePr>
          <p:nvPr>
            <p:custDataLst>
              <p:tags r:id="rId3"/>
            </p:custDataLst>
            <p:extLst>
              <p:ext uri="{D42A27DB-BD31-4B8C-83A1-F6EECF244321}">
                <p14:modId xmlns:p14="http://schemas.microsoft.com/office/powerpoint/2010/main" val="2615992146"/>
              </p:ext>
            </p:extLst>
          </p:nvPr>
        </p:nvGraphicFramePr>
        <p:xfrm>
          <a:off x="108519" y="1804665"/>
          <a:ext cx="9144001" cy="1984375"/>
        </p:xfrm>
        <a:graphic>
          <a:graphicData uri="http://schemas.openxmlformats.org/presentationml/2006/ole">
            <mc:AlternateContent xmlns:mc="http://schemas.openxmlformats.org/markup-compatibility/2006">
              <mc:Choice xmlns:v="urn:schemas-microsoft-com:vml" Requires="v">
                <p:oleObj spid="_x0000_s30734" name="Chart" r:id="rId7" imgW="9143977" imgH="1981312" progId="MSGraph.Chart.8">
                  <p:embed followColorScheme="full"/>
                </p:oleObj>
              </mc:Choice>
              <mc:Fallback>
                <p:oleObj name="Chart" r:id="rId7" imgW="9143977" imgH="1981312" progId="MSGraph.Chart.8">
                  <p:embed followColorScheme="full"/>
                  <p:pic>
                    <p:nvPicPr>
                      <p:cNvPr id="0" name=""/>
                      <p:cNvPicPr/>
                      <p:nvPr/>
                    </p:nvPicPr>
                    <p:blipFill>
                      <a:blip r:embed="rId8"/>
                      <a:stretch>
                        <a:fillRect/>
                      </a:stretch>
                    </p:blipFill>
                    <p:spPr>
                      <a:xfrm>
                        <a:off x="108519" y="1804665"/>
                        <a:ext cx="9144001" cy="1984375"/>
                      </a:xfrm>
                      <a:prstGeom prst="rect">
                        <a:avLst/>
                      </a:prstGeom>
                    </p:spPr>
                  </p:pic>
                </p:oleObj>
              </mc:Fallback>
            </mc:AlternateContent>
          </a:graphicData>
        </a:graphic>
      </p:graphicFrame>
      <p:sp>
        <p:nvSpPr>
          <p:cNvPr id="5" name="TPAnswers"/>
          <p:cNvSpPr>
            <a:spLocks noGrp="1"/>
          </p:cNvSpPr>
          <p:nvPr>
            <p:ph idx="1"/>
            <p:custDataLst>
              <p:tags r:id="rId4"/>
            </p:custDataLst>
          </p:nvPr>
        </p:nvSpPr>
        <p:spPr>
          <a:xfrm>
            <a:off x="899592" y="1916113"/>
            <a:ext cx="8229600" cy="4525962"/>
          </a:xfrm>
        </p:spPr>
        <p:txBody>
          <a:bodyPr rtlCol="0">
            <a:noAutofit/>
          </a:bodyPr>
          <a:lstStyle/>
          <a:p>
            <a:pPr marL="514350" indent="-514350" eaLnBrk="1" fontAlgn="auto" hangingPunct="1">
              <a:spcAft>
                <a:spcPts val="0"/>
              </a:spcAft>
              <a:buFont typeface="+mj-lt"/>
              <a:buAutoNum type="arabicPeriod"/>
              <a:defRPr/>
            </a:pPr>
            <a:r>
              <a:rPr lang="en-GB" dirty="0" smtClean="0">
                <a:solidFill>
                  <a:schemeClr val="tx2">
                    <a:lumMod val="50000"/>
                  </a:schemeClr>
                </a:solidFill>
              </a:rPr>
              <a:t>More ready for work than 10 years ago</a:t>
            </a:r>
          </a:p>
          <a:p>
            <a:pPr marL="514350" indent="-514350" eaLnBrk="1" fontAlgn="auto" hangingPunct="1">
              <a:spcAft>
                <a:spcPts val="0"/>
              </a:spcAft>
              <a:buFont typeface="+mj-lt"/>
              <a:buAutoNum type="arabicPeriod"/>
              <a:defRPr/>
            </a:pPr>
            <a:r>
              <a:rPr lang="en-GB" dirty="0" smtClean="0">
                <a:solidFill>
                  <a:schemeClr val="tx2">
                    <a:lumMod val="50000"/>
                  </a:schemeClr>
                </a:solidFill>
              </a:rPr>
              <a:t>Less ready for work than 10 years ago </a:t>
            </a:r>
          </a:p>
          <a:p>
            <a:pPr marL="514350" indent="-514350" eaLnBrk="1" fontAlgn="auto" hangingPunct="1">
              <a:spcAft>
                <a:spcPts val="0"/>
              </a:spcAft>
              <a:buFont typeface="+mj-lt"/>
              <a:buAutoNum type="arabicPeriod"/>
              <a:defRPr/>
            </a:pPr>
            <a:r>
              <a:rPr lang="en-GB" dirty="0" smtClean="0">
                <a:solidFill>
                  <a:schemeClr val="tx2">
                    <a:lumMod val="50000"/>
                  </a:schemeClr>
                </a:solidFill>
              </a:rPr>
              <a:t>No change</a:t>
            </a:r>
          </a:p>
        </p:txBody>
      </p:sp>
      <p:grpSp>
        <p:nvGrpSpPr>
          <p:cNvPr id="7" name="CountdownNew"/>
          <p:cNvGrpSpPr/>
          <p:nvPr>
            <p:custDataLst>
              <p:tags r:id="rId5"/>
            </p:custDataLst>
          </p:nvPr>
        </p:nvGrpSpPr>
        <p:grpSpPr>
          <a:xfrm>
            <a:off x="8255000" y="5715000"/>
            <a:ext cx="889000" cy="1143000"/>
            <a:chOff x="8318500" y="6032500"/>
            <a:chExt cx="889000" cy="1143000"/>
          </a:xfrm>
        </p:grpSpPr>
        <p:pic>
          <p:nvPicPr>
            <p:cNvPr id="6" name="CDShape"/>
            <p:cNvPicPr>
              <a:picLocks/>
            </p:cNvPicPr>
            <p:nvPr/>
          </p:nvPicPr>
          <p:blipFill>
            <a:blip r:embed="rId9">
              <a:extLst>
                <a:ext uri="{28A0092B-C50C-407E-A947-70E740481C1C}">
                  <a14:useLocalDpi xmlns:a14="http://schemas.microsoft.com/office/drawing/2010/main" val="0"/>
                </a:ext>
              </a:extLst>
            </a:blip>
            <a:stretch>
              <a:fillRect/>
            </a:stretch>
          </p:blipFill>
          <p:spPr>
            <a:xfrm>
              <a:off x="8318500" y="6032500"/>
              <a:ext cx="889000" cy="1143000"/>
            </a:xfrm>
            <a:prstGeom prst="rect">
              <a:avLst/>
            </a:prstGeom>
          </p:spPr>
        </p:pic>
        <p:sp>
          <p:nvSpPr>
            <p:cNvPr id="3" name="CDText"/>
            <p:cNvSpPr txBox="1"/>
            <p:nvPr/>
          </p:nvSpPr>
          <p:spPr>
            <a:xfrm>
              <a:off x="8356600" y="6032500"/>
              <a:ext cx="838200" cy="635000"/>
            </a:xfrm>
            <a:prstGeom prst="rect">
              <a:avLst/>
            </a:prstGeom>
            <a:noFill/>
          </p:spPr>
          <p:txBody>
            <a:bodyPr vert="horz" rtlCol="0" anchor="ctr" anchorCtr="1">
              <a:noAutofit/>
            </a:bodyPr>
            <a:lstStyle/>
            <a:p>
              <a:pPr algn="ctr"/>
              <a:r>
                <a:rPr lang="en-GB" sz="2400" b="1" smtClean="0">
                  <a:solidFill>
                    <a:srgbClr val="000000"/>
                  </a:solidFill>
                  <a:latin typeface="Tahoma"/>
                </a:rPr>
                <a:t>5</a:t>
              </a:r>
              <a:endParaRPr lang="en-GB" sz="2400" b="1">
                <a:solidFill>
                  <a:srgbClr val="000000"/>
                </a:solidFill>
                <a:latin typeface="Tahoma"/>
              </a:endParaRPr>
            </a:p>
          </p:txBody>
        </p:sp>
      </p:gr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repeatDur="0" restart="never"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1785938"/>
            <a:ext cx="285750" cy="50720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9459" name="Picture 8"/>
          <p:cNvPicPr>
            <a:picLocks noChangeAspect="1" noChangeArrowheads="1"/>
          </p:cNvPicPr>
          <p:nvPr/>
        </p:nvPicPr>
        <p:blipFill>
          <a:blip r:embed="rId4" cstate="print"/>
          <a:srcRect/>
          <a:stretch>
            <a:fillRect/>
          </a:stretch>
        </p:blipFill>
        <p:spPr bwMode="auto">
          <a:xfrm>
            <a:off x="6645275" y="0"/>
            <a:ext cx="2498725" cy="1939925"/>
          </a:xfrm>
          <a:prstGeom prst="rect">
            <a:avLst/>
          </a:prstGeom>
          <a:noFill/>
          <a:ln w="9525">
            <a:noFill/>
            <a:miter lim="800000"/>
            <a:headEnd/>
            <a:tailEnd/>
          </a:ln>
        </p:spPr>
      </p:pic>
      <p:pic>
        <p:nvPicPr>
          <p:cNvPr id="19460" name="Picture 8"/>
          <p:cNvPicPr>
            <a:picLocks noChangeAspect="1" noChangeArrowheads="1"/>
          </p:cNvPicPr>
          <p:nvPr/>
        </p:nvPicPr>
        <p:blipFill>
          <a:blip r:embed="rId4" cstate="print"/>
          <a:srcRect/>
          <a:stretch>
            <a:fillRect/>
          </a:stretch>
        </p:blipFill>
        <p:spPr bwMode="auto">
          <a:xfrm>
            <a:off x="6645275" y="0"/>
            <a:ext cx="2498725" cy="1939925"/>
          </a:xfrm>
          <a:prstGeom prst="rect">
            <a:avLst/>
          </a:prstGeom>
          <a:noFill/>
          <a:ln w="9525">
            <a:noFill/>
            <a:miter lim="800000"/>
            <a:headEnd/>
            <a:tailEnd/>
          </a:ln>
        </p:spPr>
      </p:pic>
      <p:sp>
        <p:nvSpPr>
          <p:cNvPr id="19461" name="Title 1"/>
          <p:cNvSpPr>
            <a:spLocks noGrp="1"/>
          </p:cNvSpPr>
          <p:nvPr>
            <p:ph type="ctrTitle"/>
          </p:nvPr>
        </p:nvSpPr>
        <p:spPr>
          <a:xfrm>
            <a:off x="539750" y="1968500"/>
            <a:ext cx="7772400" cy="4124325"/>
          </a:xfrm>
        </p:spPr>
        <p:txBody>
          <a:bodyPr/>
          <a:lstStyle/>
          <a:p>
            <a:pPr algn="l"/>
            <a:r>
              <a:rPr lang="en-GB" dirty="0" smtClean="0">
                <a:solidFill>
                  <a:srgbClr val="002060"/>
                </a:solidFill>
              </a:rPr>
              <a:t>Nursery &amp; Primary = 24.4% </a:t>
            </a:r>
            <a:br>
              <a:rPr lang="en-GB" dirty="0" smtClean="0">
                <a:solidFill>
                  <a:srgbClr val="002060"/>
                </a:solidFill>
              </a:rPr>
            </a:br>
            <a:r>
              <a:rPr lang="en-GB" dirty="0" smtClean="0">
                <a:solidFill>
                  <a:srgbClr val="002060"/>
                </a:solidFill>
              </a:rPr>
              <a:t>National average 19.2%</a:t>
            </a:r>
            <a:br>
              <a:rPr lang="en-GB" dirty="0" smtClean="0">
                <a:solidFill>
                  <a:srgbClr val="002060"/>
                </a:solidFill>
              </a:rPr>
            </a:br>
            <a:r>
              <a:rPr lang="en-GB" dirty="0">
                <a:solidFill>
                  <a:srgbClr val="002060"/>
                </a:solidFill>
              </a:rPr>
              <a:t/>
            </a:r>
            <a:br>
              <a:rPr lang="en-GB" dirty="0">
                <a:solidFill>
                  <a:srgbClr val="002060"/>
                </a:solidFill>
              </a:rPr>
            </a:br>
            <a:r>
              <a:rPr lang="en-GB" dirty="0" smtClean="0">
                <a:solidFill>
                  <a:srgbClr val="002060"/>
                </a:solidFill>
              </a:rPr>
              <a:t>Secondary = 19.5%</a:t>
            </a:r>
            <a:br>
              <a:rPr lang="en-GB" dirty="0" smtClean="0">
                <a:solidFill>
                  <a:srgbClr val="002060"/>
                </a:solidFill>
              </a:rPr>
            </a:br>
            <a:r>
              <a:rPr lang="en-GB" dirty="0" smtClean="0">
                <a:solidFill>
                  <a:srgbClr val="002060"/>
                </a:solidFill>
              </a:rPr>
              <a:t>National average 15.9%</a:t>
            </a:r>
          </a:p>
        </p:txBody>
      </p:sp>
      <p:sp>
        <p:nvSpPr>
          <p:cNvPr id="7" name="Title 1"/>
          <p:cNvSpPr txBox="1">
            <a:spLocks/>
          </p:cNvSpPr>
          <p:nvPr/>
        </p:nvSpPr>
        <p:spPr bwMode="auto">
          <a:xfrm>
            <a:off x="13642" y="71438"/>
            <a:ext cx="6429375" cy="1714500"/>
          </a:xfrm>
          <a:prstGeom prst="rect">
            <a:avLst/>
          </a:prstGeom>
          <a:noFill/>
          <a:ln>
            <a:noFill/>
          </a:ln>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defRPr/>
            </a:pPr>
            <a:r>
              <a:rPr lang="en-GB" sz="6000" b="1" dirty="0" smtClean="0">
                <a:solidFill>
                  <a:schemeClr val="accent6"/>
                </a:solidFill>
                <a:latin typeface="Arial" pitchFamily="34" charset="0"/>
                <a:ea typeface="+mn-ea"/>
                <a:cs typeface="Arial" pitchFamily="34" charset="0"/>
              </a:rPr>
              <a:t>FSM</a:t>
            </a:r>
          </a:p>
        </p:txBody>
      </p:sp>
    </p:spTree>
    <p:custDataLst>
      <p:tags r:id="rId1"/>
    </p:custDataLst>
    <p:extLst>
      <p:ext uri="{BB962C8B-B14F-4D97-AF65-F5344CB8AC3E}">
        <p14:creationId xmlns:p14="http://schemas.microsoft.com/office/powerpoint/2010/main" val="37160823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PQuestion"/>
          <p:cNvSpPr>
            <a:spLocks noGrp="1"/>
          </p:cNvSpPr>
          <p:nvPr>
            <p:ph type="title"/>
          </p:nvPr>
        </p:nvSpPr>
        <p:spPr>
          <a:xfrm>
            <a:off x="468313" y="557808"/>
            <a:ext cx="8229600" cy="1143000"/>
          </a:xfrm>
        </p:spPr>
        <p:txBody>
          <a:bodyPr rtlCol="0">
            <a:normAutofit fontScale="90000"/>
          </a:bodyPr>
          <a:lstStyle/>
          <a:p>
            <a:pPr algn="l" eaLnBrk="1" fontAlgn="auto" hangingPunct="1">
              <a:spcAft>
                <a:spcPts val="0"/>
              </a:spcAft>
              <a:defRPr/>
            </a:pPr>
            <a:r>
              <a:rPr lang="en-GB" dirty="0" smtClean="0">
                <a:solidFill>
                  <a:schemeClr val="tx2">
                    <a:lumMod val="50000"/>
                  </a:schemeClr>
                </a:solidFill>
              </a:rPr>
              <a:t>State of mind – which of the following best describes your state of mind? </a:t>
            </a:r>
            <a:br>
              <a:rPr lang="en-GB" dirty="0" smtClean="0">
                <a:solidFill>
                  <a:schemeClr val="tx2">
                    <a:lumMod val="50000"/>
                  </a:schemeClr>
                </a:solidFill>
              </a:rPr>
            </a:br>
            <a:endParaRPr lang="en-GB" dirty="0" smtClean="0">
              <a:solidFill>
                <a:schemeClr val="tx2">
                  <a:lumMod val="50000"/>
                </a:schemeClr>
              </a:solidFill>
            </a:endParaRPr>
          </a:p>
        </p:txBody>
      </p:sp>
      <p:graphicFrame>
        <p:nvGraphicFramePr>
          <p:cNvPr id="2" name="TPChart"/>
          <p:cNvGraphicFramePr>
            <a:graphicFrameLocks/>
          </p:cNvGraphicFramePr>
          <p:nvPr>
            <p:custDataLst>
              <p:tags r:id="rId3"/>
            </p:custDataLst>
            <p:extLst>
              <p:ext uri="{D42A27DB-BD31-4B8C-83A1-F6EECF244321}">
                <p14:modId xmlns:p14="http://schemas.microsoft.com/office/powerpoint/2010/main" val="2481798251"/>
              </p:ext>
            </p:extLst>
          </p:nvPr>
        </p:nvGraphicFramePr>
        <p:xfrm>
          <a:off x="36512" y="1447626"/>
          <a:ext cx="9144000" cy="5365750"/>
        </p:xfrm>
        <a:graphic>
          <a:graphicData uri="http://schemas.openxmlformats.org/presentationml/2006/ole">
            <mc:AlternateContent xmlns:mc="http://schemas.openxmlformats.org/markup-compatibility/2006">
              <mc:Choice xmlns:v="urn:schemas-microsoft-com:vml" Requires="v">
                <p:oleObj spid="_x0000_s31758" name="Chart" r:id="rId7" imgW="9143977" imgH="5362500" progId="MSGraph.Chart.8">
                  <p:embed followColorScheme="full"/>
                </p:oleObj>
              </mc:Choice>
              <mc:Fallback>
                <p:oleObj name="Chart" r:id="rId7" imgW="9143977" imgH="5362500" progId="MSGraph.Chart.8">
                  <p:embed followColorScheme="full"/>
                  <p:pic>
                    <p:nvPicPr>
                      <p:cNvPr id="0" name=""/>
                      <p:cNvPicPr/>
                      <p:nvPr/>
                    </p:nvPicPr>
                    <p:blipFill>
                      <a:blip r:embed="rId8"/>
                      <a:stretch>
                        <a:fillRect/>
                      </a:stretch>
                    </p:blipFill>
                    <p:spPr>
                      <a:xfrm>
                        <a:off x="36512" y="1447626"/>
                        <a:ext cx="9144000" cy="5365750"/>
                      </a:xfrm>
                      <a:prstGeom prst="rect">
                        <a:avLst/>
                      </a:prstGeom>
                    </p:spPr>
                  </p:pic>
                </p:oleObj>
              </mc:Fallback>
            </mc:AlternateContent>
          </a:graphicData>
        </a:graphic>
      </p:graphicFrame>
      <p:sp>
        <p:nvSpPr>
          <p:cNvPr id="5" name="TPAnswers"/>
          <p:cNvSpPr>
            <a:spLocks noGrp="1"/>
          </p:cNvSpPr>
          <p:nvPr>
            <p:ph idx="1"/>
            <p:custDataLst>
              <p:tags r:id="rId4"/>
            </p:custDataLst>
          </p:nvPr>
        </p:nvSpPr>
        <p:spPr>
          <a:xfrm>
            <a:off x="878904" y="1484784"/>
            <a:ext cx="8229600" cy="4525962"/>
          </a:xfrm>
        </p:spPr>
        <p:txBody>
          <a:bodyPr rtlCol="0">
            <a:noAutofit/>
          </a:bodyPr>
          <a:lstStyle/>
          <a:p>
            <a:pPr marL="514350" indent="-514350" eaLnBrk="1" fontAlgn="auto" hangingPunct="1">
              <a:spcAft>
                <a:spcPts val="0"/>
              </a:spcAft>
              <a:buFont typeface="+mj-lt"/>
              <a:buAutoNum type="arabicPeriod"/>
              <a:defRPr/>
            </a:pPr>
            <a:r>
              <a:rPr lang="en-GB" dirty="0" smtClean="0">
                <a:solidFill>
                  <a:schemeClr val="tx2">
                    <a:lumMod val="50000"/>
                  </a:schemeClr>
                </a:solidFill>
              </a:rPr>
              <a:t>Confused</a:t>
            </a:r>
          </a:p>
          <a:p>
            <a:pPr marL="514350" indent="-514350" eaLnBrk="1" fontAlgn="auto" hangingPunct="1">
              <a:spcAft>
                <a:spcPts val="0"/>
              </a:spcAft>
              <a:buFont typeface="+mj-lt"/>
              <a:buAutoNum type="arabicPeriod"/>
              <a:defRPr/>
            </a:pPr>
            <a:r>
              <a:rPr lang="en-GB" dirty="0" smtClean="0">
                <a:solidFill>
                  <a:schemeClr val="tx2">
                    <a:lumMod val="50000"/>
                  </a:schemeClr>
                </a:solidFill>
              </a:rPr>
              <a:t>Motivated</a:t>
            </a:r>
          </a:p>
          <a:p>
            <a:pPr marL="514350" indent="-514350" eaLnBrk="1" fontAlgn="auto" hangingPunct="1">
              <a:spcAft>
                <a:spcPts val="0"/>
              </a:spcAft>
              <a:buFont typeface="+mj-lt"/>
              <a:buAutoNum type="arabicPeriod"/>
              <a:defRPr/>
            </a:pPr>
            <a:r>
              <a:rPr lang="en-GB" dirty="0" smtClean="0">
                <a:solidFill>
                  <a:schemeClr val="tx2">
                    <a:lumMod val="50000"/>
                  </a:schemeClr>
                </a:solidFill>
              </a:rPr>
              <a:t>Tired</a:t>
            </a:r>
          </a:p>
          <a:p>
            <a:pPr marL="514350" indent="-514350" eaLnBrk="1" fontAlgn="auto" hangingPunct="1">
              <a:spcAft>
                <a:spcPts val="0"/>
              </a:spcAft>
              <a:buFont typeface="+mj-lt"/>
              <a:buAutoNum type="arabicPeriod"/>
              <a:defRPr/>
            </a:pPr>
            <a:r>
              <a:rPr lang="en-GB" dirty="0" smtClean="0">
                <a:solidFill>
                  <a:schemeClr val="tx2">
                    <a:lumMod val="50000"/>
                  </a:schemeClr>
                </a:solidFill>
              </a:rPr>
              <a:t>Challenged </a:t>
            </a:r>
          </a:p>
          <a:p>
            <a:pPr marL="514350" indent="-514350" eaLnBrk="1" fontAlgn="auto" hangingPunct="1">
              <a:spcAft>
                <a:spcPts val="0"/>
              </a:spcAft>
              <a:buFont typeface="+mj-lt"/>
              <a:buAutoNum type="arabicPeriod"/>
              <a:defRPr/>
            </a:pPr>
            <a:r>
              <a:rPr lang="en-GB" dirty="0" smtClean="0">
                <a:solidFill>
                  <a:schemeClr val="tx2">
                    <a:lumMod val="50000"/>
                  </a:schemeClr>
                </a:solidFill>
              </a:rPr>
              <a:t>Angry</a:t>
            </a:r>
          </a:p>
          <a:p>
            <a:pPr marL="514350" indent="-514350" eaLnBrk="1" fontAlgn="auto" hangingPunct="1">
              <a:spcAft>
                <a:spcPts val="0"/>
              </a:spcAft>
              <a:buFont typeface="+mj-lt"/>
              <a:buAutoNum type="arabicPeriod"/>
              <a:defRPr/>
            </a:pPr>
            <a:r>
              <a:rPr lang="en-GB" dirty="0" smtClean="0">
                <a:solidFill>
                  <a:schemeClr val="tx2">
                    <a:lumMod val="50000"/>
                  </a:schemeClr>
                </a:solidFill>
              </a:rPr>
              <a:t>Empowered</a:t>
            </a:r>
          </a:p>
          <a:p>
            <a:pPr marL="514350" indent="-514350" eaLnBrk="1" fontAlgn="auto" hangingPunct="1">
              <a:spcAft>
                <a:spcPts val="0"/>
              </a:spcAft>
              <a:buFont typeface="+mj-lt"/>
              <a:buAutoNum type="arabicPeriod"/>
              <a:defRPr/>
            </a:pPr>
            <a:r>
              <a:rPr lang="en-GB" dirty="0" smtClean="0">
                <a:solidFill>
                  <a:schemeClr val="tx2">
                    <a:lumMod val="50000"/>
                  </a:schemeClr>
                </a:solidFill>
              </a:rPr>
              <a:t>Determined </a:t>
            </a:r>
          </a:p>
          <a:p>
            <a:pPr marL="514350" indent="-514350" eaLnBrk="1" fontAlgn="auto" hangingPunct="1">
              <a:spcAft>
                <a:spcPts val="0"/>
              </a:spcAft>
              <a:buFont typeface="+mj-lt"/>
              <a:buAutoNum type="arabicPeriod"/>
              <a:defRPr/>
            </a:pPr>
            <a:r>
              <a:rPr lang="en-GB" dirty="0" smtClean="0">
                <a:solidFill>
                  <a:schemeClr val="tx2">
                    <a:lumMod val="50000"/>
                  </a:schemeClr>
                </a:solidFill>
              </a:rPr>
              <a:t>Fearful</a:t>
            </a:r>
          </a:p>
          <a:p>
            <a:pPr marL="514350" indent="-514350" eaLnBrk="1" fontAlgn="auto" hangingPunct="1">
              <a:spcAft>
                <a:spcPts val="0"/>
              </a:spcAft>
              <a:buFont typeface="+mj-lt"/>
              <a:buAutoNum type="arabicPeriod"/>
              <a:defRPr/>
            </a:pPr>
            <a:r>
              <a:rPr lang="en-GB" dirty="0" smtClean="0">
                <a:solidFill>
                  <a:schemeClr val="tx2">
                    <a:lumMod val="50000"/>
                  </a:schemeClr>
                </a:solidFill>
              </a:rPr>
              <a:t>Optimistic</a:t>
            </a:r>
          </a:p>
        </p:txBody>
      </p:sp>
      <p:grpSp>
        <p:nvGrpSpPr>
          <p:cNvPr id="7" name="CountdownNew"/>
          <p:cNvGrpSpPr/>
          <p:nvPr>
            <p:custDataLst>
              <p:tags r:id="rId5"/>
            </p:custDataLst>
          </p:nvPr>
        </p:nvGrpSpPr>
        <p:grpSpPr>
          <a:xfrm>
            <a:off x="8255000" y="5715000"/>
            <a:ext cx="889000" cy="1143000"/>
            <a:chOff x="8318500" y="6032500"/>
            <a:chExt cx="889000" cy="1143000"/>
          </a:xfrm>
        </p:grpSpPr>
        <p:pic>
          <p:nvPicPr>
            <p:cNvPr id="6" name="CDShape"/>
            <p:cNvPicPr>
              <a:picLocks/>
            </p:cNvPicPr>
            <p:nvPr/>
          </p:nvPicPr>
          <p:blipFill>
            <a:blip r:embed="rId9">
              <a:extLst>
                <a:ext uri="{28A0092B-C50C-407E-A947-70E740481C1C}">
                  <a14:useLocalDpi xmlns:a14="http://schemas.microsoft.com/office/drawing/2010/main" val="0"/>
                </a:ext>
              </a:extLst>
            </a:blip>
            <a:stretch>
              <a:fillRect/>
            </a:stretch>
          </p:blipFill>
          <p:spPr>
            <a:xfrm>
              <a:off x="8318500" y="6032500"/>
              <a:ext cx="889000" cy="1143000"/>
            </a:xfrm>
            <a:prstGeom prst="rect">
              <a:avLst/>
            </a:prstGeom>
          </p:spPr>
        </p:pic>
        <p:sp>
          <p:nvSpPr>
            <p:cNvPr id="3" name="CDText"/>
            <p:cNvSpPr txBox="1"/>
            <p:nvPr/>
          </p:nvSpPr>
          <p:spPr>
            <a:xfrm>
              <a:off x="8356600" y="6032500"/>
              <a:ext cx="838200" cy="635000"/>
            </a:xfrm>
            <a:prstGeom prst="rect">
              <a:avLst/>
            </a:prstGeom>
            <a:noFill/>
          </p:spPr>
          <p:txBody>
            <a:bodyPr vert="horz" rtlCol="0" anchor="ctr" anchorCtr="1">
              <a:noAutofit/>
            </a:bodyPr>
            <a:lstStyle/>
            <a:p>
              <a:pPr algn="ctr"/>
              <a:r>
                <a:rPr lang="en-GB" sz="2400" b="1" smtClean="0">
                  <a:solidFill>
                    <a:srgbClr val="000000"/>
                  </a:solidFill>
                  <a:latin typeface="Tahoma"/>
                </a:rPr>
                <a:t>5</a:t>
              </a:r>
              <a:endParaRPr lang="en-GB" sz="2400" b="1">
                <a:solidFill>
                  <a:srgbClr val="000000"/>
                </a:solidFill>
                <a:latin typeface="Tahoma"/>
              </a:endParaRPr>
            </a:p>
          </p:txBody>
        </p:sp>
      </p:gr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repeatDur="0" restart="never"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PQuestion"/>
          <p:cNvSpPr>
            <a:spLocks noGrp="1"/>
          </p:cNvSpPr>
          <p:nvPr>
            <p:ph type="title"/>
          </p:nvPr>
        </p:nvSpPr>
        <p:spPr>
          <a:xfrm>
            <a:off x="395288" y="692150"/>
            <a:ext cx="8229600" cy="1143000"/>
          </a:xfrm>
        </p:spPr>
        <p:txBody>
          <a:bodyPr rtlCol="0">
            <a:normAutofit fontScale="90000"/>
          </a:bodyPr>
          <a:lstStyle/>
          <a:p>
            <a:pPr algn="l" eaLnBrk="1" fontAlgn="auto" hangingPunct="1">
              <a:spcAft>
                <a:spcPts val="0"/>
              </a:spcAft>
              <a:defRPr/>
            </a:pPr>
            <a:r>
              <a:rPr lang="en-GB" dirty="0" smtClean="0">
                <a:solidFill>
                  <a:schemeClr val="tx2">
                    <a:lumMod val="50000"/>
                  </a:schemeClr>
                </a:solidFill>
              </a:rPr>
              <a:t>Do you need a cup of coffee? </a:t>
            </a:r>
            <a:br>
              <a:rPr lang="en-GB" dirty="0" smtClean="0">
                <a:solidFill>
                  <a:schemeClr val="tx2">
                    <a:lumMod val="50000"/>
                  </a:schemeClr>
                </a:solidFill>
              </a:rPr>
            </a:br>
            <a:endParaRPr lang="en-GB" dirty="0" smtClean="0">
              <a:solidFill>
                <a:schemeClr val="tx2">
                  <a:lumMod val="50000"/>
                </a:schemeClr>
              </a:solidFill>
            </a:endParaRPr>
          </a:p>
        </p:txBody>
      </p:sp>
      <p:graphicFrame>
        <p:nvGraphicFramePr>
          <p:cNvPr id="2" name="TPChart"/>
          <p:cNvGraphicFramePr>
            <a:graphicFrameLocks/>
          </p:cNvGraphicFramePr>
          <p:nvPr>
            <p:custDataLst>
              <p:tags r:id="rId3"/>
            </p:custDataLst>
            <p:extLst>
              <p:ext uri="{D42A27DB-BD31-4B8C-83A1-F6EECF244321}">
                <p14:modId xmlns:p14="http://schemas.microsoft.com/office/powerpoint/2010/main" val="3832160467"/>
              </p:ext>
            </p:extLst>
          </p:nvPr>
        </p:nvGraphicFramePr>
        <p:xfrm>
          <a:off x="108520" y="1876673"/>
          <a:ext cx="9144000" cy="1984375"/>
        </p:xfrm>
        <a:graphic>
          <a:graphicData uri="http://schemas.openxmlformats.org/presentationml/2006/ole">
            <mc:AlternateContent xmlns:mc="http://schemas.openxmlformats.org/markup-compatibility/2006">
              <mc:Choice xmlns:v="urn:schemas-microsoft-com:vml" Requires="v">
                <p:oleObj spid="_x0000_s32782" name="Chart" r:id="rId7" imgW="9143977" imgH="1981312" progId="MSGraph.Chart.8">
                  <p:embed followColorScheme="full"/>
                </p:oleObj>
              </mc:Choice>
              <mc:Fallback>
                <p:oleObj name="Chart" r:id="rId7" imgW="9143977" imgH="1981312" progId="MSGraph.Chart.8">
                  <p:embed followColorScheme="full"/>
                  <p:pic>
                    <p:nvPicPr>
                      <p:cNvPr id="0" name=""/>
                      <p:cNvPicPr/>
                      <p:nvPr/>
                    </p:nvPicPr>
                    <p:blipFill>
                      <a:blip r:embed="rId8"/>
                      <a:stretch>
                        <a:fillRect/>
                      </a:stretch>
                    </p:blipFill>
                    <p:spPr>
                      <a:xfrm>
                        <a:off x="108520" y="1876673"/>
                        <a:ext cx="9144000" cy="1984375"/>
                      </a:xfrm>
                      <a:prstGeom prst="rect">
                        <a:avLst/>
                      </a:prstGeom>
                    </p:spPr>
                  </p:pic>
                </p:oleObj>
              </mc:Fallback>
            </mc:AlternateContent>
          </a:graphicData>
        </a:graphic>
      </p:graphicFrame>
      <p:sp>
        <p:nvSpPr>
          <p:cNvPr id="5" name="TPAnswers"/>
          <p:cNvSpPr>
            <a:spLocks noGrp="1"/>
          </p:cNvSpPr>
          <p:nvPr>
            <p:ph idx="1"/>
            <p:custDataLst>
              <p:tags r:id="rId4"/>
            </p:custDataLst>
          </p:nvPr>
        </p:nvSpPr>
        <p:spPr>
          <a:xfrm>
            <a:off x="878904" y="1916113"/>
            <a:ext cx="8229600" cy="4525962"/>
          </a:xfrm>
        </p:spPr>
        <p:txBody>
          <a:bodyPr rtlCol="0">
            <a:noAutofit/>
          </a:bodyPr>
          <a:lstStyle/>
          <a:p>
            <a:pPr marL="514350" indent="-514350" eaLnBrk="1" fontAlgn="auto" hangingPunct="1">
              <a:spcAft>
                <a:spcPts val="0"/>
              </a:spcAft>
              <a:buFont typeface="+mj-lt"/>
              <a:buAutoNum type="arabicPeriod"/>
              <a:defRPr/>
            </a:pPr>
            <a:r>
              <a:rPr lang="en-GB" dirty="0" smtClean="0">
                <a:solidFill>
                  <a:schemeClr val="tx2">
                    <a:lumMod val="50000"/>
                  </a:schemeClr>
                </a:solidFill>
              </a:rPr>
              <a:t>Yes</a:t>
            </a:r>
          </a:p>
          <a:p>
            <a:pPr marL="514350" indent="-514350" eaLnBrk="1" fontAlgn="auto" hangingPunct="1">
              <a:spcAft>
                <a:spcPts val="0"/>
              </a:spcAft>
              <a:buFont typeface="+mj-lt"/>
              <a:buAutoNum type="arabicPeriod"/>
              <a:defRPr/>
            </a:pPr>
            <a:r>
              <a:rPr lang="en-GB" dirty="0" smtClean="0">
                <a:solidFill>
                  <a:schemeClr val="tx2">
                    <a:lumMod val="50000"/>
                  </a:schemeClr>
                </a:solidFill>
              </a:rPr>
              <a:t>No</a:t>
            </a:r>
          </a:p>
          <a:p>
            <a:pPr marL="514350" indent="-514350" eaLnBrk="1" fontAlgn="auto" hangingPunct="1">
              <a:spcAft>
                <a:spcPts val="0"/>
              </a:spcAft>
              <a:buFont typeface="+mj-lt"/>
              <a:buAutoNum type="arabicPeriod"/>
              <a:defRPr/>
            </a:pPr>
            <a:r>
              <a:rPr lang="en-GB" dirty="0" smtClean="0">
                <a:solidFill>
                  <a:schemeClr val="tx2">
                    <a:lumMod val="50000"/>
                  </a:schemeClr>
                </a:solidFill>
              </a:rPr>
              <a:t>Not sure</a:t>
            </a:r>
          </a:p>
        </p:txBody>
      </p:sp>
      <p:grpSp>
        <p:nvGrpSpPr>
          <p:cNvPr id="7" name="CountdownNew"/>
          <p:cNvGrpSpPr/>
          <p:nvPr>
            <p:custDataLst>
              <p:tags r:id="rId5"/>
            </p:custDataLst>
          </p:nvPr>
        </p:nvGrpSpPr>
        <p:grpSpPr>
          <a:xfrm>
            <a:off x="8255000" y="5715000"/>
            <a:ext cx="889000" cy="1143000"/>
            <a:chOff x="8318500" y="6032500"/>
            <a:chExt cx="889000" cy="1143000"/>
          </a:xfrm>
        </p:grpSpPr>
        <p:pic>
          <p:nvPicPr>
            <p:cNvPr id="6" name="CDShape"/>
            <p:cNvPicPr>
              <a:picLocks/>
            </p:cNvPicPr>
            <p:nvPr/>
          </p:nvPicPr>
          <p:blipFill>
            <a:blip r:embed="rId9">
              <a:extLst>
                <a:ext uri="{28A0092B-C50C-407E-A947-70E740481C1C}">
                  <a14:useLocalDpi xmlns:a14="http://schemas.microsoft.com/office/drawing/2010/main" val="0"/>
                </a:ext>
              </a:extLst>
            </a:blip>
            <a:stretch>
              <a:fillRect/>
            </a:stretch>
          </p:blipFill>
          <p:spPr>
            <a:xfrm>
              <a:off x="8318500" y="6032500"/>
              <a:ext cx="889000" cy="1143000"/>
            </a:xfrm>
            <a:prstGeom prst="rect">
              <a:avLst/>
            </a:prstGeom>
          </p:spPr>
        </p:pic>
        <p:sp>
          <p:nvSpPr>
            <p:cNvPr id="3" name="CDText"/>
            <p:cNvSpPr txBox="1"/>
            <p:nvPr/>
          </p:nvSpPr>
          <p:spPr>
            <a:xfrm>
              <a:off x="8356600" y="6032500"/>
              <a:ext cx="838200" cy="635000"/>
            </a:xfrm>
            <a:prstGeom prst="rect">
              <a:avLst/>
            </a:prstGeom>
            <a:noFill/>
          </p:spPr>
          <p:txBody>
            <a:bodyPr vert="horz" rtlCol="0" anchor="ctr" anchorCtr="1">
              <a:noAutofit/>
            </a:bodyPr>
            <a:lstStyle/>
            <a:p>
              <a:pPr algn="ctr"/>
              <a:r>
                <a:rPr lang="en-GB" sz="2400" b="1" smtClean="0">
                  <a:solidFill>
                    <a:srgbClr val="000000"/>
                  </a:solidFill>
                  <a:latin typeface="Tahoma"/>
                </a:rPr>
                <a:t>5</a:t>
              </a:r>
              <a:endParaRPr lang="en-GB" sz="2400" b="1">
                <a:solidFill>
                  <a:srgbClr val="000000"/>
                </a:solidFill>
                <a:latin typeface="Tahoma"/>
              </a:endParaRPr>
            </a:p>
          </p:txBody>
        </p:sp>
      </p:gr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repeatDur="0" restart="never"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1785938"/>
            <a:ext cx="285750" cy="50720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9459" name="Picture 8"/>
          <p:cNvPicPr>
            <a:picLocks noChangeAspect="1" noChangeArrowheads="1"/>
          </p:cNvPicPr>
          <p:nvPr/>
        </p:nvPicPr>
        <p:blipFill>
          <a:blip r:embed="rId4" cstate="print"/>
          <a:srcRect/>
          <a:stretch>
            <a:fillRect/>
          </a:stretch>
        </p:blipFill>
        <p:spPr bwMode="auto">
          <a:xfrm>
            <a:off x="6645275" y="0"/>
            <a:ext cx="2498725" cy="1939925"/>
          </a:xfrm>
          <a:prstGeom prst="rect">
            <a:avLst/>
          </a:prstGeom>
          <a:noFill/>
          <a:ln w="9525">
            <a:noFill/>
            <a:miter lim="800000"/>
            <a:headEnd/>
            <a:tailEnd/>
          </a:ln>
        </p:spPr>
      </p:pic>
      <p:pic>
        <p:nvPicPr>
          <p:cNvPr id="19460" name="Picture 8"/>
          <p:cNvPicPr>
            <a:picLocks noChangeAspect="1" noChangeArrowheads="1"/>
          </p:cNvPicPr>
          <p:nvPr/>
        </p:nvPicPr>
        <p:blipFill>
          <a:blip r:embed="rId4" cstate="print"/>
          <a:srcRect/>
          <a:stretch>
            <a:fillRect/>
          </a:stretch>
        </p:blipFill>
        <p:spPr bwMode="auto">
          <a:xfrm>
            <a:off x="6645275" y="0"/>
            <a:ext cx="2498725" cy="1939925"/>
          </a:xfrm>
          <a:prstGeom prst="rect">
            <a:avLst/>
          </a:prstGeom>
          <a:noFill/>
          <a:ln w="9525">
            <a:noFill/>
            <a:miter lim="800000"/>
            <a:headEnd/>
            <a:tailEnd/>
          </a:ln>
        </p:spPr>
      </p:pic>
      <p:sp>
        <p:nvSpPr>
          <p:cNvPr id="19461" name="Title 1"/>
          <p:cNvSpPr>
            <a:spLocks noGrp="1"/>
          </p:cNvSpPr>
          <p:nvPr>
            <p:ph type="ctrTitle"/>
          </p:nvPr>
        </p:nvSpPr>
        <p:spPr>
          <a:xfrm>
            <a:off x="285750" y="2182732"/>
            <a:ext cx="8858250" cy="4278474"/>
          </a:xfrm>
        </p:spPr>
        <p:txBody>
          <a:bodyPr>
            <a:normAutofit fontScale="90000"/>
          </a:bodyPr>
          <a:lstStyle/>
          <a:p>
            <a:pPr algn="l"/>
            <a:r>
              <a:rPr lang="en-GB" dirty="0" smtClean="0">
                <a:solidFill>
                  <a:srgbClr val="002060"/>
                </a:solidFill>
              </a:rPr>
              <a:t>Lower levels of pupils with statements</a:t>
            </a:r>
            <a:br>
              <a:rPr lang="en-GB" dirty="0" smtClean="0">
                <a:solidFill>
                  <a:srgbClr val="002060"/>
                </a:solidFill>
              </a:rPr>
            </a:br>
            <a:r>
              <a:rPr lang="en-GB" dirty="0" smtClean="0">
                <a:solidFill>
                  <a:srgbClr val="002060"/>
                </a:solidFill>
              </a:rPr>
              <a:t/>
            </a:r>
            <a:br>
              <a:rPr lang="en-GB" dirty="0" smtClean="0">
                <a:solidFill>
                  <a:srgbClr val="002060"/>
                </a:solidFill>
              </a:rPr>
            </a:br>
            <a:r>
              <a:rPr lang="en-GB" dirty="0" smtClean="0">
                <a:solidFill>
                  <a:srgbClr val="002060"/>
                </a:solidFill>
              </a:rPr>
              <a:t>Primary = 1% compared to 1.4% nationally &amp; 1.7% East of England</a:t>
            </a:r>
            <a:br>
              <a:rPr lang="en-GB" dirty="0" smtClean="0">
                <a:solidFill>
                  <a:srgbClr val="002060"/>
                </a:solidFill>
              </a:rPr>
            </a:br>
            <a:r>
              <a:rPr lang="en-GB" dirty="0" smtClean="0">
                <a:solidFill>
                  <a:srgbClr val="002060"/>
                </a:solidFill>
              </a:rPr>
              <a:t>Secondary = 1.9% compared to 2% nationally &amp; 2.4% East of England </a:t>
            </a:r>
            <a:br>
              <a:rPr lang="en-GB" dirty="0" smtClean="0">
                <a:solidFill>
                  <a:srgbClr val="002060"/>
                </a:solidFill>
              </a:rPr>
            </a:br>
            <a:endParaRPr lang="en-GB" dirty="0" smtClean="0">
              <a:solidFill>
                <a:srgbClr val="002060"/>
              </a:solidFill>
            </a:endParaRPr>
          </a:p>
        </p:txBody>
      </p:sp>
      <p:sp>
        <p:nvSpPr>
          <p:cNvPr id="7" name="Title 1"/>
          <p:cNvSpPr txBox="1">
            <a:spLocks/>
          </p:cNvSpPr>
          <p:nvPr/>
        </p:nvSpPr>
        <p:spPr bwMode="auto">
          <a:xfrm>
            <a:off x="0" y="112713"/>
            <a:ext cx="6429375" cy="1714500"/>
          </a:xfrm>
          <a:prstGeom prst="rect">
            <a:avLst/>
          </a:prstGeom>
          <a:noFill/>
          <a:ln>
            <a:noFill/>
          </a:ln>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defRPr/>
            </a:pPr>
            <a:r>
              <a:rPr lang="en-GB" sz="6000" b="1" dirty="0" smtClean="0">
                <a:solidFill>
                  <a:schemeClr val="accent6"/>
                </a:solidFill>
                <a:latin typeface="Arial" pitchFamily="34" charset="0"/>
                <a:ea typeface="+mn-ea"/>
                <a:cs typeface="Arial" pitchFamily="34" charset="0"/>
              </a:rPr>
              <a:t>Special needs</a:t>
            </a:r>
          </a:p>
        </p:txBody>
      </p:sp>
    </p:spTree>
    <p:custDataLst>
      <p:tags r:id="rId1"/>
    </p:custDataLst>
    <p:extLst>
      <p:ext uri="{BB962C8B-B14F-4D97-AF65-F5344CB8AC3E}">
        <p14:creationId xmlns:p14="http://schemas.microsoft.com/office/powerpoint/2010/main" val="29398699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1785938"/>
            <a:ext cx="285750" cy="50720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9459" name="Picture 8"/>
          <p:cNvPicPr>
            <a:picLocks noChangeAspect="1" noChangeArrowheads="1"/>
          </p:cNvPicPr>
          <p:nvPr/>
        </p:nvPicPr>
        <p:blipFill>
          <a:blip r:embed="rId4" cstate="print"/>
          <a:srcRect/>
          <a:stretch>
            <a:fillRect/>
          </a:stretch>
        </p:blipFill>
        <p:spPr bwMode="auto">
          <a:xfrm>
            <a:off x="6645275" y="0"/>
            <a:ext cx="2498725" cy="1939925"/>
          </a:xfrm>
          <a:prstGeom prst="rect">
            <a:avLst/>
          </a:prstGeom>
          <a:noFill/>
          <a:ln w="9525">
            <a:noFill/>
            <a:miter lim="800000"/>
            <a:headEnd/>
            <a:tailEnd/>
          </a:ln>
        </p:spPr>
      </p:pic>
      <p:pic>
        <p:nvPicPr>
          <p:cNvPr id="19460" name="Picture 8"/>
          <p:cNvPicPr>
            <a:picLocks noChangeAspect="1" noChangeArrowheads="1"/>
          </p:cNvPicPr>
          <p:nvPr/>
        </p:nvPicPr>
        <p:blipFill>
          <a:blip r:embed="rId4" cstate="print"/>
          <a:srcRect/>
          <a:stretch>
            <a:fillRect/>
          </a:stretch>
        </p:blipFill>
        <p:spPr bwMode="auto">
          <a:xfrm>
            <a:off x="6645275" y="0"/>
            <a:ext cx="2498725" cy="1939925"/>
          </a:xfrm>
          <a:prstGeom prst="rect">
            <a:avLst/>
          </a:prstGeom>
          <a:noFill/>
          <a:ln w="9525">
            <a:noFill/>
            <a:miter lim="800000"/>
            <a:headEnd/>
            <a:tailEnd/>
          </a:ln>
        </p:spPr>
      </p:pic>
      <p:sp>
        <p:nvSpPr>
          <p:cNvPr id="19461" name="Title 1"/>
          <p:cNvSpPr>
            <a:spLocks noGrp="1"/>
          </p:cNvSpPr>
          <p:nvPr>
            <p:ph type="ctrTitle"/>
          </p:nvPr>
        </p:nvSpPr>
        <p:spPr>
          <a:xfrm>
            <a:off x="295580" y="2348880"/>
            <a:ext cx="7772400" cy="4278474"/>
          </a:xfrm>
        </p:spPr>
        <p:txBody>
          <a:bodyPr>
            <a:normAutofit fontScale="90000"/>
          </a:bodyPr>
          <a:lstStyle/>
          <a:p>
            <a:pPr algn="l"/>
            <a:r>
              <a:rPr lang="en-GB" dirty="0" smtClean="0">
                <a:solidFill>
                  <a:srgbClr val="002060"/>
                </a:solidFill>
              </a:rPr>
              <a:t>Higher levels of pupils without statements</a:t>
            </a:r>
            <a:br>
              <a:rPr lang="en-GB" dirty="0" smtClean="0">
                <a:solidFill>
                  <a:srgbClr val="002060"/>
                </a:solidFill>
              </a:rPr>
            </a:br>
            <a:r>
              <a:rPr lang="en-GB" dirty="0" smtClean="0">
                <a:solidFill>
                  <a:srgbClr val="002060"/>
                </a:solidFill>
              </a:rPr>
              <a:t/>
            </a:r>
            <a:br>
              <a:rPr lang="en-GB" dirty="0" smtClean="0">
                <a:solidFill>
                  <a:srgbClr val="002060"/>
                </a:solidFill>
              </a:rPr>
            </a:br>
            <a:r>
              <a:rPr lang="en-GB" dirty="0" smtClean="0">
                <a:solidFill>
                  <a:srgbClr val="002060"/>
                </a:solidFill>
              </a:rPr>
              <a:t>Primary = 18.1% compared to 17.1% nationally &amp; 15.6% East Midlands</a:t>
            </a:r>
            <a:br>
              <a:rPr lang="en-GB" dirty="0" smtClean="0">
                <a:solidFill>
                  <a:srgbClr val="002060"/>
                </a:solidFill>
              </a:rPr>
            </a:br>
            <a:r>
              <a:rPr lang="en-GB" dirty="0" smtClean="0">
                <a:solidFill>
                  <a:srgbClr val="002060"/>
                </a:solidFill>
              </a:rPr>
              <a:t>Secondary = 18.6% compared to 18.3% nationally &amp; 16.8% East of England </a:t>
            </a:r>
            <a:br>
              <a:rPr lang="en-GB" dirty="0" smtClean="0">
                <a:solidFill>
                  <a:srgbClr val="002060"/>
                </a:solidFill>
              </a:rPr>
            </a:br>
            <a:endParaRPr lang="en-GB" dirty="0" smtClean="0">
              <a:solidFill>
                <a:srgbClr val="002060"/>
              </a:solidFill>
            </a:endParaRPr>
          </a:p>
        </p:txBody>
      </p:sp>
      <p:sp>
        <p:nvSpPr>
          <p:cNvPr id="7" name="Title 1"/>
          <p:cNvSpPr txBox="1">
            <a:spLocks/>
          </p:cNvSpPr>
          <p:nvPr/>
        </p:nvSpPr>
        <p:spPr bwMode="auto">
          <a:xfrm>
            <a:off x="32562" y="0"/>
            <a:ext cx="6429375" cy="1714500"/>
          </a:xfrm>
          <a:prstGeom prst="rect">
            <a:avLst/>
          </a:prstGeom>
          <a:noFill/>
          <a:ln>
            <a:noFill/>
          </a:ln>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defRPr/>
            </a:pPr>
            <a:r>
              <a:rPr lang="en-GB" sz="6000" b="1" dirty="0" smtClean="0">
                <a:solidFill>
                  <a:schemeClr val="accent6"/>
                </a:solidFill>
                <a:latin typeface="Arial" pitchFamily="34" charset="0"/>
                <a:ea typeface="+mn-ea"/>
                <a:cs typeface="Arial" pitchFamily="34" charset="0"/>
              </a:rPr>
              <a:t>Special needs</a:t>
            </a:r>
          </a:p>
        </p:txBody>
      </p:sp>
    </p:spTree>
    <p:custDataLst>
      <p:tags r:id="rId1"/>
    </p:custDataLst>
    <p:extLst>
      <p:ext uri="{BB962C8B-B14F-4D97-AF65-F5344CB8AC3E}">
        <p14:creationId xmlns:p14="http://schemas.microsoft.com/office/powerpoint/2010/main" val="37954796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1785938"/>
            <a:ext cx="285750" cy="50720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9459" name="Picture 8"/>
          <p:cNvPicPr>
            <a:picLocks noChangeAspect="1" noChangeArrowheads="1"/>
          </p:cNvPicPr>
          <p:nvPr/>
        </p:nvPicPr>
        <p:blipFill>
          <a:blip r:embed="rId4" cstate="print"/>
          <a:srcRect/>
          <a:stretch>
            <a:fillRect/>
          </a:stretch>
        </p:blipFill>
        <p:spPr bwMode="auto">
          <a:xfrm>
            <a:off x="6645275" y="0"/>
            <a:ext cx="2498725" cy="1939925"/>
          </a:xfrm>
          <a:prstGeom prst="rect">
            <a:avLst/>
          </a:prstGeom>
          <a:noFill/>
          <a:ln w="9525">
            <a:noFill/>
            <a:miter lim="800000"/>
            <a:headEnd/>
            <a:tailEnd/>
          </a:ln>
        </p:spPr>
      </p:pic>
      <p:pic>
        <p:nvPicPr>
          <p:cNvPr id="19460" name="Picture 8"/>
          <p:cNvPicPr>
            <a:picLocks noChangeAspect="1" noChangeArrowheads="1"/>
          </p:cNvPicPr>
          <p:nvPr/>
        </p:nvPicPr>
        <p:blipFill>
          <a:blip r:embed="rId4" cstate="print"/>
          <a:srcRect/>
          <a:stretch>
            <a:fillRect/>
          </a:stretch>
        </p:blipFill>
        <p:spPr bwMode="auto">
          <a:xfrm>
            <a:off x="6645275" y="0"/>
            <a:ext cx="2498725" cy="1939925"/>
          </a:xfrm>
          <a:prstGeom prst="rect">
            <a:avLst/>
          </a:prstGeom>
          <a:noFill/>
          <a:ln w="9525">
            <a:noFill/>
            <a:miter lim="800000"/>
            <a:headEnd/>
            <a:tailEnd/>
          </a:ln>
        </p:spPr>
      </p:pic>
      <p:sp>
        <p:nvSpPr>
          <p:cNvPr id="19461" name="Title 1"/>
          <p:cNvSpPr>
            <a:spLocks noGrp="1"/>
          </p:cNvSpPr>
          <p:nvPr>
            <p:ph type="ctrTitle"/>
          </p:nvPr>
        </p:nvSpPr>
        <p:spPr>
          <a:xfrm>
            <a:off x="295580" y="2348880"/>
            <a:ext cx="7772400" cy="4278474"/>
          </a:xfrm>
        </p:spPr>
        <p:txBody>
          <a:bodyPr>
            <a:normAutofit/>
          </a:bodyPr>
          <a:lstStyle/>
          <a:p>
            <a:pPr algn="l"/>
            <a:r>
              <a:rPr lang="en-GB" dirty="0" smtClean="0">
                <a:solidFill>
                  <a:srgbClr val="002060"/>
                </a:solidFill>
              </a:rPr>
              <a:t>Highest % of pupils in maintained special schools = 1.6%</a:t>
            </a:r>
            <a:br>
              <a:rPr lang="en-GB" dirty="0" smtClean="0">
                <a:solidFill>
                  <a:srgbClr val="002060"/>
                </a:solidFill>
              </a:rPr>
            </a:br>
            <a:r>
              <a:rPr lang="en-GB" dirty="0">
                <a:solidFill>
                  <a:srgbClr val="002060"/>
                </a:solidFill>
              </a:rPr>
              <a:t/>
            </a:r>
            <a:br>
              <a:rPr lang="en-GB" dirty="0">
                <a:solidFill>
                  <a:srgbClr val="002060"/>
                </a:solidFill>
              </a:rPr>
            </a:br>
            <a:r>
              <a:rPr lang="en-GB" dirty="0" smtClean="0">
                <a:solidFill>
                  <a:srgbClr val="002060"/>
                </a:solidFill>
              </a:rPr>
              <a:t>1.2% nationally</a:t>
            </a:r>
            <a:br>
              <a:rPr lang="en-GB" dirty="0" smtClean="0">
                <a:solidFill>
                  <a:srgbClr val="002060"/>
                </a:solidFill>
              </a:rPr>
            </a:br>
            <a:endParaRPr lang="en-GB" dirty="0" smtClean="0">
              <a:solidFill>
                <a:srgbClr val="002060"/>
              </a:solidFill>
            </a:endParaRPr>
          </a:p>
        </p:txBody>
      </p:sp>
      <p:sp>
        <p:nvSpPr>
          <p:cNvPr id="7" name="Title 1"/>
          <p:cNvSpPr txBox="1">
            <a:spLocks/>
          </p:cNvSpPr>
          <p:nvPr/>
        </p:nvSpPr>
        <p:spPr bwMode="auto">
          <a:xfrm>
            <a:off x="32562" y="0"/>
            <a:ext cx="6429375" cy="1714500"/>
          </a:xfrm>
          <a:prstGeom prst="rect">
            <a:avLst/>
          </a:prstGeom>
          <a:noFill/>
          <a:ln>
            <a:noFill/>
          </a:ln>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defRPr/>
            </a:pPr>
            <a:r>
              <a:rPr lang="en-GB" sz="6000" b="1" dirty="0" smtClean="0">
                <a:solidFill>
                  <a:schemeClr val="accent6"/>
                </a:solidFill>
                <a:latin typeface="Arial" pitchFamily="34" charset="0"/>
                <a:ea typeface="+mn-ea"/>
                <a:cs typeface="Arial" pitchFamily="34" charset="0"/>
              </a:rPr>
              <a:t>Special needs</a:t>
            </a:r>
          </a:p>
        </p:txBody>
      </p:sp>
    </p:spTree>
    <p:custDataLst>
      <p:tags r:id="rId1"/>
    </p:custDataLst>
    <p:extLst>
      <p:ext uri="{BB962C8B-B14F-4D97-AF65-F5344CB8AC3E}">
        <p14:creationId xmlns:p14="http://schemas.microsoft.com/office/powerpoint/2010/main" val="19872000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1785938"/>
            <a:ext cx="285750" cy="50720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9459" name="Picture 8"/>
          <p:cNvPicPr>
            <a:picLocks noChangeAspect="1" noChangeArrowheads="1"/>
          </p:cNvPicPr>
          <p:nvPr/>
        </p:nvPicPr>
        <p:blipFill>
          <a:blip r:embed="rId4" cstate="print"/>
          <a:srcRect/>
          <a:stretch>
            <a:fillRect/>
          </a:stretch>
        </p:blipFill>
        <p:spPr bwMode="auto">
          <a:xfrm>
            <a:off x="6645275" y="0"/>
            <a:ext cx="2498725" cy="1939925"/>
          </a:xfrm>
          <a:prstGeom prst="rect">
            <a:avLst/>
          </a:prstGeom>
          <a:noFill/>
          <a:ln w="9525">
            <a:noFill/>
            <a:miter lim="800000"/>
            <a:headEnd/>
            <a:tailEnd/>
          </a:ln>
        </p:spPr>
      </p:pic>
      <p:pic>
        <p:nvPicPr>
          <p:cNvPr id="19460" name="Picture 8"/>
          <p:cNvPicPr>
            <a:picLocks noChangeAspect="1" noChangeArrowheads="1"/>
          </p:cNvPicPr>
          <p:nvPr/>
        </p:nvPicPr>
        <p:blipFill>
          <a:blip r:embed="rId4" cstate="print"/>
          <a:srcRect/>
          <a:stretch>
            <a:fillRect/>
          </a:stretch>
        </p:blipFill>
        <p:spPr bwMode="auto">
          <a:xfrm>
            <a:off x="6645275" y="0"/>
            <a:ext cx="2498725" cy="1939925"/>
          </a:xfrm>
          <a:prstGeom prst="rect">
            <a:avLst/>
          </a:prstGeom>
          <a:noFill/>
          <a:ln w="9525">
            <a:noFill/>
            <a:miter lim="800000"/>
            <a:headEnd/>
            <a:tailEnd/>
          </a:ln>
        </p:spPr>
      </p:pic>
      <p:sp>
        <p:nvSpPr>
          <p:cNvPr id="19461" name="Title 1"/>
          <p:cNvSpPr>
            <a:spLocks noGrp="1"/>
          </p:cNvSpPr>
          <p:nvPr>
            <p:ph type="ctrTitle"/>
          </p:nvPr>
        </p:nvSpPr>
        <p:spPr>
          <a:xfrm>
            <a:off x="295580" y="2348880"/>
            <a:ext cx="7772400" cy="4278474"/>
          </a:xfrm>
        </p:spPr>
        <p:txBody>
          <a:bodyPr>
            <a:normAutofit/>
          </a:bodyPr>
          <a:lstStyle/>
          <a:p>
            <a:pPr algn="l"/>
            <a:r>
              <a:rPr lang="en-GB" sz="6000" dirty="0" smtClean="0">
                <a:solidFill>
                  <a:srgbClr val="002060"/>
                </a:solidFill>
              </a:rPr>
              <a:t>Smallest class sizes at Primary and Secondary</a:t>
            </a:r>
            <a:r>
              <a:rPr lang="en-GB" dirty="0" smtClean="0">
                <a:solidFill>
                  <a:srgbClr val="002060"/>
                </a:solidFill>
              </a:rPr>
              <a:t/>
            </a:r>
            <a:br>
              <a:rPr lang="en-GB" dirty="0" smtClean="0">
                <a:solidFill>
                  <a:srgbClr val="002060"/>
                </a:solidFill>
              </a:rPr>
            </a:br>
            <a:r>
              <a:rPr lang="en-GB" dirty="0">
                <a:solidFill>
                  <a:srgbClr val="002060"/>
                </a:solidFill>
              </a:rPr>
              <a:t/>
            </a:r>
            <a:br>
              <a:rPr lang="en-GB" dirty="0">
                <a:solidFill>
                  <a:srgbClr val="002060"/>
                </a:solidFill>
              </a:rPr>
            </a:br>
            <a:r>
              <a:rPr lang="en-GB" dirty="0" smtClean="0">
                <a:solidFill>
                  <a:srgbClr val="002060"/>
                </a:solidFill>
              </a:rPr>
              <a:t/>
            </a:r>
            <a:br>
              <a:rPr lang="en-GB" dirty="0" smtClean="0">
                <a:solidFill>
                  <a:srgbClr val="002060"/>
                </a:solidFill>
              </a:rPr>
            </a:br>
            <a:endParaRPr lang="en-GB" dirty="0" smtClean="0">
              <a:solidFill>
                <a:srgbClr val="002060"/>
              </a:solidFill>
            </a:endParaRPr>
          </a:p>
        </p:txBody>
      </p:sp>
      <p:sp>
        <p:nvSpPr>
          <p:cNvPr id="7" name="Title 1"/>
          <p:cNvSpPr txBox="1">
            <a:spLocks/>
          </p:cNvSpPr>
          <p:nvPr/>
        </p:nvSpPr>
        <p:spPr bwMode="auto">
          <a:xfrm>
            <a:off x="32562" y="0"/>
            <a:ext cx="6429375" cy="1714500"/>
          </a:xfrm>
          <a:prstGeom prst="rect">
            <a:avLst/>
          </a:prstGeom>
          <a:noFill/>
          <a:ln>
            <a:noFill/>
          </a:ln>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defRPr/>
            </a:pPr>
            <a:r>
              <a:rPr lang="en-GB" sz="6000" b="1" dirty="0" smtClean="0">
                <a:solidFill>
                  <a:schemeClr val="accent6"/>
                </a:solidFill>
                <a:latin typeface="Arial" pitchFamily="34" charset="0"/>
                <a:ea typeface="+mn-ea"/>
                <a:cs typeface="Arial" pitchFamily="34" charset="0"/>
              </a:rPr>
              <a:t>Class sizes</a:t>
            </a:r>
          </a:p>
        </p:txBody>
      </p:sp>
    </p:spTree>
    <p:custDataLst>
      <p:tags r:id="rId1"/>
    </p:custDataLst>
    <p:extLst>
      <p:ext uri="{BB962C8B-B14F-4D97-AF65-F5344CB8AC3E}">
        <p14:creationId xmlns:p14="http://schemas.microsoft.com/office/powerpoint/2010/main" val="76029849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BULLETTYPE" val="3"/>
  <p:tag name="NUMRESPONSES" val="1"/>
  <p:tag name="AUTOUPDATEALIASES" val="True"/>
  <p:tag name="RACEANIMATIONSPEED" val="3"/>
  <p:tag name="MAXRESPONDERS" val="20"/>
  <p:tag name="BUBBLEGROUPING" val="3"/>
  <p:tag name="CUSTOMCELLBACKCOLOR1" val="-657956"/>
  <p:tag name="USESCHEMECOLORS" val="True"/>
  <p:tag name="GRIDOPACITY" val="90"/>
  <p:tag name="GRIDPOSITION" val="1"/>
  <p:tag name="RESETCHARTS" val="True"/>
  <p:tag name="ALLOWUSERFEEDBACK" val="True"/>
  <p:tag name="REALTIMEBACKUPPATH" val="(None)"/>
  <p:tag name="ADVANCEDSETTINGSVIEW" val="True"/>
  <p:tag name="FIBDISPLAYKEYWORDS" val="True"/>
  <p:tag name="USESECONDARYMONITOR" val="False"/>
  <p:tag name="COUNTDOWNSTYLE" val="-1"/>
  <p:tag name="INPUTSOURCE" val="1"/>
  <p:tag name="RACEENDPOINTS" val="100"/>
  <p:tag name="TEAMSINLEADERBOARD" val="5"/>
  <p:tag name="DEFAULTNUMTEAMS" val="5"/>
  <p:tag name="CUSTOMCELLBACKCOLOR3" val="-268652"/>
  <p:tag name="DISPLAYDEVICEID" val="True"/>
  <p:tag name="POLLINGCYCLE" val="2"/>
  <p:tag name="MULTIRESPDIVISOR" val="1"/>
  <p:tag name="REALTIMEBACKUP" val="False"/>
  <p:tag name="FIBDISPLAYRESULTS" val="True"/>
  <p:tag name="TPVERSION" val="2008"/>
  <p:tag name="CSVFORMAT" val="0"/>
  <p:tag name="REVIEWONLY" val="False"/>
  <p:tag name="SKIPREMAININGRACESLIDES" val="True"/>
  <p:tag name="CUSTOMCELLBACKCOLOR4" val="-8355712"/>
  <p:tag name="AUTOSIZEGRID" val="True"/>
  <p:tag name="INCLUDENONRESPONDERS" val="False"/>
  <p:tag name="ZEROBASED" val="False"/>
  <p:tag name="FIBINCLUDEOTHER" val="True"/>
  <p:tag name="POWERPOINTVERSION" val="14.0"/>
  <p:tag name="RESPCOUNTERSTYLE" val="-1"/>
  <p:tag name="BACKUPMAINTENANCE" val="7"/>
  <p:tag name="PARTICIPANTSINLEADERBOARD" val="5"/>
  <p:tag name="CUSTOMCELLFORECOLOR" val="-16777216"/>
  <p:tag name="GRIDROTATIONINTERVAL" val="2"/>
  <p:tag name="INCLUDEPPT" val="True"/>
  <p:tag name="CHARTSCALE" val="True"/>
  <p:tag name="SHOWBARVISIBLE" val="True"/>
  <p:tag name="ALLOWDUPLICATES" val="False"/>
  <p:tag name="RACERSMAXDISPLAYED" val="5"/>
  <p:tag name="CUSTOMCELLBACKCOLOR2" val="-13395457"/>
  <p:tag name="CHARTCOLORS" val="0"/>
  <p:tag name="AUTOADJUSTPARTRANGE" val="True"/>
  <p:tag name="DISPLAYNAME" val="True"/>
  <p:tag name="CORRECTPOINTVALUE" val="1"/>
  <p:tag name="RESPTABLESTYLE" val="-1"/>
  <p:tag name="BUBBLESIZEVISIBLE" val="False"/>
  <p:tag name="CHARTLABELS" val="0"/>
  <p:tag name="PRRESPONSE10" val="1"/>
  <p:tag name="ROTATIONINTERVAL" val="2"/>
  <p:tag name="GRIDSIZE" val="{Width=800, Height=600}"/>
  <p:tag name="SHOWFLASHWARNING" val="True"/>
  <p:tag name="CUSTOMGRIDBACKCOLOR" val="-722948"/>
  <p:tag name="DISPLAYDEVICENUMBER" val="True"/>
  <p:tag name="BACKUPSESSIONS" val="True"/>
  <p:tag name="SAVECSVWITHSESSION" val="False"/>
  <p:tag name="BUBBLENAMEVISIBLE" val="False"/>
  <p:tag name="FIBNUMRESULTS" val="5"/>
  <p:tag name="INCORRECTPOINTVALUE" val="0"/>
  <p:tag name="DELIMITERS" val="3.1"/>
  <p:tag name="TPFULLVERSION" val="4.2.4.1012"/>
  <p:tag name="COUNTDOWNSECONDS" val="5"/>
  <p:tag name="STDCHART" val="0"/>
  <p:tag name="RESPCOUNTERFORMAT" val="1"/>
  <p:tag name="BUBBLEVALUEFORMAT" val="0"/>
  <p:tag name="CHARTVALUEFORMAT" val="0%"/>
  <p:tag name="TPSTANDARDS" val=""/>
  <p:tag name="PRRESPONSE1" val="10"/>
  <p:tag name="PRRESPONSE2" val="9"/>
  <p:tag name="PRRESPONSE3" val="8"/>
  <p:tag name="PRRESPONSE4" val="7"/>
  <p:tag name="PRRESPONSE5" val="6"/>
  <p:tag name="PRRESPONSE6" val="5"/>
  <p:tag name="PRRESPONSE7" val="4"/>
  <p:tag name="PRRESPONSE8" val="3"/>
  <p:tag name="PRRESPONSE9" val="2"/>
  <p:tag name="ALWAYSOPENPOLL" val="True"/>
  <p:tag name="ANSWERNOWSTYLE" val="-1"/>
  <p:tag name="AUTOADVANCE" val="True"/>
  <p:tag name="LUIDIAENABLED" val="False"/>
  <p:tag name="TASKPANEKEY" val="aaa4afbb-7cf4-43bd-b514-0c80a45be582"/>
  <p:tag name="ADDINALWAYSLOADED" val="False"/>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00.xml><?xml version="1.0" encoding="utf-8"?>
<p:tagLst xmlns:a="http://schemas.openxmlformats.org/drawingml/2006/main" xmlns:r="http://schemas.openxmlformats.org/officeDocument/2006/relationships" xmlns:p="http://schemas.openxmlformats.org/presentationml/2006/main">
  <p:tag name="NOPREFERENCE" val="False"/>
  <p:tag name="SLIDEGUID" val="F3A8A573D6774614AD9E398DC3D758BB"/>
  <p:tag name="SLIDEID" val="F3A8A573D6774614AD9E398DC3D758BB"/>
  <p:tag name="SLIDEORDER" val="1"/>
  <p:tag name="SLIDETYPE" val="Q"/>
  <p:tag name="DEMOGRAPHIC" val="False"/>
  <p:tag name="SPEEDSCORING" val="False"/>
  <p:tag name="CORRECTPOINTVALUE" val="1"/>
  <p:tag name="INCORRECTPOINTVALUE" val="0"/>
  <p:tag name="VALUEFORMAT" val="0%"/>
  <p:tag name="COUNTDOWNSECONDS" val="5"/>
  <p:tag name="AUTOADVANCE" val="True"/>
  <p:tag name="COUNTDOWNHEIGHT" val="90"/>
  <p:tag name="COUNTDOWNWIDTH" val="70"/>
  <p:tag name="TOTALRESPONSES" val="6"/>
  <p:tag name="RESPONSECOUNT" val="6"/>
  <p:tag name="SLICED" val="False"/>
  <p:tag name="RESPONSES" val="1;2;3;1;1;1;"/>
  <p:tag name="CHARTSTRINGSTD" val="4 1 1"/>
  <p:tag name="CHARTSTRINGREV" val="1 1 4"/>
  <p:tag name="CHARTSTRINGSTDPER" val="0.666666666666667 0.166666666666667 0.166666666666667"/>
  <p:tag name="CHARTSTRINGREVPER" val="0.166666666666667 0.166666666666667 0.666666666666667"/>
  <p:tag name="RESTORECOUNTDOWNTIMER" val="False"/>
  <p:tag name="QUESTIONALIAS" val="Testing: Do you think the Year One Phonics test is… "/>
  <p:tag name="ANSWERSALIAS" val="A good move|smicln|A bad move |smicln|Too early to say"/>
  <p:tag name="VALUES" val="No Value|smicln|No Value|smicln|No Value"/>
  <p:tag name="RESPONSESGATHERED" val="False"/>
</p:tagLst>
</file>

<file path=ppt/tags/tag101.xml><?xml version="1.0" encoding="utf-8"?>
<p:tagLst xmlns:a="http://schemas.openxmlformats.org/drawingml/2006/main" xmlns:r="http://schemas.openxmlformats.org/officeDocument/2006/relationships" xmlns:p="http://schemas.openxmlformats.org/presentationml/2006/main">
  <p:tag name="CHARTTYPE" val="3"/>
</p:tagLst>
</file>

<file path=ppt/tags/tag102.xml><?xml version="1.0" encoding="utf-8"?>
<p:tagLst xmlns:a="http://schemas.openxmlformats.org/drawingml/2006/main" xmlns:r="http://schemas.openxmlformats.org/officeDocument/2006/relationships" xmlns:p="http://schemas.openxmlformats.org/presentationml/2006/main">
  <p:tag name="ANSWERBULLETS" val="3"/>
  <p:tag name="TEXTLENGTH" val="40"/>
  <p:tag name="FONTSIZE" val="32"/>
  <p:tag name="BULLETTYPE" val="ppBulletArabicPeriod"/>
  <p:tag name="ANSWERTEXT" val="A good move&#10;A bad move &#10;Too early to say"/>
  <p:tag name="OLDNUMANSWERS" val="3"/>
</p:tagLst>
</file>

<file path=ppt/tags/tag103.xml><?xml version="1.0" encoding="utf-8"?>
<p:tagLst xmlns:a="http://schemas.openxmlformats.org/drawingml/2006/main" xmlns:r="http://schemas.openxmlformats.org/officeDocument/2006/relationships" xmlns:p="http://schemas.openxmlformats.org/presentationml/2006/main">
  <p:tag name="CDTYPE" val="Style_Gemstone"/>
  <p:tag name="CDTIMELEFT" val="5"/>
</p:tagLst>
</file>

<file path=ppt/tags/tag104.xml><?xml version="1.0" encoding="utf-8"?>
<p:tagLst xmlns:a="http://schemas.openxmlformats.org/drawingml/2006/main" xmlns:r="http://schemas.openxmlformats.org/officeDocument/2006/relationships" xmlns:p="http://schemas.openxmlformats.org/presentationml/2006/main">
  <p:tag name="NOPREFERENCE" val="False"/>
  <p:tag name="SLIDEGUID" val="9C91B6072B774EA0B96C84BDF9949F7B"/>
  <p:tag name="SLIDEID" val="9C91B6072B774EA0B96C84BDF9949F7B"/>
  <p:tag name="SLIDEORDER" val="1"/>
  <p:tag name="SLIDETYPE" val="Q"/>
  <p:tag name="DEMOGRAPHIC" val="False"/>
  <p:tag name="SPEEDSCORING" val="False"/>
  <p:tag name="CORRECTPOINTVALUE" val="1"/>
  <p:tag name="INCORRECTPOINTVALUE" val="0"/>
  <p:tag name="VALUEFORMAT" val="0%"/>
  <p:tag name="COUNTDOWNSECONDS" val="5"/>
  <p:tag name="AUTOADVANCE" val="True"/>
  <p:tag name="COUNTDOWNHEIGHT" val="90"/>
  <p:tag name="COUNTDOWNWIDTH" val="70"/>
  <p:tag name="TOTALRESPONSES" val="6"/>
  <p:tag name="RESPONSECOUNT" val="6"/>
  <p:tag name="SLICED" val="False"/>
  <p:tag name="RESPONSES" val="1;2;3;1;2;1;"/>
  <p:tag name="CHARTSTRINGSTD" val="3 2 1"/>
  <p:tag name="CHARTSTRINGREV" val="1 2 3"/>
  <p:tag name="CHARTSTRINGSTDPER" val="0.5 0.333333333333333 0.166666666666667"/>
  <p:tag name="CHARTSTRINGREVPER" val="0.166666666666667 0.333333333333333 0.5"/>
  <p:tag name="RESTORECOUNTDOWNTIMER" val="False"/>
  <p:tag name="QUESTIONALIAS" val="Curriculum: Do we need a national curriculum?  "/>
  <p:tag name="ANSWERSALIAS" val="Yes|smicln|No|smicln|Not sure"/>
  <p:tag name="VALUES" val="No Value|smicln|No Value|smicln|No Value"/>
  <p:tag name="RESPONSESGATHERED" val="False"/>
</p:tagLst>
</file>

<file path=ppt/tags/tag105.xml><?xml version="1.0" encoding="utf-8"?>
<p:tagLst xmlns:a="http://schemas.openxmlformats.org/drawingml/2006/main" xmlns:r="http://schemas.openxmlformats.org/officeDocument/2006/relationships" xmlns:p="http://schemas.openxmlformats.org/presentationml/2006/main">
  <p:tag name="CHARTTYPE" val="3"/>
</p:tagLst>
</file>

<file path=ppt/tags/tag106.xml><?xml version="1.0" encoding="utf-8"?>
<p:tagLst xmlns:a="http://schemas.openxmlformats.org/drawingml/2006/main" xmlns:r="http://schemas.openxmlformats.org/officeDocument/2006/relationships" xmlns:p="http://schemas.openxmlformats.org/presentationml/2006/main">
  <p:tag name="ANSWERBULLETS" val="3"/>
  <p:tag name="TEXTLENGTH" val="15"/>
  <p:tag name="FONTSIZE" val="32"/>
  <p:tag name="BULLETTYPE" val="ppBulletArabicPeriod"/>
  <p:tag name="ANSWERTEXT" val="Yes&#10;No&#10;Not sure"/>
  <p:tag name="OLDNUMANSWERS" val="3"/>
</p:tagLst>
</file>

<file path=ppt/tags/tag107.xml><?xml version="1.0" encoding="utf-8"?>
<p:tagLst xmlns:a="http://schemas.openxmlformats.org/drawingml/2006/main" xmlns:r="http://schemas.openxmlformats.org/officeDocument/2006/relationships" xmlns:p="http://schemas.openxmlformats.org/presentationml/2006/main">
  <p:tag name="CDTYPE" val="Style_Gemstone"/>
  <p:tag name="CDTIMELEFT" val="5"/>
</p:tagLst>
</file>

<file path=ppt/tags/tag108.xml><?xml version="1.0" encoding="utf-8"?>
<p:tagLst xmlns:a="http://schemas.openxmlformats.org/drawingml/2006/main" xmlns:r="http://schemas.openxmlformats.org/officeDocument/2006/relationships" xmlns:p="http://schemas.openxmlformats.org/presentationml/2006/main">
  <p:tag name="NOPREFERENCE" val="False"/>
  <p:tag name="SLIDEGUID" val="FE56138E874347B59D5940E847CB86EA"/>
  <p:tag name="SLIDEID" val="FE56138E874347B59D5940E847CB86EA"/>
  <p:tag name="SLIDEORDER" val="1"/>
  <p:tag name="SLIDETYPE" val="Q"/>
  <p:tag name="DEMOGRAPHIC" val="False"/>
  <p:tag name="SPEEDSCORING" val="False"/>
  <p:tag name="CORRECTPOINTVALUE" val="1"/>
  <p:tag name="INCORRECTPOINTVALUE" val="0"/>
  <p:tag name="VALUEFORMAT" val="0%"/>
  <p:tag name="COUNTDOWNSECONDS" val="5"/>
  <p:tag name="AUTOADVANCE" val="True"/>
  <p:tag name="COUNTDOWNHEIGHT" val="90"/>
  <p:tag name="COUNTDOWNWIDTH" val="70"/>
  <p:tag name="TOTALRESPONSES" val="6"/>
  <p:tag name="RESPONSECOUNT" val="6"/>
  <p:tag name="SLICED" val="False"/>
  <p:tag name="RESPONSES" val="1;2;2;2;2;1;"/>
  <p:tag name="CHARTSTRINGSTD" val="2 4 0"/>
  <p:tag name="CHARTSTRINGREV" val="0 4 2"/>
  <p:tag name="CHARTSTRINGSTDPER" val="0.333333333333333 0.666666666666667 0"/>
  <p:tag name="CHARTSTRINGREVPER" val="0 0.666666666666667 0.333333333333333"/>
  <p:tag name="RESTORECOUNTDOWNTIMER" val="False"/>
  <p:tag name="QUESTIONALIAS" val="Curriculum: Do you support the idea of a TechBacc?  "/>
  <p:tag name="ANSWERSALIAS" val="Yes |smicln|No |smicln|Need more details"/>
  <p:tag name="VALUES" val="No Value|smicln|No Value|smicln|No Value"/>
  <p:tag name="RESPONSESGATHERED" val="False"/>
</p:tagLst>
</file>

<file path=ppt/tags/tag109.xml><?xml version="1.0" encoding="utf-8"?>
<p:tagLst xmlns:a="http://schemas.openxmlformats.org/drawingml/2006/main" xmlns:r="http://schemas.openxmlformats.org/officeDocument/2006/relationships" xmlns:p="http://schemas.openxmlformats.org/presentationml/2006/main">
  <p:tag name="CHARTTYPE" val="3"/>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10.xml><?xml version="1.0" encoding="utf-8"?>
<p:tagLst xmlns:a="http://schemas.openxmlformats.org/drawingml/2006/main" xmlns:r="http://schemas.openxmlformats.org/officeDocument/2006/relationships" xmlns:p="http://schemas.openxmlformats.org/presentationml/2006/main">
  <p:tag name="ANSWERBULLETS" val="3"/>
  <p:tag name="TEXTLENGTH" val="26"/>
  <p:tag name="FONTSIZE" val="32"/>
  <p:tag name="BULLETTYPE" val="ppBulletArabicPeriod"/>
  <p:tag name="ANSWERTEXT" val="Yes &#10;No &#10;Need more details"/>
  <p:tag name="OLDNUMANSWERS" val="3"/>
</p:tagLst>
</file>

<file path=ppt/tags/tag111.xml><?xml version="1.0" encoding="utf-8"?>
<p:tagLst xmlns:a="http://schemas.openxmlformats.org/drawingml/2006/main" xmlns:r="http://schemas.openxmlformats.org/officeDocument/2006/relationships" xmlns:p="http://schemas.openxmlformats.org/presentationml/2006/main">
  <p:tag name="CDTYPE" val="Style_Gemstone"/>
  <p:tag name="CDTIMELEFT" val="5"/>
</p:tagLst>
</file>

<file path=ppt/tags/tag112.xml><?xml version="1.0" encoding="utf-8"?>
<p:tagLst xmlns:a="http://schemas.openxmlformats.org/drawingml/2006/main" xmlns:r="http://schemas.openxmlformats.org/officeDocument/2006/relationships" xmlns:p="http://schemas.openxmlformats.org/presentationml/2006/main">
  <p:tag name="NOPREFERENCE" val="False"/>
  <p:tag name="SLIDEGUID" val="9D0239C0CABD47EC993599EAEEE348D7"/>
  <p:tag name="SLIDEID" val="9D0239C0CABD47EC993599EAEEE348D7"/>
  <p:tag name="SLIDEORDER" val="1"/>
  <p:tag name="SLIDETYPE" val="Q"/>
  <p:tag name="DEMOGRAPHIC" val="False"/>
  <p:tag name="SPEEDSCORING" val="False"/>
  <p:tag name="CORRECTPOINTVALUE" val="1"/>
  <p:tag name="INCORRECTPOINTVALUE" val="0"/>
  <p:tag name="VALUEFORMAT" val="0%"/>
  <p:tag name="COUNTDOWNSECONDS" val="5"/>
  <p:tag name="AUTOADVANCE" val="True"/>
  <p:tag name="COUNTDOWNHEIGHT" val="90"/>
  <p:tag name="COUNTDOWNWIDTH" val="70"/>
  <p:tag name="TOTALRESPONSES" val="5"/>
  <p:tag name="RESPONSECOUNT" val="5"/>
  <p:tag name="SLICED" val="False"/>
  <p:tag name="RESPONSES" val="1;2;2;2;2;-;"/>
  <p:tag name="CHARTSTRINGSTD" val="1 4 0 0"/>
  <p:tag name="CHARTSTRINGREV" val="0 0 4 1"/>
  <p:tag name="CHARTSTRINGSTDPER" val="0.2 0.8 0 0"/>
  <p:tag name="CHARTSTRINGREVPER" val="0 0 0.8 0.2"/>
  <p:tag name="RESTORECOUNTDOWNTIMER" val="False"/>
  <p:tag name="QUESTIONALIAS" val="Autonomy: since last year, do you feel that you have?  "/>
  <p:tag name="ANSWERSALIAS" val="More freedom to innovate|smicln|Less freedom to innovate |smicln|No change|smicln|Not sure"/>
  <p:tag name="VALUES" val="No Value|smicln|No Value|smicln|No Value|smicln|No Value"/>
  <p:tag name="RESPONSESGATHERED" val="False"/>
</p:tagLst>
</file>

<file path=ppt/tags/tag113.xml><?xml version="1.0" encoding="utf-8"?>
<p:tagLst xmlns:a="http://schemas.openxmlformats.org/drawingml/2006/main" xmlns:r="http://schemas.openxmlformats.org/officeDocument/2006/relationships" xmlns:p="http://schemas.openxmlformats.org/presentationml/2006/main">
  <p:tag name="CHARTTYPE" val="3"/>
</p:tagLst>
</file>

<file path=ppt/tags/tag114.xml><?xml version="1.0" encoding="utf-8"?>
<p:tagLst xmlns:a="http://schemas.openxmlformats.org/drawingml/2006/main" xmlns:r="http://schemas.openxmlformats.org/officeDocument/2006/relationships" xmlns:p="http://schemas.openxmlformats.org/presentationml/2006/main">
  <p:tag name="ANSWERBULLETS" val="3"/>
  <p:tag name="TEXTLENGTH" val="69"/>
  <p:tag name="FONTSIZE" val="32"/>
  <p:tag name="BULLETTYPE" val="ppBulletArabicPeriod"/>
  <p:tag name="ANSWERTEXT" val="More freedom to innovate&#10;Less freedom to innovate &#10;No change&#10;Not sure"/>
  <p:tag name="OLDNUMANSWERS" val="4"/>
</p:tagLst>
</file>

<file path=ppt/tags/tag115.xml><?xml version="1.0" encoding="utf-8"?>
<p:tagLst xmlns:a="http://schemas.openxmlformats.org/drawingml/2006/main" xmlns:r="http://schemas.openxmlformats.org/officeDocument/2006/relationships" xmlns:p="http://schemas.openxmlformats.org/presentationml/2006/main">
  <p:tag name="CDTYPE" val="Style_Gemstone"/>
  <p:tag name="CDTIMELEFT" val="5"/>
</p:tagLst>
</file>

<file path=ppt/tags/tag116.xml><?xml version="1.0" encoding="utf-8"?>
<p:tagLst xmlns:a="http://schemas.openxmlformats.org/drawingml/2006/main" xmlns:r="http://schemas.openxmlformats.org/officeDocument/2006/relationships" xmlns:p="http://schemas.openxmlformats.org/presentationml/2006/main">
  <p:tag name="NOPREFERENCE" val="False"/>
  <p:tag name="SLIDEGUID" val="1DD347611D6940EFAFEF375E1FC3090E"/>
  <p:tag name="SLIDEID" val="1DD347611D6940EFAFEF375E1FC3090E"/>
  <p:tag name="SLIDEORDER" val="1"/>
  <p:tag name="SLIDETYPE" val="Q"/>
  <p:tag name="DEMOGRAPHIC" val="False"/>
  <p:tag name="SPEEDSCORING" val="False"/>
  <p:tag name="CORRECTPOINTVALUE" val="1"/>
  <p:tag name="INCORRECTPOINTVALUE" val="0"/>
  <p:tag name="VALUEFORMAT" val="0%"/>
  <p:tag name="COUNTDOWNSECONDS" val="5"/>
  <p:tag name="AUTOADVANCE" val="True"/>
  <p:tag name="COUNTDOWNHEIGHT" val="90"/>
  <p:tag name="COUNTDOWNWIDTH" val="70"/>
  <p:tag name="TOTALRESPONSES" val="6"/>
  <p:tag name="RESPONSECOUNT" val="6"/>
  <p:tag name="SLICED" val="False"/>
  <p:tag name="RESPONSES" val="1;2;3;4;4;2;"/>
  <p:tag name="CHARTSTRINGSTD" val="1 2 1 2"/>
  <p:tag name="CHARTSTRINGREV" val="2 1 2 1"/>
  <p:tag name="CHARTSTRINGSTDPER" val="0.166666666666667 0.333333333333333 0.166666666666667 0.333333333333333"/>
  <p:tag name="CHARTSTRINGREVPER" val="0.333333333333333 0.166666666666667 0.333333333333333 0.166666666666667"/>
  <p:tag name="RESTORECOUNTDOWNTIMER" val="False"/>
  <p:tag name="ANSWERSALIAS" val="Increased accountability|smicln|Decreased accountability|smicln|Same weight of accountability|smicln|Not sure"/>
  <p:tag name="QUESTIONALIAS" val="Accountability: since last year, do you feel you are subject to?  "/>
  <p:tag name="VALUES" val="No Value|smicln|No Value|smicln|No Value|smicln|No Value"/>
  <p:tag name="RESPONSESGATHERED" val="False"/>
</p:tagLst>
</file>

<file path=ppt/tags/tag117.xml><?xml version="1.0" encoding="utf-8"?>
<p:tagLst xmlns:a="http://schemas.openxmlformats.org/drawingml/2006/main" xmlns:r="http://schemas.openxmlformats.org/officeDocument/2006/relationships" xmlns:p="http://schemas.openxmlformats.org/presentationml/2006/main">
  <p:tag name="CHARTTYPE" val="3"/>
</p:tagLst>
</file>

<file path=ppt/tags/tag118.xml><?xml version="1.0" encoding="utf-8"?>
<p:tagLst xmlns:a="http://schemas.openxmlformats.org/drawingml/2006/main" xmlns:r="http://schemas.openxmlformats.org/officeDocument/2006/relationships" xmlns:p="http://schemas.openxmlformats.org/presentationml/2006/main">
  <p:tag name="ANSWERBULLETS" val="3"/>
  <p:tag name="TEXTLENGTH" val="88"/>
  <p:tag name="FONTSIZE" val="32"/>
  <p:tag name="BULLETTYPE" val="ppBulletArabicPeriod"/>
  <p:tag name="ANSWERTEXT" val="Increased accountability&#10;Decreased accountability&#10;Same weight of accountability&#10;Not sure"/>
  <p:tag name="OLDNUMANSWERS" val="4"/>
</p:tagLst>
</file>

<file path=ppt/tags/tag119.xml><?xml version="1.0" encoding="utf-8"?>
<p:tagLst xmlns:a="http://schemas.openxmlformats.org/drawingml/2006/main" xmlns:r="http://schemas.openxmlformats.org/officeDocument/2006/relationships" xmlns:p="http://schemas.openxmlformats.org/presentationml/2006/main">
  <p:tag name="CDTYPE" val="Style_Gemstone"/>
  <p:tag name="CDTIMELEFT" val="5"/>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20.xml><?xml version="1.0" encoding="utf-8"?>
<p:tagLst xmlns:a="http://schemas.openxmlformats.org/drawingml/2006/main" xmlns:r="http://schemas.openxmlformats.org/officeDocument/2006/relationships" xmlns:p="http://schemas.openxmlformats.org/presentationml/2006/main">
  <p:tag name="NOPREFERENCE" val="False"/>
  <p:tag name="SLIDEGUID" val="1DEAC05E910E4771B6BEA3D419902C17"/>
  <p:tag name="SLIDEID" val="1DEAC05E910E4771B6BEA3D419902C17"/>
  <p:tag name="SLIDEORDER" val="1"/>
  <p:tag name="SLIDETYPE" val="Q"/>
  <p:tag name="DEMOGRAPHIC" val="False"/>
  <p:tag name="SPEEDSCORING" val="False"/>
  <p:tag name="CORRECTPOINTVALUE" val="1"/>
  <p:tag name="INCORRECTPOINTVALUE" val="0"/>
  <p:tag name="VALUEFORMAT" val="0%"/>
  <p:tag name="COUNTDOWNSECONDS" val="5"/>
  <p:tag name="AUTOADVANCE" val="True"/>
  <p:tag name="COUNTDOWNHEIGHT" val="90"/>
  <p:tag name="COUNTDOWNWIDTH" val="70"/>
  <p:tag name="TOTALRESPONSES" val="6"/>
  <p:tag name="RESPONSECOUNT" val="6"/>
  <p:tag name="SLICED" val="False"/>
  <p:tag name="RESPONSES" val="1;2;3;1;1;2;"/>
  <p:tag name="CHARTSTRINGSTD" val="3 2 1"/>
  <p:tag name="CHARTSTRINGREV" val="1 2 3"/>
  <p:tag name="CHARTSTRINGSTDPER" val="0.5 0.333333333333333 0.166666666666667"/>
  <p:tag name="CHARTSTRINGREVPER" val="0.166666666666667 0.333333333333333 0.5"/>
  <p:tag name="RESTORECOUNTDOWNTIMER" val="False"/>
  <p:tag name="QUESTIONALIAS" val="Economy: is the current economic situation having…  "/>
  <p:tag name="ANSWERSALIAS" val="No effect on my school community|smicln|A small effect on my school community|smicln|A large effect on my school community"/>
  <p:tag name="VALUES" val="No Value|smicln|No Value|smicln|No Value"/>
  <p:tag name="RESPONSESGATHERED" val="False"/>
</p:tagLst>
</file>

<file path=ppt/tags/tag121.xml><?xml version="1.0" encoding="utf-8"?>
<p:tagLst xmlns:a="http://schemas.openxmlformats.org/drawingml/2006/main" xmlns:r="http://schemas.openxmlformats.org/officeDocument/2006/relationships" xmlns:p="http://schemas.openxmlformats.org/presentationml/2006/main">
  <p:tag name="CHARTTYPE" val="3"/>
</p:tagLst>
</file>

<file path=ppt/tags/tag122.xml><?xml version="1.0" encoding="utf-8"?>
<p:tagLst xmlns:a="http://schemas.openxmlformats.org/drawingml/2006/main" xmlns:r="http://schemas.openxmlformats.org/officeDocument/2006/relationships" xmlns:p="http://schemas.openxmlformats.org/presentationml/2006/main">
  <p:tag name="ANSWERBULLETS" val="3"/>
  <p:tag name="TEXTLENGTH" val="108"/>
  <p:tag name="FONTSIZE" val="32"/>
  <p:tag name="BULLETTYPE" val="ppBulletArabicPeriod"/>
  <p:tag name="ANSWERTEXT" val="No effect on my school community&#10;A small effect on my school community&#10;A large effect on my school community"/>
  <p:tag name="OLDNUMANSWERS" val="3"/>
</p:tagLst>
</file>

<file path=ppt/tags/tag123.xml><?xml version="1.0" encoding="utf-8"?>
<p:tagLst xmlns:a="http://schemas.openxmlformats.org/drawingml/2006/main" xmlns:r="http://schemas.openxmlformats.org/officeDocument/2006/relationships" xmlns:p="http://schemas.openxmlformats.org/presentationml/2006/main">
  <p:tag name="CDTYPE" val="Style_Gemstone"/>
  <p:tag name="CDTIMELEFT" val="5"/>
</p:tagLst>
</file>

<file path=ppt/tags/tag124.xml><?xml version="1.0" encoding="utf-8"?>
<p:tagLst xmlns:a="http://schemas.openxmlformats.org/drawingml/2006/main" xmlns:r="http://schemas.openxmlformats.org/officeDocument/2006/relationships" xmlns:p="http://schemas.openxmlformats.org/presentationml/2006/main">
  <p:tag name="NOPREFERENCE" val="False"/>
  <p:tag name="SLIDEGUID" val="BBB19662CE4A45F798027136BDF6BAF5"/>
  <p:tag name="SLIDEID" val="BBB19662CE4A45F798027136BDF6BAF5"/>
  <p:tag name="SLIDEORDER" val="1"/>
  <p:tag name="SLIDETYPE" val="Q"/>
  <p:tag name="DEMOGRAPHIC" val="False"/>
  <p:tag name="SPEEDSCORING" val="False"/>
  <p:tag name="CORRECTPOINTVALUE" val="1"/>
  <p:tag name="INCORRECTPOINTVALUE" val="0"/>
  <p:tag name="VALUEFORMAT" val="0%"/>
  <p:tag name="COUNTDOWNSECONDS" val="5"/>
  <p:tag name="AUTOADVANCE" val="True"/>
  <p:tag name="COUNTDOWNHEIGHT" val="90"/>
  <p:tag name="COUNTDOWNWIDTH" val="70"/>
  <p:tag name="TOTALRESPONSES" val="6"/>
  <p:tag name="RESPONSECOUNT" val="6"/>
  <p:tag name="SLICED" val="False"/>
  <p:tag name="RESPONSES" val="8;8;8;8;1;1;"/>
  <p:tag name="CHARTSTRINGSTD" val="2 0 0 0 0 0 0 4"/>
  <p:tag name="CHARTSTRINGREV" val="4 0 0 0 0 0 0 2"/>
  <p:tag name="CHARTSTRINGSTDPER" val="0.333333333333333 0 0 0 0 0 0 0.666666666666667"/>
  <p:tag name="CHARTSTRINGREVPER" val="0.666666666666667 0 0 0 0 0 0 0.333333333333333"/>
  <p:tag name="RESTORECOUNTDOWNTIMER" val="False"/>
  <p:tag name="QUESTIONALIAS" val="Support – where will you source school improvement support in the future?  "/>
  <p:tag name="ANSWERSALIAS" val="Teaching School alliance|smicln|Other local schools|smicln|Local Authority school improvement team|smicln|Commercial provider|smicln|Charitable or not for profit|smicln|Academy sponsor/chain|smicln|Network/membership organisation|smicln|Other"/>
  <p:tag name="VALUES" val="No Value|smicln|No Value|smicln|No Value|smicln|No Value|smicln|No Value|smicln|No Value|smicln|No Value|smicln|No Value"/>
  <p:tag name="RESPONSESGATHERED" val="False"/>
</p:tagLst>
</file>

<file path=ppt/tags/tag125.xml><?xml version="1.0" encoding="utf-8"?>
<p:tagLst xmlns:a="http://schemas.openxmlformats.org/drawingml/2006/main" xmlns:r="http://schemas.openxmlformats.org/officeDocument/2006/relationships" xmlns:p="http://schemas.openxmlformats.org/presentationml/2006/main">
  <p:tag name="CHARTTYPE" val="3"/>
</p:tagLst>
</file>

<file path=ppt/tags/tag126.xml><?xml version="1.0" encoding="utf-8"?>
<p:tagLst xmlns:a="http://schemas.openxmlformats.org/drawingml/2006/main" xmlns:r="http://schemas.openxmlformats.org/officeDocument/2006/relationships" xmlns:p="http://schemas.openxmlformats.org/presentationml/2006/main">
  <p:tag name="ANSWERBULLETS" val="3"/>
  <p:tag name="TEXTLENGTH" val="193"/>
  <p:tag name="FONTSIZE" val="32"/>
  <p:tag name="BULLETTYPE" val="ppBulletArabicPeriod"/>
  <p:tag name="ANSWERTEXT" val="Teaching School alliance&#10;Other local schools&#10;Local Authority school improvement team&#10;Commercial provider&#10;Charitable or not for profit&#10;Academy sponsor/chain&#10;Network/membership organisation&#10;Other"/>
  <p:tag name="OLDNUMANSWERS" val="8"/>
</p:tagLst>
</file>

<file path=ppt/tags/tag127.xml><?xml version="1.0" encoding="utf-8"?>
<p:tagLst xmlns:a="http://schemas.openxmlformats.org/drawingml/2006/main" xmlns:r="http://schemas.openxmlformats.org/officeDocument/2006/relationships" xmlns:p="http://schemas.openxmlformats.org/presentationml/2006/main">
  <p:tag name="CDTYPE" val="Style_Gemstone"/>
  <p:tag name="CDTIMELEFT" val="5"/>
</p:tagLst>
</file>

<file path=ppt/tags/tag128.xml><?xml version="1.0" encoding="utf-8"?>
<p:tagLst xmlns:a="http://schemas.openxmlformats.org/drawingml/2006/main" xmlns:r="http://schemas.openxmlformats.org/officeDocument/2006/relationships" xmlns:p="http://schemas.openxmlformats.org/presentationml/2006/main">
  <p:tag name="NOPREFERENCE" val="False"/>
  <p:tag name="SLIDEGUID" val="0A95B1B3050547B38D831430B4BD8DD9"/>
  <p:tag name="SLIDEID" val="0A95B1B3050547B38D831430B4BD8DD9"/>
  <p:tag name="SLIDEORDER" val="1"/>
  <p:tag name="SLIDETYPE" val="Q"/>
  <p:tag name="DEMOGRAPHIC" val="False"/>
  <p:tag name="SPEEDSCORING" val="False"/>
  <p:tag name="CORRECTPOINTVALUE" val="1"/>
  <p:tag name="INCORRECTPOINTVALUE" val="0"/>
  <p:tag name="VALUEFORMAT" val="0%"/>
  <p:tag name="COUNTDOWNSECONDS" val="5"/>
  <p:tag name="AUTOADVANCE" val="True"/>
  <p:tag name="COUNTDOWNHEIGHT" val="90"/>
  <p:tag name="COUNTDOWNWIDTH" val="70"/>
  <p:tag name="TOTALRESPONSES" val="6"/>
  <p:tag name="RESPONSECOUNT" val="6"/>
  <p:tag name="SLICED" val="False"/>
  <p:tag name="RESPONSES" val="1;2;3;4;4;4;"/>
  <p:tag name="CHARTSTRINGSTD" val="1 1 1 3"/>
  <p:tag name="CHARTSTRINGREV" val="3 1 1 1"/>
  <p:tag name="CHARTSTRINGSTDPER" val="0.166666666666667 0.166666666666667 0.166666666666667 0.5"/>
  <p:tag name="CHARTSTRINGREVPER" val="0.5 0.166666666666667 0.166666666666667 0.166666666666667"/>
  <p:tag name="RESTORECOUNTDOWNTIMER" val="False"/>
  <p:tag name="QUESTIONALIAS" val="Support: have the services your LA offers changed in the last year? "/>
  <p:tag name="ANSWERSALIAS" val="Yes, a lot|smicln|Yes, a little|smicln|No|smicln|Not sure"/>
  <p:tag name="VALUES" val="No Value|smicln|No Value|smicln|No Value|smicln|No Value"/>
  <p:tag name="RESPONSESGATHERED" val="False"/>
</p:tagLst>
</file>

<file path=ppt/tags/tag129.xml><?xml version="1.0" encoding="utf-8"?>
<p:tagLst xmlns:a="http://schemas.openxmlformats.org/drawingml/2006/main" xmlns:r="http://schemas.openxmlformats.org/officeDocument/2006/relationships" xmlns:p="http://schemas.openxmlformats.org/presentationml/2006/main">
  <p:tag name="CHARTTYPE" val="3"/>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130.xml><?xml version="1.0" encoding="utf-8"?>
<p:tagLst xmlns:a="http://schemas.openxmlformats.org/drawingml/2006/main" xmlns:r="http://schemas.openxmlformats.org/officeDocument/2006/relationships" xmlns:p="http://schemas.openxmlformats.org/presentationml/2006/main">
  <p:tag name="ANSWERBULLETS" val="3"/>
  <p:tag name="TEXTLENGTH" val="36"/>
  <p:tag name="FONTSIZE" val="32"/>
  <p:tag name="BULLETTYPE" val="ppBulletArabicPeriod"/>
  <p:tag name="ANSWERTEXT" val="Yes, a lot&#10;Yes, a little&#10;No&#10;Not sure"/>
  <p:tag name="OLDNUMANSWERS" val="4"/>
</p:tagLst>
</file>

<file path=ppt/tags/tag131.xml><?xml version="1.0" encoding="utf-8"?>
<p:tagLst xmlns:a="http://schemas.openxmlformats.org/drawingml/2006/main" xmlns:r="http://schemas.openxmlformats.org/officeDocument/2006/relationships" xmlns:p="http://schemas.openxmlformats.org/presentationml/2006/main">
  <p:tag name="CDTYPE" val="Style_Gemstone"/>
  <p:tag name="CDTIMELEFT" val="5"/>
</p:tagLst>
</file>

<file path=ppt/tags/tag132.xml><?xml version="1.0" encoding="utf-8"?>
<p:tagLst xmlns:a="http://schemas.openxmlformats.org/drawingml/2006/main" xmlns:r="http://schemas.openxmlformats.org/officeDocument/2006/relationships" xmlns:p="http://schemas.openxmlformats.org/presentationml/2006/main">
  <p:tag name="NOPREFERENCE" val="False"/>
  <p:tag name="SLIDEGUID" val="659C639047ED49BE9798482462192A77"/>
  <p:tag name="SLIDEID" val="659C639047ED49BE9798482462192A77"/>
  <p:tag name="SLIDEORDER" val="1"/>
  <p:tag name="SLIDETYPE" val="Q"/>
  <p:tag name="DEMOGRAPHIC" val="False"/>
  <p:tag name="SPEEDSCORING" val="False"/>
  <p:tag name="CORRECTPOINTVALUE" val="1"/>
  <p:tag name="INCORRECTPOINTVALUE" val="0"/>
  <p:tag name="VALUEFORMAT" val="0%"/>
  <p:tag name="COUNTDOWNSECONDS" val="5"/>
  <p:tag name="AUTOADVANCE" val="True"/>
  <p:tag name="COUNTDOWNHEIGHT" val="90"/>
  <p:tag name="COUNTDOWNWIDTH" val="70"/>
  <p:tag name="TOTALRESPONSES" val="6"/>
  <p:tag name="RESPONSECOUNT" val="6"/>
  <p:tag name="SLICED" val="False"/>
  <p:tag name="RESPONSES" val="3;3;3;3;1;1;"/>
  <p:tag name="CHARTSTRINGSTD" val="2 0 4"/>
  <p:tag name="CHARTSTRINGREV" val="4 0 2"/>
  <p:tag name="CHARTSTRINGSTDPER" val="0.333333333333333 0 0.666666666666667"/>
  <p:tag name="CHARTSTRINGREVPER" val="0.666666666666667 0 0.333333333333333"/>
  <p:tag name="RESTORECOUNTDOWNTIMER" val="False"/>
  <p:tag name="QUESTIONALIAS" val="School readiness – do you feel children are…  "/>
  <p:tag name="ANSWERSALIAS" val="Less ready for school than 10 years ago|smicln|More ready for school than 10 years ago |smicln|No change"/>
  <p:tag name="VALUES" val="No Value|smicln|No Value|smicln|No Value"/>
  <p:tag name="RESPONSESGATHERED" val="False"/>
</p:tagLst>
</file>

<file path=ppt/tags/tag133.xml><?xml version="1.0" encoding="utf-8"?>
<p:tagLst xmlns:a="http://schemas.openxmlformats.org/drawingml/2006/main" xmlns:r="http://schemas.openxmlformats.org/officeDocument/2006/relationships" xmlns:p="http://schemas.openxmlformats.org/presentationml/2006/main">
  <p:tag name="CHARTTYPE" val="3"/>
</p:tagLst>
</file>

<file path=ppt/tags/tag134.xml><?xml version="1.0" encoding="utf-8"?>
<p:tagLst xmlns:a="http://schemas.openxmlformats.org/drawingml/2006/main" xmlns:r="http://schemas.openxmlformats.org/officeDocument/2006/relationships" xmlns:p="http://schemas.openxmlformats.org/presentationml/2006/main">
  <p:tag name="ANSWERBULLETS" val="3"/>
  <p:tag name="TEXTLENGTH" val="90"/>
  <p:tag name="FONTSIZE" val="32"/>
  <p:tag name="BULLETTYPE" val="ppBulletArabicPeriod"/>
  <p:tag name="ANSWERTEXT" val="Less ready for school than 10 years ago&#10;More ready for school than 10 years ago &#10;No change"/>
  <p:tag name="OLDNUMANSWERS" val="3"/>
</p:tagLst>
</file>

<file path=ppt/tags/tag135.xml><?xml version="1.0" encoding="utf-8"?>
<p:tagLst xmlns:a="http://schemas.openxmlformats.org/drawingml/2006/main" xmlns:r="http://schemas.openxmlformats.org/officeDocument/2006/relationships" xmlns:p="http://schemas.openxmlformats.org/presentationml/2006/main">
  <p:tag name="CDTYPE" val="Style_Gemstone"/>
  <p:tag name="CDTIMELEFT" val="5"/>
</p:tagLst>
</file>

<file path=ppt/tags/tag136.xml><?xml version="1.0" encoding="utf-8"?>
<p:tagLst xmlns:a="http://schemas.openxmlformats.org/drawingml/2006/main" xmlns:r="http://schemas.openxmlformats.org/officeDocument/2006/relationships" xmlns:p="http://schemas.openxmlformats.org/presentationml/2006/main">
  <p:tag name="NOPREFERENCE" val="False"/>
  <p:tag name="SLIDEGUID" val="E0CD655425AE494D91927D8F8A5BC334"/>
  <p:tag name="SLIDEID" val="E0CD655425AE494D91927D8F8A5BC334"/>
  <p:tag name="SLIDEORDER" val="1"/>
  <p:tag name="SLIDETYPE" val="Q"/>
  <p:tag name="DEMOGRAPHIC" val="False"/>
  <p:tag name="SPEEDSCORING" val="False"/>
  <p:tag name="CORRECTPOINTVALUE" val="1"/>
  <p:tag name="INCORRECTPOINTVALUE" val="0"/>
  <p:tag name="VALUEFORMAT" val="0%"/>
  <p:tag name="COUNTDOWNSECONDS" val="5"/>
  <p:tag name="AUTOADVANCE" val="True"/>
  <p:tag name="COUNTDOWNHEIGHT" val="90"/>
  <p:tag name="COUNTDOWNWIDTH" val="70"/>
  <p:tag name="TOTALRESPONSES" val="6"/>
  <p:tag name="RESPONSECOUNT" val="6"/>
  <p:tag name="SLICED" val="False"/>
  <p:tag name="RESPONSES" val="1;2;1;1;1;2;"/>
  <p:tag name="CHARTSTRINGSTD" val="4 2 0"/>
  <p:tag name="CHARTSTRINGREV" val="0 2 4"/>
  <p:tag name="CHARTSTRINGSTDPER" val="0.666666666666667 0.333333333333333 0"/>
  <p:tag name="CHARTSTRINGREVPER" val="0 0.333333333333333 0.666666666666667"/>
  <p:tag name="RESTORECOUNTDOWNTIMER" val="False"/>
  <p:tag name="QUESTIONALIAS" val="Work readiness – do you feel young people are…  "/>
  <p:tag name="ANSWERSALIAS" val="More ready for work than 10 years ago|smicln|Less ready for work than 10 years ago |smicln|No change"/>
  <p:tag name="VALUES" val="No Value|smicln|No Value|smicln|No Value"/>
  <p:tag name="RESPONSESGATHERED" val="False"/>
</p:tagLst>
</file>

<file path=ppt/tags/tag137.xml><?xml version="1.0" encoding="utf-8"?>
<p:tagLst xmlns:a="http://schemas.openxmlformats.org/drawingml/2006/main" xmlns:r="http://schemas.openxmlformats.org/officeDocument/2006/relationships" xmlns:p="http://schemas.openxmlformats.org/presentationml/2006/main">
  <p:tag name="CHARTTYPE" val="3"/>
</p:tagLst>
</file>

<file path=ppt/tags/tag138.xml><?xml version="1.0" encoding="utf-8"?>
<p:tagLst xmlns:a="http://schemas.openxmlformats.org/drawingml/2006/main" xmlns:r="http://schemas.openxmlformats.org/officeDocument/2006/relationships" xmlns:p="http://schemas.openxmlformats.org/presentationml/2006/main">
  <p:tag name="ANSWERBULLETS" val="3"/>
  <p:tag name="TEXTLENGTH" val="86"/>
  <p:tag name="FONTSIZE" val="32"/>
  <p:tag name="BULLETTYPE" val="ppBulletArabicPeriod"/>
  <p:tag name="ANSWERTEXT" val="More ready for work than 10 years ago&#10;Less ready for work than 10 years ago &#10;No change"/>
  <p:tag name="OLDNUMANSWERS" val="3"/>
</p:tagLst>
</file>

<file path=ppt/tags/tag139.xml><?xml version="1.0" encoding="utf-8"?>
<p:tagLst xmlns:a="http://schemas.openxmlformats.org/drawingml/2006/main" xmlns:r="http://schemas.openxmlformats.org/officeDocument/2006/relationships" xmlns:p="http://schemas.openxmlformats.org/presentationml/2006/main">
  <p:tag name="CDTYPE" val="Style_Gemstone"/>
  <p:tag name="CDTIMELEFT" val="5"/>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Lst>
</file>

<file path=ppt/tags/tag140.xml><?xml version="1.0" encoding="utf-8"?>
<p:tagLst xmlns:a="http://schemas.openxmlformats.org/drawingml/2006/main" xmlns:r="http://schemas.openxmlformats.org/officeDocument/2006/relationships" xmlns:p="http://schemas.openxmlformats.org/presentationml/2006/main">
  <p:tag name="NOPREFERENCE" val="False"/>
  <p:tag name="SLIDEGUID" val="96F4145DAFB042D3A11E8E80AA999339"/>
  <p:tag name="SLIDEID" val="96F4145DAFB042D3A11E8E80AA999339"/>
  <p:tag name="SLIDEORDER" val="1"/>
  <p:tag name="SLIDETYPE" val="Q"/>
  <p:tag name="DEMOGRAPHIC" val="False"/>
  <p:tag name="SPEEDSCORING" val="False"/>
  <p:tag name="CORRECTPOINTVALUE" val="1"/>
  <p:tag name="INCORRECTPOINTVALUE" val="0"/>
  <p:tag name="VALUEFORMAT" val="0%"/>
  <p:tag name="COUNTDOWNSECONDS" val="5"/>
  <p:tag name="AUTOADVANCE" val="True"/>
  <p:tag name="COUNTDOWNHEIGHT" val="90"/>
  <p:tag name="COUNTDOWNWIDTH" val="70"/>
  <p:tag name="TOTALRESPONSES" val="6"/>
  <p:tag name="RESPONSECOUNT" val="6"/>
  <p:tag name="SLICED" val="False"/>
  <p:tag name="RESPONSES" val="9;9;9;9;1;2;"/>
  <p:tag name="CHARTSTRINGSTD" val="1 1 0 0 0 0 0 0 4"/>
  <p:tag name="CHARTSTRINGREV" val="4 0 0 0 0 0 0 1 1"/>
  <p:tag name="CHARTSTRINGSTDPER" val="0.166666666666667 0.166666666666667 0 0 0 0 0 0 0.666666666666667"/>
  <p:tag name="CHARTSTRINGREVPER" val="0.666666666666667 0 0 0 0 0 0 0.166666666666667 0.166666666666667"/>
  <p:tag name="RESTORECOUNTDOWNTIMER" val="False"/>
  <p:tag name="QUESTIONALIAS" val="State of mind – which of the following best describes your state of mind?  "/>
  <p:tag name="ANSWERSALIAS" val="Confused|smicln|Motivated|smicln|Tired|smicln|Challenged |smicln|Angry|smicln|Empowered|smicln|Determined |smicln|Fearful|smicln|Optimistic"/>
  <p:tag name="VALUES" val="No Value|smicln|No Value|smicln|No Value|smicln|No Value|smicln|No Value|smicln|No Value|smicln|No Value|smicln|No Value|smicln|No Value"/>
  <p:tag name="RESPONSESGATHERED" val="False"/>
</p:tagLst>
</file>

<file path=ppt/tags/tag141.xml><?xml version="1.0" encoding="utf-8"?>
<p:tagLst xmlns:a="http://schemas.openxmlformats.org/drawingml/2006/main" xmlns:r="http://schemas.openxmlformats.org/officeDocument/2006/relationships" xmlns:p="http://schemas.openxmlformats.org/presentationml/2006/main">
  <p:tag name="CHARTTYPE" val="3"/>
</p:tagLst>
</file>

<file path=ppt/tags/tag142.xml><?xml version="1.0" encoding="utf-8"?>
<p:tagLst xmlns:a="http://schemas.openxmlformats.org/drawingml/2006/main" xmlns:r="http://schemas.openxmlformats.org/officeDocument/2006/relationships" xmlns:p="http://schemas.openxmlformats.org/presentationml/2006/main">
  <p:tag name="ANSWERBULLETS" val="3"/>
  <p:tag name="TEXTLENGTH" val="83"/>
  <p:tag name="FONTSIZE" val="32"/>
  <p:tag name="BULLETTYPE" val="ppBulletArabicPeriod"/>
  <p:tag name="ANSWERTEXT" val="Confused&#10;Motivated&#10;Tired&#10;Challenged &#10;Angry&#10;Empowered&#10;Determined &#10;Fearful&#10;Optimistic"/>
  <p:tag name="OLDNUMANSWERS" val="9"/>
</p:tagLst>
</file>

<file path=ppt/tags/tag143.xml><?xml version="1.0" encoding="utf-8"?>
<p:tagLst xmlns:a="http://schemas.openxmlformats.org/drawingml/2006/main" xmlns:r="http://schemas.openxmlformats.org/officeDocument/2006/relationships" xmlns:p="http://schemas.openxmlformats.org/presentationml/2006/main">
  <p:tag name="CDTYPE" val="Style_Gemstone"/>
  <p:tag name="CDTIMELEFT" val="5"/>
</p:tagLst>
</file>

<file path=ppt/tags/tag144.xml><?xml version="1.0" encoding="utf-8"?>
<p:tagLst xmlns:a="http://schemas.openxmlformats.org/drawingml/2006/main" xmlns:r="http://schemas.openxmlformats.org/officeDocument/2006/relationships" xmlns:p="http://schemas.openxmlformats.org/presentationml/2006/main">
  <p:tag name="NOPREFERENCE" val="False"/>
  <p:tag name="SLIDEGUID" val="105CB833C86A4A1CB8371A53DA49DD83"/>
  <p:tag name="SLIDEID" val="105CB833C86A4A1CB8371A53DA49DD83"/>
  <p:tag name="SLIDEORDER" val="1"/>
  <p:tag name="SLIDETYPE" val="Q"/>
  <p:tag name="DEMOGRAPHIC" val="False"/>
  <p:tag name="SPEEDSCORING" val="False"/>
  <p:tag name="CORRECTPOINTVALUE" val="1"/>
  <p:tag name="INCORRECTPOINTVALUE" val="0"/>
  <p:tag name="VALUEFORMAT" val="0%"/>
  <p:tag name="COUNTDOWNSECONDS" val="5"/>
  <p:tag name="AUTOADVANCE" val="True"/>
  <p:tag name="COUNTDOWNHEIGHT" val="90"/>
  <p:tag name="COUNTDOWNWIDTH" val="70"/>
  <p:tag name="TOTALRESPONSES" val="6"/>
  <p:tag name="RESPONSECOUNT" val="6"/>
  <p:tag name="SLICED" val="False"/>
  <p:tag name="RESPONSES" val="1;3;3;3;3;2;"/>
  <p:tag name="CHARTSTRINGSTD" val="1 1 4"/>
  <p:tag name="CHARTSTRINGREV" val="4 1 1"/>
  <p:tag name="CHARTSTRINGSTDPER" val="0.166666666666667 0.166666666666667 0.666666666666667"/>
  <p:tag name="CHARTSTRINGREVPER" val="0.666666666666667 0.166666666666667 0.166666666666667"/>
  <p:tag name="RESTORECOUNTDOWNTIMER" val="False"/>
  <p:tag name="QUESTIONALIAS" val="Do you need a cup of coffee?  "/>
  <p:tag name="ANSWERSALIAS" val="Yes|smicln|No|smicln|Not sure"/>
  <p:tag name="VALUES" val="No Value|smicln|No Value|smicln|No Value"/>
  <p:tag name="RESPONSESGATHERED" val="False"/>
</p:tagLst>
</file>

<file path=ppt/tags/tag145.xml><?xml version="1.0" encoding="utf-8"?>
<p:tagLst xmlns:a="http://schemas.openxmlformats.org/drawingml/2006/main" xmlns:r="http://schemas.openxmlformats.org/officeDocument/2006/relationships" xmlns:p="http://schemas.openxmlformats.org/presentationml/2006/main">
  <p:tag name="CHARTTYPE" val="3"/>
</p:tagLst>
</file>

<file path=ppt/tags/tag146.xml><?xml version="1.0" encoding="utf-8"?>
<p:tagLst xmlns:a="http://schemas.openxmlformats.org/drawingml/2006/main" xmlns:r="http://schemas.openxmlformats.org/officeDocument/2006/relationships" xmlns:p="http://schemas.openxmlformats.org/presentationml/2006/main">
  <p:tag name="ANSWERBULLETS" val="3"/>
  <p:tag name="TEXTLENGTH" val="15"/>
  <p:tag name="FONTSIZE" val="32"/>
  <p:tag name="BULLETTYPE" val="ppBulletArabicPeriod"/>
  <p:tag name="ANSWERTEXT" val="Yes&#10;No&#10;Not sure"/>
  <p:tag name="OLDNUMANSWERS" val="3"/>
</p:tagLst>
</file>

<file path=ppt/tags/tag147.xml><?xml version="1.0" encoding="utf-8"?>
<p:tagLst xmlns:a="http://schemas.openxmlformats.org/drawingml/2006/main" xmlns:r="http://schemas.openxmlformats.org/officeDocument/2006/relationships" xmlns:p="http://schemas.openxmlformats.org/presentationml/2006/main">
  <p:tag name="CDTYPE" val="Style_Gemstone"/>
  <p:tag name="CDTIMELEFT" val="5"/>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Lst>
</file>

<file path=ppt/tags/tag21.xml><?xml version="1.0" encoding="utf-8"?>
<p:tagLst xmlns:a="http://schemas.openxmlformats.org/drawingml/2006/main" xmlns:r="http://schemas.openxmlformats.org/officeDocument/2006/relationships" xmlns:p="http://schemas.openxmlformats.org/presentationml/2006/main">
  <p:tag name="SLIDEID" val="13DB6B8787EA4A9BB3347649196ED90A"/>
  <p:tag name="SLIDETYPE" val="Q"/>
  <p:tag name="DEMOGRAPHIC" val="False"/>
  <p:tag name="TEAMASSIGN" val="False"/>
  <p:tag name="SPEEDSCORING" val="False"/>
  <p:tag name="CORRECTPOINTVALUE" val="1"/>
  <p:tag name="INCORRECTPOINTVALUE" val="0"/>
  <p:tag name="ZEROBASED" val="False"/>
  <p:tag name="NUMRESPONSES" val="1"/>
  <p:tag name="AUTOADVANCE" val="True"/>
  <p:tag name="RESPONSESONLY" val="true"/>
  <p:tag name="COUNTDOWNSECONDS" val="5"/>
  <p:tag name="SLIDEORDER" val="2"/>
  <p:tag name="SLIDEGUID" val="3D23401078024D71A3A4C5C00F706230"/>
  <p:tag name="DELIMITERS" val="3.1"/>
  <p:tag name="VALUEFORMAT" val="0%"/>
  <p:tag name="QUESTIONALIAS" val="Which of these is Gove’s best look?"/>
  <p:tag name="COUNTDOWNHEIGHT" val="90"/>
  <p:tag name="COUNTDOWNWIDTH" val="70"/>
  <p:tag name="TOTALRESPONSES" val="3"/>
  <p:tag name="RESPONSECOUNT" val="3"/>
  <p:tag name="SLICED" val="False"/>
  <p:tag name="RESPONSES" val="1;2;2;"/>
  <p:tag name="CHARTSTRINGSTD" val="1 2 0"/>
  <p:tag name="CHARTSTRINGREV" val="0 2 1"/>
  <p:tag name="CHARTSTRINGSTDPER" val="0.333333333333333 0.666666666666667 0"/>
  <p:tag name="CHARTSTRINGREVPER" val="0 0.666666666666667 0.333333333333333"/>
  <p:tag name="ANSWERSALIAS" val="Picture 1|smicln|Picture 2|smicln|Picture 3"/>
  <p:tag name="VALUES" val="No Value|smicln|No Value|smicln|No Value"/>
  <p:tag name="RESTORECOUNTDOWNTIMER" val="False"/>
  <p:tag name="RESPONSESGATHERED" val="False"/>
</p:tagLst>
</file>

<file path=ppt/tags/tag22.xml><?xml version="1.0" encoding="utf-8"?>
<p:tagLst xmlns:a="http://schemas.openxmlformats.org/drawingml/2006/main" xmlns:r="http://schemas.openxmlformats.org/officeDocument/2006/relationships" xmlns:p="http://schemas.openxmlformats.org/presentationml/2006/main">
  <p:tag name="TEXTLENGTH" val="29"/>
  <p:tag name="FONTSIZE" val="28"/>
  <p:tag name="BULLETTYPE" val="ppBulletArabicPeriod"/>
  <p:tag name="ANSWERTEXT" val="Picture 1&#10;Picture 2&#10;Picture 3"/>
  <p:tag name="OLDNUMANSWERS" val="3"/>
</p:tagLst>
</file>

<file path=ppt/tags/tag23.xml><?xml version="1.0" encoding="utf-8"?>
<p:tagLst xmlns:a="http://schemas.openxmlformats.org/drawingml/2006/main" xmlns:r="http://schemas.openxmlformats.org/officeDocument/2006/relationships" xmlns:p="http://schemas.openxmlformats.org/presentationml/2006/main">
  <p:tag name="CDTYPE" val="Style_Gemstone"/>
  <p:tag name="CDTIMELEFT" val="5"/>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 name="SLIDEGUID" val="C2819C7A12394ECFA08B8D336024E7B0"/>
  <p:tag name="SLIDEID" val="C2819C7A12394ECFA08B8D336024E7B0"/>
  <p:tag name="SLIDEORDER" val="1"/>
  <p:tag name="SLIDETYPE" val="Q"/>
  <p:tag name="DEMOGRAPHIC" val="False"/>
  <p:tag name="SPEEDSCORING" val="False"/>
  <p:tag name="CORRECTPOINTVALUE" val="1"/>
  <p:tag name="INCORRECTPOINTVALUE" val="0"/>
  <p:tag name="QUESTIONALIAS" val="About you: type of school"/>
  <p:tag name="ANSWERSALIAS" val="Primary |smicln|Nursery|smicln|First|smicln|Middle|smicln|Secondary|smicln|High|smicln|All-through|smicln|Special "/>
  <p:tag name="COUNTDOWNSECONDS" val="5"/>
  <p:tag name="AUTOADVANCE" val="True"/>
  <p:tag name="VALUEFORMAT" val="0%"/>
  <p:tag name="COUNTDOWNHEIGHT" val="90"/>
  <p:tag name="COUNTDOWNWIDTH" val="70"/>
  <p:tag name="TOTALRESPONSES" val="3"/>
  <p:tag name="RESPONSECOUNT" val="3"/>
  <p:tag name="SLICED" val="False"/>
  <p:tag name="RESPONSES" val="2;1;2;"/>
  <p:tag name="CHARTSTRINGSTD" val="1 2 0 0 0 0 0 0"/>
  <p:tag name="CHARTSTRINGREV" val="0 0 0 0 0 0 2 1"/>
  <p:tag name="CHARTSTRINGSTDPER" val="0.333333333333333 0.666666666666667 0 0 0 0 0 0"/>
  <p:tag name="CHARTSTRINGREVPER" val="0 0 0 0 0 0 0.666666666666667 0.333333333333333"/>
  <p:tag name="VALUES" val="No Value|smicln|No Value|smicln|No Value|smicln|No Value|smicln|No Value|smicln|No Value|smicln|No Value|smicln|No Value"/>
  <p:tag name="RESTORECOUNTDOWNTIMER" val="False"/>
  <p:tag name="RESPONSESGATHERED" val="False"/>
</p:tagLst>
</file>

<file path=ppt/tags/tag25.xml><?xml version="1.0" encoding="utf-8"?>
<p:tagLst xmlns:a="http://schemas.openxmlformats.org/drawingml/2006/main" xmlns:r="http://schemas.openxmlformats.org/officeDocument/2006/relationships" xmlns:p="http://schemas.openxmlformats.org/presentationml/2006/main">
  <p:tag name="CHARTTYPE" val="3"/>
</p:tagLst>
</file>

<file path=ppt/tags/tag26.xml><?xml version="1.0" encoding="utf-8"?>
<p:tagLst xmlns:a="http://schemas.openxmlformats.org/drawingml/2006/main" xmlns:r="http://schemas.openxmlformats.org/officeDocument/2006/relationships" xmlns:p="http://schemas.openxmlformats.org/presentationml/2006/main">
  <p:tag name="ANSWERBULLETS" val="3"/>
  <p:tag name="TEXTLENGTH" val="65"/>
  <p:tag name="FONTSIZE" val="32"/>
  <p:tag name="BULLETTYPE" val="ppBulletArabicPeriod"/>
  <p:tag name="ANSWERTEXT" val="Primary &#10;Nursery&#10;First&#10;Middle&#10;Secondary&#10;High&#10;All-through&#10;Special "/>
  <p:tag name="OLDNUMANSWERS" val="8"/>
</p:tagLst>
</file>

<file path=ppt/tags/tag27.xml><?xml version="1.0" encoding="utf-8"?>
<p:tagLst xmlns:a="http://schemas.openxmlformats.org/drawingml/2006/main" xmlns:r="http://schemas.openxmlformats.org/officeDocument/2006/relationships" xmlns:p="http://schemas.openxmlformats.org/presentationml/2006/main">
  <p:tag name="CDTYPE" val="Style_Gemstone"/>
  <p:tag name="CDTIMELEFT" val="5"/>
</p:tagLst>
</file>

<file path=ppt/tags/tag28.xml><?xml version="1.0" encoding="utf-8"?>
<p:tagLst xmlns:a="http://schemas.openxmlformats.org/drawingml/2006/main" xmlns:r="http://schemas.openxmlformats.org/officeDocument/2006/relationships" xmlns:p="http://schemas.openxmlformats.org/presentationml/2006/main">
  <p:tag name="NOPREFERENCE" val="False"/>
  <p:tag name="SLIDEGUID" val="CB3EE86E1D3D4DF8A0FB330B5DBCBDA6"/>
  <p:tag name="SLIDEID" val="CB3EE86E1D3D4DF8A0FB330B5DBCBDA6"/>
  <p:tag name="SLIDEORDER" val="1"/>
  <p:tag name="SLIDETYPE" val="Q"/>
  <p:tag name="DEMOGRAPHIC" val="False"/>
  <p:tag name="SPEEDSCORING" val="False"/>
  <p:tag name="CORRECTPOINTVALUE" val="1"/>
  <p:tag name="INCORRECTPOINTVALUE" val="0"/>
  <p:tag name="QUESTIONALIAS" val="About you: type of school"/>
  <p:tag name="ANSWERSALIAS" val="Community School|smicln|Foundation School|smicln|Converter Academy|smicln|Sponsored Academy|smicln|Trust School|smicln|Independent School|smicln|Non-maintained |smicln|Other "/>
  <p:tag name="COUNTDOWNSECONDS" val="5"/>
  <p:tag name="AUTOADVANCE" val="True"/>
  <p:tag name="VALUEFORMAT" val="0%"/>
  <p:tag name="COUNTDOWNHEIGHT" val="90"/>
  <p:tag name="COUNTDOWNWIDTH" val="70"/>
  <p:tag name="TOTALRESPONSES" val="4"/>
  <p:tag name="RESPONSECOUNT" val="4"/>
  <p:tag name="SLICED" val="False"/>
  <p:tag name="RESPONSES" val="1;2;3;4;"/>
  <p:tag name="CHARTSTRINGSTD" val="1 1 1 1 0 0 0 0"/>
  <p:tag name="CHARTSTRINGREV" val="0 0 0 0 1 1 1 1"/>
  <p:tag name="CHARTSTRINGSTDPER" val="0.25 0.25 0.25 0.25 0 0 0 0"/>
  <p:tag name="CHARTSTRINGREVPER" val="0 0 0 0 0.25 0.25 0.25 0.25"/>
  <p:tag name="RESTORECOUNTDOWNTIMER" val="False"/>
  <p:tag name="VALUES" val="No Value|smicln|No Value|smicln|No Value|smicln|No Value|smicln|No Value|smicln|No Value|smicln|No Value|smicln|No Value"/>
  <p:tag name="RESPONSESGATHERED" val="False"/>
</p:tagLst>
</file>

<file path=ppt/tags/tag29.xml><?xml version="1.0" encoding="utf-8"?>
<p:tagLst xmlns:a="http://schemas.openxmlformats.org/drawingml/2006/main" xmlns:r="http://schemas.openxmlformats.org/officeDocument/2006/relationships" xmlns:p="http://schemas.openxmlformats.org/presentationml/2006/main">
  <p:tag name="CHARTTYPE" val="3"/>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30.xml><?xml version="1.0" encoding="utf-8"?>
<p:tagLst xmlns:a="http://schemas.openxmlformats.org/drawingml/2006/main" xmlns:r="http://schemas.openxmlformats.org/officeDocument/2006/relationships" xmlns:p="http://schemas.openxmlformats.org/presentationml/2006/main">
  <p:tag name="ANSWERBULLETS" val="3"/>
  <p:tag name="TEXTLENGTH" val="125"/>
  <p:tag name="FONTSIZE" val="32"/>
  <p:tag name="BULLETTYPE" val="ppBulletArabicPeriod"/>
  <p:tag name="ANSWERTEXT" val="Community School&#10;Foundation School&#10;Converter Academy&#10;Sponsored Academy&#10;Trust School&#10;Independent School&#10;Non-maintained &#10;Other "/>
  <p:tag name="OLDNUMANSWERS" val="8"/>
</p:tagLst>
</file>

<file path=ppt/tags/tag31.xml><?xml version="1.0" encoding="utf-8"?>
<p:tagLst xmlns:a="http://schemas.openxmlformats.org/drawingml/2006/main" xmlns:r="http://schemas.openxmlformats.org/officeDocument/2006/relationships" xmlns:p="http://schemas.openxmlformats.org/presentationml/2006/main">
  <p:tag name="CDTYPE" val="Style_Gemstone"/>
  <p:tag name="CDTIMELEFT" val="5"/>
</p:tagLst>
</file>

<file path=ppt/tags/tag32.xml><?xml version="1.0" encoding="utf-8"?>
<p:tagLst xmlns:a="http://schemas.openxmlformats.org/drawingml/2006/main" xmlns:r="http://schemas.openxmlformats.org/officeDocument/2006/relationships" xmlns:p="http://schemas.openxmlformats.org/presentationml/2006/main">
  <p:tag name="NOPREFERENCE" val="False"/>
  <p:tag name="SLIDEGUID" val="5B3A8AA3BDC746A0AE3F11704129B1BA"/>
  <p:tag name="SLIDEID" val="5B3A8AA3BDC746A0AE3F11704129B1BA"/>
  <p:tag name="SLIDEORDER" val="1"/>
  <p:tag name="SLIDETYPE" val="Q"/>
  <p:tag name="DEMOGRAPHIC" val="False"/>
  <p:tag name="SPEEDSCORING" val="False"/>
  <p:tag name="CORRECTPOINTVALUE" val="1"/>
  <p:tag name="INCORRECTPOINTVALUE" val="0"/>
  <p:tag name="QUESTIONALIAS" val="About you: how long have you been in a  school leadership position ? "/>
  <p:tag name="ANSWERSALIAS" val="Less than 1 year|smicln|1-3 years|smicln|4-8 years|smicln|9-15 years|smicln|15 years +|smicln|N/A"/>
  <p:tag name="COUNTDOWNSECONDS" val="5"/>
  <p:tag name="AUTOADVANCE" val="True"/>
  <p:tag name="VALUEFORMAT" val="0%"/>
  <p:tag name="COUNTDOWNHEIGHT" val="90"/>
  <p:tag name="COUNTDOWNWIDTH" val="70"/>
  <p:tag name="TOTALRESPONSES" val="4"/>
  <p:tag name="RESPONSECOUNT" val="4"/>
  <p:tag name="SLICED" val="False"/>
  <p:tag name="RESPONSES" val="1;1;2;5;"/>
  <p:tag name="CHARTSTRINGSTD" val="2 1 0 0 1 0"/>
  <p:tag name="CHARTSTRINGREV" val="0 1 0 0 1 2"/>
  <p:tag name="CHARTSTRINGSTDPER" val="0.5 0.25 0 0 0.25 0"/>
  <p:tag name="CHARTSTRINGREVPER" val="0 0.25 0 0 0.25 0.5"/>
  <p:tag name="RESTORECOUNTDOWNTIMER" val="False"/>
  <p:tag name="VALUES" val="No Value|smicln|No Value|smicln|No Value|smicln|No Value|smicln|No Value|smicln|No Value"/>
  <p:tag name="RESPONSESGATHERED" val="False"/>
</p:tagLst>
</file>

<file path=ppt/tags/tag33.xml><?xml version="1.0" encoding="utf-8"?>
<p:tagLst xmlns:a="http://schemas.openxmlformats.org/drawingml/2006/main" xmlns:r="http://schemas.openxmlformats.org/officeDocument/2006/relationships" xmlns:p="http://schemas.openxmlformats.org/presentationml/2006/main">
  <p:tag name="CHARTTYPE" val="3"/>
</p:tagLst>
</file>

<file path=ppt/tags/tag34.xml><?xml version="1.0" encoding="utf-8"?>
<p:tagLst xmlns:a="http://schemas.openxmlformats.org/drawingml/2006/main" xmlns:r="http://schemas.openxmlformats.org/officeDocument/2006/relationships" xmlns:p="http://schemas.openxmlformats.org/presentationml/2006/main">
  <p:tag name="ANSWERBULLETS" val="3"/>
  <p:tag name="TEXTLENGTH" val="62"/>
  <p:tag name="FONTSIZE" val="32"/>
  <p:tag name="BULLETTYPE" val="ppBulletArabicPeriod"/>
  <p:tag name="ANSWERTEXT" val="Less than 1 year&#10;1-3 years&#10;4-8 years&#10;9-15 years&#10;15 years +&#10;N/A"/>
  <p:tag name="OLDNUMANSWERS" val="6"/>
</p:tagLst>
</file>

<file path=ppt/tags/tag35.xml><?xml version="1.0" encoding="utf-8"?>
<p:tagLst xmlns:a="http://schemas.openxmlformats.org/drawingml/2006/main" xmlns:r="http://schemas.openxmlformats.org/officeDocument/2006/relationships" xmlns:p="http://schemas.openxmlformats.org/presentationml/2006/main">
  <p:tag name="CDTYPE" val="Style_Gemstone"/>
  <p:tag name="CDTIMELEFT" val="5"/>
</p:tagLst>
</file>

<file path=ppt/tags/tag36.xml><?xml version="1.0" encoding="utf-8"?>
<p:tagLst xmlns:a="http://schemas.openxmlformats.org/drawingml/2006/main" xmlns:r="http://schemas.openxmlformats.org/officeDocument/2006/relationships" xmlns:p="http://schemas.openxmlformats.org/presentationml/2006/main">
  <p:tag name="NOPREFERENCE" val="False"/>
  <p:tag name="SLIDEGUID" val="CE84F5FF43BC40399AEA33C9D08001DB"/>
  <p:tag name="SLIDEID" val="CE84F5FF43BC40399AEA33C9D08001DB"/>
  <p:tag name="SLIDEORDER" val="1"/>
  <p:tag name="SLIDETYPE" val="Q"/>
  <p:tag name="DEMOGRAPHIC" val="False"/>
  <p:tag name="SPEEDSCORING" val="False"/>
  <p:tag name="CORRECTPOINTVALUE" val="1"/>
  <p:tag name="INCORRECTPOINTVALUE" val="0"/>
  <p:tag name="QUESTIONALIAS" val="How old are you?"/>
  <p:tag name="ANSWERSALIAS" val="Younger than 35|smicln|36-45|smicln|46-55|smicln|56-60|smicln|60-65|smicln|66+"/>
  <p:tag name="COUNTDOWNSECONDS" val="5"/>
  <p:tag name="AUTOADVANCE" val="True"/>
  <p:tag name="VALUEFORMAT" val="0%"/>
  <p:tag name="COUNTDOWNHEIGHT" val="90"/>
  <p:tag name="COUNTDOWNWIDTH" val="70"/>
  <p:tag name="TOTALRESPONSES" val="6"/>
  <p:tag name="RESPONSECOUNT" val="6"/>
  <p:tag name="SLICED" val="False"/>
  <p:tag name="RESPONSES" val="1;2;3;4;5;2;"/>
  <p:tag name="CHARTSTRINGSTD" val="1 2 1 1 1 0"/>
  <p:tag name="CHARTSTRINGREV" val="0 1 1 1 2 1"/>
  <p:tag name="CHARTSTRINGSTDPER" val="0.166666666666667 0.333333333333333 0.166666666666667 0.166666666666667 0.166666666666667 0"/>
  <p:tag name="CHARTSTRINGREVPER" val="0 0.166666666666667 0.166666666666667 0.166666666666667 0.333333333333333 0.166666666666667"/>
  <p:tag name="RESTORECOUNTDOWNTIMER" val="False"/>
  <p:tag name="VALUES" val="No Value|smicln|No Value|smicln|No Value|smicln|No Value|smicln|No Value|smicln|No Value"/>
  <p:tag name="RESPONSESGATHERED" val="False"/>
</p:tagLst>
</file>

<file path=ppt/tags/tag37.xml><?xml version="1.0" encoding="utf-8"?>
<p:tagLst xmlns:a="http://schemas.openxmlformats.org/drawingml/2006/main" xmlns:r="http://schemas.openxmlformats.org/officeDocument/2006/relationships" xmlns:p="http://schemas.openxmlformats.org/presentationml/2006/main">
  <p:tag name="CHARTTYPE" val="3"/>
</p:tagLst>
</file>

<file path=ppt/tags/tag38.xml><?xml version="1.0" encoding="utf-8"?>
<p:tagLst xmlns:a="http://schemas.openxmlformats.org/drawingml/2006/main" xmlns:r="http://schemas.openxmlformats.org/officeDocument/2006/relationships" xmlns:p="http://schemas.openxmlformats.org/presentationml/2006/main">
  <p:tag name="ANSWERBULLETS" val="3"/>
  <p:tag name="TEXTLENGTH" val="43"/>
  <p:tag name="FONTSIZE" val="32"/>
  <p:tag name="BULLETTYPE" val="ppBulletArabicPeriod"/>
  <p:tag name="ANSWERTEXT" val="Younger than 35&#10;36-45&#10;46-55&#10;56-60&#10;60-65&#10;66+"/>
  <p:tag name="OLDNUMANSWERS" val="6"/>
</p:tagLst>
</file>

<file path=ppt/tags/tag39.xml><?xml version="1.0" encoding="utf-8"?>
<p:tagLst xmlns:a="http://schemas.openxmlformats.org/drawingml/2006/main" xmlns:r="http://schemas.openxmlformats.org/officeDocument/2006/relationships" xmlns:p="http://schemas.openxmlformats.org/presentationml/2006/main">
  <p:tag name="CDTYPE" val="Style_Gemstone"/>
  <p:tag name="CDTIMELEFT" val="5"/>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40.xml><?xml version="1.0" encoding="utf-8"?>
<p:tagLst xmlns:a="http://schemas.openxmlformats.org/drawingml/2006/main" xmlns:r="http://schemas.openxmlformats.org/officeDocument/2006/relationships" xmlns:p="http://schemas.openxmlformats.org/presentationml/2006/main">
  <p:tag name="NOPREFERENCE" val="False"/>
  <p:tag name="SLIDEGUID" val="823B2E0F807544B0B3CF0F73181B4654"/>
  <p:tag name="SLIDEID" val="823B2E0F807544B0B3CF0F73181B4654"/>
  <p:tag name="SLIDEORDER" val="1"/>
  <p:tag name="SLIDETYPE" val="Q"/>
  <p:tag name="DEMOGRAPHIC" val="False"/>
  <p:tag name="SPEEDSCORING" val="False"/>
  <p:tag name="CORRECTPOINTVALUE" val="1"/>
  <p:tag name="INCORRECTPOINTVALUE" val="0"/>
  <p:tag name="QUESTIONALIAS" val="Reforms: In general do you think the Government’s changes will:"/>
  <p:tag name="ANSWERSALIAS" val="Improve educational outcomes in the North East|smicln|Harm educational outcomes in the North East|smicln|Make no impact on educational outcomes in the NE|smicln|Don’t know"/>
  <p:tag name="RESTORECOUNTDOWNTIMER" val="False"/>
  <p:tag name="COUNTDOWNSECONDS" val="5"/>
  <p:tag name="AUTOADVANCE" val="True"/>
  <p:tag name="VALUEFORMAT" val="0%"/>
  <p:tag name="VALUES" val="No Value|smicln|No Value|smicln|No Value|smicln|No Value"/>
  <p:tag name="RESPONSESGATHERED" val="False"/>
</p:tagLst>
</file>

<file path=ppt/tags/tag41.xml><?xml version="1.0" encoding="utf-8"?>
<p:tagLst xmlns:a="http://schemas.openxmlformats.org/drawingml/2006/main" xmlns:r="http://schemas.openxmlformats.org/officeDocument/2006/relationships" xmlns:p="http://schemas.openxmlformats.org/presentationml/2006/main">
  <p:tag name="CHARTTYPE" val="3"/>
</p:tagLst>
</file>

<file path=ppt/tags/tag42.xml><?xml version="1.0" encoding="utf-8"?>
<p:tagLst xmlns:a="http://schemas.openxmlformats.org/drawingml/2006/main" xmlns:r="http://schemas.openxmlformats.org/officeDocument/2006/relationships" xmlns:p="http://schemas.openxmlformats.org/presentationml/2006/main">
  <p:tag name="ANSWERBULLETS" val="3"/>
  <p:tag name="TEXTLENGTH" val="150"/>
  <p:tag name="FONTSIZE" val="28"/>
  <p:tag name="BULLETTYPE" val="ppBulletArabicPeriod"/>
  <p:tag name="ANSWERTEXT" val="Improve educational outcomes in the North East&#10;Harm educational outcomes in the North East&#10;Make no impact on educational outcomes in the NE&#10;Don’t know"/>
  <p:tag name="OLDNUMANSWERS" val="4"/>
</p:tagLst>
</file>

<file path=ppt/tags/tag43.xml><?xml version="1.0" encoding="utf-8"?>
<p:tagLst xmlns:a="http://schemas.openxmlformats.org/drawingml/2006/main" xmlns:r="http://schemas.openxmlformats.org/officeDocument/2006/relationships" xmlns:p="http://schemas.openxmlformats.org/presentationml/2006/main">
  <p:tag name="CDTYPE" val="Style_Gemstone"/>
  <p:tag name="CDTIMELEFT" val="5"/>
</p:tagLst>
</file>

<file path=ppt/tags/tag44.xml><?xml version="1.0" encoding="utf-8"?>
<p:tagLst xmlns:a="http://schemas.openxmlformats.org/drawingml/2006/main" xmlns:r="http://schemas.openxmlformats.org/officeDocument/2006/relationships" xmlns:p="http://schemas.openxmlformats.org/presentationml/2006/main">
  <p:tag name="SLIDEGUID" val="0E9040A560F146CBB5FF3145051B6A8E"/>
  <p:tag name="SLIDEID" val="0E9040A560F146CBB5FF3145051B6A8E"/>
  <p:tag name="SLIDEORDER" val="1"/>
  <p:tag name="SLIDETYPE" val="Q"/>
  <p:tag name="DEMOGRAPHIC" val="False"/>
  <p:tag name="TEAMASSIGN" val="False"/>
  <p:tag name="SPEEDSCORING" val="False"/>
  <p:tag name="CORRECTPOINTVALUE" val="1"/>
  <p:tag name="INCORRECTPOINTVALUE" val="0"/>
  <p:tag name="ZEROBASED" val="False"/>
  <p:tag name="PRIORITYRANKING" val="True"/>
  <p:tag name="MULTIRESPDIVISOR" val="0"/>
  <p:tag name="ALLOWDUPLICATES" val="False"/>
  <p:tag name="RESPONSEWEIGHT" val="1,1,1,1,1,1,1,1,1,1"/>
  <p:tag name="DELIMITERS" val="3.1"/>
  <p:tag name="VALUEFORMAT" val="0%"/>
  <p:tag name="COUNTDOWNSECONDS" val="5"/>
  <p:tag name="ANSWERSALIAS" val="Academies programme|smicln|Free Schools|smicln|Testing/exam reforms|smicln|Ofsted changes|smicln|Pupil premium|smicln|Funding changes|smicln|Changes to the LA|smicln|Curriculum changes"/>
  <p:tag name="AUTOADVANCE" val="True"/>
  <p:tag name="COUNTDOWNHEIGHT" val="90"/>
  <p:tag name="COUNTDOWNWIDTH" val="70"/>
  <p:tag name="TOTALRESPONSES" val="6"/>
  <p:tag name="RESPONSECOUNT" val="18"/>
  <p:tag name="SLICED" val="False"/>
  <p:tag name="RESPONSES" val="721;721;721;731;731;731;"/>
  <p:tag name="CHARTSTRINGSTD" val="6 3 3 0 0 0 6 0"/>
  <p:tag name="CHARTSTRINGREV" val="0 6 0 0 0 3 3 6"/>
  <p:tag name="CHARTSTRINGSTDPER" val="0.333333333333333 0.166666666666667 0.166666666666667 0 0 0 0.333333333333333 0"/>
  <p:tag name="CHARTSTRINGREVPER" val="0 0.333333333333333 0 0 0 0.166666666666667 0.166666666666667 0.333333333333333"/>
  <p:tag name="RESTORECOUNTDOWNTIMER" val="False"/>
  <p:tag name="NUMRESPONSES" val="3"/>
  <p:tag name="QUESTIONALIAS" val="Reforms: Rank these changes in order of the impact on your school in the next year.(top 3 choices only)  (Your highest impact should be your first press)"/>
  <p:tag name="VALUES" val="No Value|smicln|No Value|smicln|No Value|smicln|No Value|smicln|No Value|smicln|No Value|smicln|No Value|smicln|No Value"/>
  <p:tag name="RESPONSESGATHERED" val="False"/>
</p:tagLst>
</file>

<file path=ppt/tags/tag45.xml><?xml version="1.0" encoding="utf-8"?>
<p:tagLst xmlns:a="http://schemas.openxmlformats.org/drawingml/2006/main" xmlns:r="http://schemas.openxmlformats.org/officeDocument/2006/relationships" xmlns:p="http://schemas.openxmlformats.org/presentationml/2006/main">
  <p:tag name="CHARTTYPE" val="3"/>
</p:tagLst>
</file>

<file path=ppt/tags/tag46.xml><?xml version="1.0" encoding="utf-8"?>
<p:tagLst xmlns:a="http://schemas.openxmlformats.org/drawingml/2006/main" xmlns:r="http://schemas.openxmlformats.org/officeDocument/2006/relationships" xmlns:p="http://schemas.openxmlformats.org/presentationml/2006/main">
  <p:tag name="ANSWERBULLETS" val="3"/>
  <p:tag name="TEXTLENGTH" val="135"/>
  <p:tag name="FONTSIZE" val="32"/>
  <p:tag name="BULLETTYPE" val="ppBulletArabicPeriod"/>
  <p:tag name="ANSWERTEXT" val="Academies programme&#10;Free Schools&#10;Testing/exam reforms&#10;Ofsted changes&#10;Pupil premium&#10;Funding changes&#10;Changes to the LA&#10;Curriculum changes"/>
  <p:tag name="OLDNUMANSWERS" val="8"/>
</p:tagLst>
</file>

<file path=ppt/tags/tag47.xml><?xml version="1.0" encoding="utf-8"?>
<p:tagLst xmlns:a="http://schemas.openxmlformats.org/drawingml/2006/main" xmlns:r="http://schemas.openxmlformats.org/officeDocument/2006/relationships" xmlns:p="http://schemas.openxmlformats.org/presentationml/2006/main">
  <p:tag name="CDTYPE" val="Style_Gemstone"/>
  <p:tag name="CDTIMELEFT" val="5"/>
</p:tagLst>
</file>

<file path=ppt/tags/tag48.xml><?xml version="1.0" encoding="utf-8"?>
<p:tagLst xmlns:a="http://schemas.openxmlformats.org/drawingml/2006/main" xmlns:r="http://schemas.openxmlformats.org/officeDocument/2006/relationships" xmlns:p="http://schemas.openxmlformats.org/presentationml/2006/main">
  <p:tag name="NOPREFERENCE" val="False"/>
  <p:tag name="SLIDEGUID" val="A47FDC72226742D6A57E393AF00B2D38"/>
  <p:tag name="SLIDEID" val="A47FDC72226742D6A57E393AF00B2D38"/>
  <p:tag name="SLIDEORDER" val="1"/>
  <p:tag name="SLIDETYPE" val="Q"/>
  <p:tag name="DEMOGRAPHIC" val="False"/>
  <p:tag name="SPEEDSCORING" val="False"/>
  <p:tag name="CORRECTPOINTVALUE" val="1"/>
  <p:tag name="INCORRECTPOINTVALUE" val="0"/>
  <p:tag name="QUESTIONALIAS" val="Collaboration: Do you feel you school is:"/>
  <p:tag name="VALUEFORMAT" val="0%"/>
  <p:tag name="ANSWERSALIAS" val="Working in partnership more than last year|smicln|Working in partnership less than last year|smicln|No change"/>
  <p:tag name="RESTORECOUNTDOWNTIMER" val="False"/>
  <p:tag name="COUNTDOWNSECONDS" val="5"/>
  <p:tag name="AUTOADVANCE" val="True"/>
  <p:tag name="VALUES" val="No Value|smicln|No Value|smicln|No Value"/>
  <p:tag name="RESPONSESGATHERED" val="False"/>
</p:tagLst>
</file>

<file path=ppt/tags/tag49.xml><?xml version="1.0" encoding="utf-8"?>
<p:tagLst xmlns:a="http://schemas.openxmlformats.org/drawingml/2006/main" xmlns:r="http://schemas.openxmlformats.org/officeDocument/2006/relationships" xmlns:p="http://schemas.openxmlformats.org/presentationml/2006/main">
  <p:tag name="CHARTTYPE" val="3"/>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50.xml><?xml version="1.0" encoding="utf-8"?>
<p:tagLst xmlns:a="http://schemas.openxmlformats.org/drawingml/2006/main" xmlns:r="http://schemas.openxmlformats.org/officeDocument/2006/relationships" xmlns:p="http://schemas.openxmlformats.org/presentationml/2006/main">
  <p:tag name="ANSWERBULLETS" val="3"/>
  <p:tag name="TEXTLENGTH" val="95"/>
  <p:tag name="FONTSIZE" val="32"/>
  <p:tag name="BULLETTYPE" val="ppBulletArabicPeriod"/>
  <p:tag name="ANSWERTEXT" val="Working in partnership more than last year&#10;Working in partnership less than last year&#10;No change"/>
  <p:tag name="OLDNUMANSWERS" val="3"/>
</p:tagLst>
</file>

<file path=ppt/tags/tag51.xml><?xml version="1.0" encoding="utf-8"?>
<p:tagLst xmlns:a="http://schemas.openxmlformats.org/drawingml/2006/main" xmlns:r="http://schemas.openxmlformats.org/officeDocument/2006/relationships" xmlns:p="http://schemas.openxmlformats.org/presentationml/2006/main">
  <p:tag name="CDTYPE" val="Style_Gemstone"/>
  <p:tag name="CDTIMELEFT" val="5"/>
</p:tagLst>
</file>

<file path=ppt/tags/tag52.xml><?xml version="1.0" encoding="utf-8"?>
<p:tagLst xmlns:a="http://schemas.openxmlformats.org/drawingml/2006/main" xmlns:r="http://schemas.openxmlformats.org/officeDocument/2006/relationships" xmlns:p="http://schemas.openxmlformats.org/presentationml/2006/main">
  <p:tag name="NOPREFERENCE" val="False"/>
  <p:tag name="SLIDEGUID" val="E6D4A5D8D1C54473846B9ABCACD7F72F"/>
  <p:tag name="SLIDEID" val="E6D4A5D8D1C54473846B9ABCACD7F72F"/>
  <p:tag name="SLIDEORDER" val="1"/>
  <p:tag name="SLIDETYPE" val="Q"/>
  <p:tag name="DEMOGRAPHIC" val="False"/>
  <p:tag name="SPEEDSCORING" val="False"/>
  <p:tag name="CORRECTPOINTVALUE" val="1"/>
  <p:tag name="INCORRECTPOINTVALUE" val="0"/>
  <p:tag name="QUESTIONALIAS" val="Collaboration: what is your most important relationship"/>
  <p:tag name="VALUEFORMAT" val="0%"/>
  <p:tag name="ANSWERSALIAS" val="Other local school/s of same phase|smicln|Feeder school|smicln|Local Authority|smicln|Academy sponsor/chain|smicln|Teaching School|smicln|Trust partners|smicln|Business/other organisation|smicln|Other"/>
  <p:tag name="COUNTDOWNSECONDS" val="5"/>
  <p:tag name="AUTOADVANCE" val="True"/>
  <p:tag name="COUNTDOWNHEIGHT" val="90"/>
  <p:tag name="COUNTDOWNWIDTH" val="70"/>
  <p:tag name="TOTALRESPONSES" val="6"/>
  <p:tag name="RESPONSECOUNT" val="6"/>
  <p:tag name="SLICED" val="False"/>
  <p:tag name="RESPONSES" val="7;8;1;2;1;2;"/>
  <p:tag name="CHARTSTRINGSTD" val="2 2 0 0 0 0 1 1"/>
  <p:tag name="CHARTSTRINGREV" val="1 1 0 0 0 0 2 2"/>
  <p:tag name="CHARTSTRINGSTDPER" val="0.333333333333333 0.333333333333333 0 0 0 0 0.166666666666667 0.166666666666667"/>
  <p:tag name="CHARTSTRINGREVPER" val="0.166666666666667 0.166666666666667 0 0 0 0 0.333333333333333 0.333333333333333"/>
  <p:tag name="RESTORECOUNTDOWNTIMER" val="False"/>
  <p:tag name="VALUES" val="No Value|smicln|No Value|smicln|No Value|smicln|No Value|smicln|No Value|smicln|No Value|smicln|No Value|smicln|No Value"/>
  <p:tag name="RESPONSESGATHERED" val="False"/>
</p:tagLst>
</file>

<file path=ppt/tags/tag53.xml><?xml version="1.0" encoding="utf-8"?>
<p:tagLst xmlns:a="http://schemas.openxmlformats.org/drawingml/2006/main" xmlns:r="http://schemas.openxmlformats.org/officeDocument/2006/relationships" xmlns:p="http://schemas.openxmlformats.org/presentationml/2006/main">
  <p:tag name="CHARTTYPE" val="3"/>
</p:tagLst>
</file>

<file path=ppt/tags/tag54.xml><?xml version="1.0" encoding="utf-8"?>
<p:tagLst xmlns:a="http://schemas.openxmlformats.org/drawingml/2006/main" xmlns:r="http://schemas.openxmlformats.org/officeDocument/2006/relationships" xmlns:p="http://schemas.openxmlformats.org/presentationml/2006/main">
  <p:tag name="ANSWERBULLETS" val="3"/>
  <p:tag name="TEXTLENGTH" val="151"/>
  <p:tag name="FONTSIZE" val="32"/>
  <p:tag name="BULLETTYPE" val="ppBulletArabicPeriod"/>
  <p:tag name="ANSWERTEXT" val="Other local school/s of same phase&#10;Feeder school&#10;Local Authority&#10;Academy sponsor/chain&#10;Teaching School&#10;Trust partners&#10;Business/other organisation&#10;Other"/>
  <p:tag name="OLDNUMANSWERS" val="8"/>
</p:tagLst>
</file>

<file path=ppt/tags/tag55.xml><?xml version="1.0" encoding="utf-8"?>
<p:tagLst xmlns:a="http://schemas.openxmlformats.org/drawingml/2006/main" xmlns:r="http://schemas.openxmlformats.org/officeDocument/2006/relationships" xmlns:p="http://schemas.openxmlformats.org/presentationml/2006/main">
  <p:tag name="CDTYPE" val="Style_Gemstone"/>
  <p:tag name="CDTIMELEFT" val="5"/>
</p:tagLst>
</file>

<file path=ppt/tags/tag56.xml><?xml version="1.0" encoding="utf-8"?>
<p:tagLst xmlns:a="http://schemas.openxmlformats.org/drawingml/2006/main" xmlns:r="http://schemas.openxmlformats.org/officeDocument/2006/relationships" xmlns:p="http://schemas.openxmlformats.org/presentationml/2006/main">
  <p:tag name="NOPREFERENCE" val="False"/>
  <p:tag name="SLIDEGUID" val="EA6E93D622ED41E0A4B1968AE726E905"/>
  <p:tag name="SLIDEID" val="EA6E93D622ED41E0A4B1968AE726E905"/>
  <p:tag name="SLIDEORDER" val="1"/>
  <p:tag name="SLIDETYPE" val="Q"/>
  <p:tag name="DEMOGRAPHIC" val="False"/>
  <p:tag name="SPEEDSCORING" val="False"/>
  <p:tag name="CORRECTPOINTVALUE" val="1"/>
  <p:tag name="INCORRECTPOINTVALUE" val="0"/>
  <p:tag name="QUESTIONALIAS" val="Collaboration: what do you think will be your most important relationship in 2 years time? "/>
  <p:tag name="VALUEFORMAT" val="0%"/>
  <p:tag name="ANSWERSALIAS" val="Other local school/s of same phase|smicln|Feeder school|smicln|Local Authority|smicln|Academy sponsor/chain|smicln|Teaching School|smicln|Trust partners|smicln|Business/other organisation|smicln|Other"/>
  <p:tag name="COUNTDOWNSECONDS" val="5"/>
  <p:tag name="AUTOADVANCE" val="True"/>
  <p:tag name="COUNTDOWNHEIGHT" val="90"/>
  <p:tag name="COUNTDOWNWIDTH" val="70"/>
  <p:tag name="TOTALRESPONSES" val="6"/>
  <p:tag name="RESPONSECOUNT" val="6"/>
  <p:tag name="SLICED" val="False"/>
  <p:tag name="RESPONSES" val="1;2;3;4;2;2;"/>
  <p:tag name="CHARTSTRINGSTD" val="1 3 1 1 0 0 0 0"/>
  <p:tag name="CHARTSTRINGREV" val="0 0 0 0 1 1 3 1"/>
  <p:tag name="CHARTSTRINGSTDPER" val="0.166666666666667 0.5 0.166666666666667 0.166666666666667 0 0 0 0"/>
  <p:tag name="CHARTSTRINGREVPER" val="0 0 0 0 0.166666666666667 0.166666666666667 0.5 0.166666666666667"/>
  <p:tag name="RESTORECOUNTDOWNTIMER" val="False"/>
  <p:tag name="VALUES" val="No Value|smicln|No Value|smicln|No Value|smicln|No Value|smicln|No Value|smicln|No Value|smicln|No Value|smicln|No Value"/>
  <p:tag name="RESPONSESGATHERED" val="False"/>
</p:tagLst>
</file>

<file path=ppt/tags/tag57.xml><?xml version="1.0" encoding="utf-8"?>
<p:tagLst xmlns:a="http://schemas.openxmlformats.org/drawingml/2006/main" xmlns:r="http://schemas.openxmlformats.org/officeDocument/2006/relationships" xmlns:p="http://schemas.openxmlformats.org/presentationml/2006/main">
  <p:tag name="CHARTTYPE" val="3"/>
</p:tagLst>
</file>

<file path=ppt/tags/tag58.xml><?xml version="1.0" encoding="utf-8"?>
<p:tagLst xmlns:a="http://schemas.openxmlformats.org/drawingml/2006/main" xmlns:r="http://schemas.openxmlformats.org/officeDocument/2006/relationships" xmlns:p="http://schemas.openxmlformats.org/presentationml/2006/main">
  <p:tag name="ANSWERBULLETS" val="3"/>
  <p:tag name="TEXTLENGTH" val="151"/>
  <p:tag name="FONTSIZE" val="32"/>
  <p:tag name="BULLETTYPE" val="ppBulletArabicPeriod"/>
  <p:tag name="ANSWERTEXT" val="Other local school/s of same phase&#10;Feeder school&#10;Local Authority&#10;Academy sponsor/chain&#10;Teaching School&#10;Trust partners&#10;Business/other organisation&#10;Other"/>
  <p:tag name="OLDNUMANSWERS" val="8"/>
</p:tagLst>
</file>

<file path=ppt/tags/tag59.xml><?xml version="1.0" encoding="utf-8"?>
<p:tagLst xmlns:a="http://schemas.openxmlformats.org/drawingml/2006/main" xmlns:r="http://schemas.openxmlformats.org/officeDocument/2006/relationships" xmlns:p="http://schemas.openxmlformats.org/presentationml/2006/main">
  <p:tag name="CDTYPE" val="Style_Gemstone"/>
  <p:tag name="CDTIMELEFT" val="5"/>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60.xml><?xml version="1.0" encoding="utf-8"?>
<p:tagLst xmlns:a="http://schemas.openxmlformats.org/drawingml/2006/main" xmlns:r="http://schemas.openxmlformats.org/officeDocument/2006/relationships" xmlns:p="http://schemas.openxmlformats.org/presentationml/2006/main">
  <p:tag name="NOPREFERENCE" val="False"/>
  <p:tag name="SLIDEGUID" val="DEB227524AB845B599F1795ECB0087B1"/>
  <p:tag name="SLIDEID" val="DEB227524AB845B599F1795ECB0087B1"/>
  <p:tag name="SLIDEORDER" val="1"/>
  <p:tag name="SLIDETYPE" val="Q"/>
  <p:tag name="DEMOGRAPHIC" val="False"/>
  <p:tag name="SPEEDSCORING" val="False"/>
  <p:tag name="CORRECTPOINTVALUE" val="1"/>
  <p:tag name="INCORRECTPOINTVALUE" val="0"/>
  <p:tag name="QUESTIONALIAS" val="Funding: By how much has your budget changed compared to last year?"/>
  <p:tag name="VALUEFORMAT" val="0%"/>
  <p:tag name="ANSWERSALIAS" val="Over 15% decrease|smicln|11-15% decrease|smicln|6-10% decrease|smicln|1-5% decrease|smicln|Same as last year|smicln|1-5% increase|smicln|6-10% increase|smicln|11-15% increase|smicln|Over 15% increase"/>
  <p:tag name="COUNTDOWNSECONDS" val="5"/>
  <p:tag name="AUTOADVANCE" val="True"/>
  <p:tag name="COUNTDOWNHEIGHT" val="90"/>
  <p:tag name="COUNTDOWNWIDTH" val="70"/>
  <p:tag name="TOTALRESPONSES" val="6"/>
  <p:tag name="RESPONSECOUNT" val="6"/>
  <p:tag name="SLICED" val="False"/>
  <p:tag name="RESPONSES" val="1;9;8;8;8;2;"/>
  <p:tag name="CHARTSTRINGSTD" val="1 1 0 0 0 0 0 3 1"/>
  <p:tag name="CHARTSTRINGREV" val="1 3 0 0 0 0 0 1 1"/>
  <p:tag name="CHARTSTRINGSTDPER" val="0.166666666666667 0.166666666666667 0 0 0 0 0 0.5 0.166666666666667"/>
  <p:tag name="CHARTSTRINGREVPER" val="0.166666666666667 0.5 0 0 0 0 0 0.166666666666667 0.166666666666667"/>
  <p:tag name="RESTORECOUNTDOWNTIMER" val="False"/>
  <p:tag name="VALUES" val="No Value|smicln|No Value|smicln|No Value|smicln|No Value|smicln|No Value|smicln|No Value|smicln|No Value|smicln|No Value|smicln|No Value"/>
  <p:tag name="RESPONSESGATHERED" val="False"/>
</p:tagLst>
</file>

<file path=ppt/tags/tag61.xml><?xml version="1.0" encoding="utf-8"?>
<p:tagLst xmlns:a="http://schemas.openxmlformats.org/drawingml/2006/main" xmlns:r="http://schemas.openxmlformats.org/officeDocument/2006/relationships" xmlns:p="http://schemas.openxmlformats.org/presentationml/2006/main">
  <p:tag name="CHARTTYPE" val="3"/>
</p:tagLst>
</file>

<file path=ppt/tags/tag62.xml><?xml version="1.0" encoding="utf-8"?>
<p:tagLst xmlns:a="http://schemas.openxmlformats.org/drawingml/2006/main" xmlns:r="http://schemas.openxmlformats.org/officeDocument/2006/relationships" xmlns:p="http://schemas.openxmlformats.org/presentationml/2006/main">
  <p:tag name="ANSWERBULLETS" val="3"/>
  <p:tag name="TEXTLENGTH" val="143"/>
  <p:tag name="FONTSIZE" val="32"/>
  <p:tag name="BULLETTYPE" val="ppBulletArabicPeriod"/>
  <p:tag name="ANSWERTEXT" val="Over 15% decrease&#10;11-15% decrease&#10;6-10% decrease&#10;1-5% decrease&#10;Same as last year&#10;1-5% increase&#10;6-10% increase&#10;11-15% increase&#10;Over 15% increase"/>
  <p:tag name="OLDNUMANSWERS" val="9"/>
</p:tagLst>
</file>

<file path=ppt/tags/tag63.xml><?xml version="1.0" encoding="utf-8"?>
<p:tagLst xmlns:a="http://schemas.openxmlformats.org/drawingml/2006/main" xmlns:r="http://schemas.openxmlformats.org/officeDocument/2006/relationships" xmlns:p="http://schemas.openxmlformats.org/presentationml/2006/main">
  <p:tag name="CDTYPE" val="Style_Gemstone"/>
  <p:tag name="CDTIMELEFT" val="5"/>
</p:tagLst>
</file>

<file path=ppt/tags/tag64.xml><?xml version="1.0" encoding="utf-8"?>
<p:tagLst xmlns:a="http://schemas.openxmlformats.org/drawingml/2006/main" xmlns:r="http://schemas.openxmlformats.org/officeDocument/2006/relationships" xmlns:p="http://schemas.openxmlformats.org/presentationml/2006/main">
  <p:tag name="NOPREFERENCE" val="False"/>
  <p:tag name="SLIDEGUID" val="D540778722B8464896F0F70A6DDB7039"/>
  <p:tag name="SLIDEID" val="D540778722B8464896F0F70A6DDB7039"/>
  <p:tag name="SLIDEORDER" val="1"/>
  <p:tag name="SLIDETYPE" val="Q"/>
  <p:tag name="DEMOGRAPHIC" val="False"/>
  <p:tag name="SPEEDSCORING" val="False"/>
  <p:tag name="CORRECTPOINTVALUE" val="1"/>
  <p:tag name="INCORRECTPOINTVALUE" val="0"/>
  <p:tag name="QUESTIONALIAS" val="Ofsted: Do you think the changes to Ofsted are:"/>
  <p:tag name="VALUEFORMAT" val="0%"/>
  <p:tag name="ANSWERSALIAS" val="Generally good |smicln|Generally bad|smicln|Too early to tell|smicln|Just don’t know"/>
  <p:tag name="COUNTDOWNSECONDS" val="5"/>
  <p:tag name="AUTOADVANCE" val="True"/>
  <p:tag name="COUNTDOWNHEIGHT" val="90"/>
  <p:tag name="COUNTDOWNWIDTH" val="70"/>
  <p:tag name="TOTALRESPONSES" val="5"/>
  <p:tag name="RESPONSECOUNT" val="5"/>
  <p:tag name="SLICED" val="False"/>
  <p:tag name="RESPONSES" val="1;2;3;4;-;2;"/>
  <p:tag name="CHARTSTRINGSTD" val="1 2 1 1"/>
  <p:tag name="CHARTSTRINGREV" val="1 1 2 1"/>
  <p:tag name="CHARTSTRINGSTDPER" val="0.2 0.4 0.2 0.2"/>
  <p:tag name="CHARTSTRINGREVPER" val="0.2 0.2 0.4 0.2"/>
  <p:tag name="RESTORECOUNTDOWNTIMER" val="False"/>
  <p:tag name="VALUES" val="No Value|smicln|No Value|smicln|No Value|smicln|No Value"/>
  <p:tag name="RESPONSESGATHERED" val="False"/>
</p:tagLst>
</file>

<file path=ppt/tags/tag65.xml><?xml version="1.0" encoding="utf-8"?>
<p:tagLst xmlns:a="http://schemas.openxmlformats.org/drawingml/2006/main" xmlns:r="http://schemas.openxmlformats.org/officeDocument/2006/relationships" xmlns:p="http://schemas.openxmlformats.org/presentationml/2006/main">
  <p:tag name="CHARTTYPE" val="3"/>
</p:tagLst>
</file>

<file path=ppt/tags/tag66.xml><?xml version="1.0" encoding="utf-8"?>
<p:tagLst xmlns:a="http://schemas.openxmlformats.org/drawingml/2006/main" xmlns:r="http://schemas.openxmlformats.org/officeDocument/2006/relationships" xmlns:p="http://schemas.openxmlformats.org/presentationml/2006/main">
  <p:tag name="ANSWERBULLETS" val="3"/>
  <p:tag name="TEXTLENGTH" val="63"/>
  <p:tag name="FONTSIZE" val="32"/>
  <p:tag name="BULLETTYPE" val="ppBulletArabicPeriod"/>
  <p:tag name="ANSWERTEXT" val="Generally good &#10;Generally bad&#10;Too early to tell&#10;Just don’t know"/>
  <p:tag name="OLDNUMANSWERS" val="4"/>
</p:tagLst>
</file>

<file path=ppt/tags/tag67.xml><?xml version="1.0" encoding="utf-8"?>
<p:tagLst xmlns:a="http://schemas.openxmlformats.org/drawingml/2006/main" xmlns:r="http://schemas.openxmlformats.org/officeDocument/2006/relationships" xmlns:p="http://schemas.openxmlformats.org/presentationml/2006/main">
  <p:tag name="CDTYPE" val="Style_Gemstone"/>
  <p:tag name="CDTIMELEFT" val="5"/>
</p:tagLst>
</file>

<file path=ppt/tags/tag68.xml><?xml version="1.0" encoding="utf-8"?>
<p:tagLst xmlns:a="http://schemas.openxmlformats.org/drawingml/2006/main" xmlns:r="http://schemas.openxmlformats.org/officeDocument/2006/relationships" xmlns:p="http://schemas.openxmlformats.org/presentationml/2006/main">
  <p:tag name="NOPREFERENCE" val="False"/>
  <p:tag name="SLIDEGUID" val="31906B4B745844ED8D99454B1DFA2275"/>
  <p:tag name="SLIDEID" val="31906B4B745844ED8D99454B1DFA2275"/>
  <p:tag name="SLIDEORDER" val="1"/>
  <p:tag name="SLIDETYPE" val="Q"/>
  <p:tag name="DEMOGRAPHIC" val="False"/>
  <p:tag name="SPEEDSCORING" val="False"/>
  <p:tag name="CORRECTPOINTVALUE" val="1"/>
  <p:tag name="INCORRECTPOINTVALUE" val="0"/>
  <p:tag name="QUESTIONALIAS" val="Teaching: do you think the status of teaching has.."/>
  <p:tag name="VALUEFORMAT" val="0%"/>
  <p:tag name="ANSWERSALIAS" val="Gone up over the last 5 years|smicln|Gone down over the last 5 years|smicln|No change"/>
  <p:tag name="COUNTDOWNSECONDS" val="5"/>
  <p:tag name="AUTOADVANCE" val="True"/>
  <p:tag name="COUNTDOWNHEIGHT" val="90"/>
  <p:tag name="COUNTDOWNWIDTH" val="70"/>
  <p:tag name="TOTALRESPONSES" val="5"/>
  <p:tag name="RESPONSECOUNT" val="5"/>
  <p:tag name="SLICED" val="False"/>
  <p:tag name="RESPONSES" val="1;2;3;-;2;2;"/>
  <p:tag name="CHARTSTRINGSTD" val="1 3 1"/>
  <p:tag name="CHARTSTRINGREV" val="1 3 1"/>
  <p:tag name="CHARTSTRINGSTDPER" val="0.2 0.6 0.2"/>
  <p:tag name="CHARTSTRINGREVPER" val="0.2 0.6 0.2"/>
  <p:tag name="RESTORECOUNTDOWNTIMER" val="False"/>
  <p:tag name="VALUES" val="No Value|smicln|No Value|smicln|No Value"/>
  <p:tag name="RESPONSESGATHERED" val="False"/>
</p:tagLst>
</file>

<file path=ppt/tags/tag69.xml><?xml version="1.0" encoding="utf-8"?>
<p:tagLst xmlns:a="http://schemas.openxmlformats.org/drawingml/2006/main" xmlns:r="http://schemas.openxmlformats.org/officeDocument/2006/relationships" xmlns:p="http://schemas.openxmlformats.org/presentationml/2006/main">
  <p:tag name="CHARTTYPE" val="3"/>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70.xml><?xml version="1.0" encoding="utf-8"?>
<p:tagLst xmlns:a="http://schemas.openxmlformats.org/drawingml/2006/main" xmlns:r="http://schemas.openxmlformats.org/officeDocument/2006/relationships" xmlns:p="http://schemas.openxmlformats.org/presentationml/2006/main">
  <p:tag name="ANSWERBULLETS" val="3"/>
  <p:tag name="TEXTLENGTH" val="71"/>
  <p:tag name="FONTSIZE" val="32"/>
  <p:tag name="BULLETTYPE" val="ppBulletArabicPeriod"/>
  <p:tag name="ANSWERTEXT" val="Gone up over the last 5 years&#10;Gone down over the last 5 years&#10;No change"/>
  <p:tag name="OLDNUMANSWERS" val="3"/>
</p:tagLst>
</file>

<file path=ppt/tags/tag71.xml><?xml version="1.0" encoding="utf-8"?>
<p:tagLst xmlns:a="http://schemas.openxmlformats.org/drawingml/2006/main" xmlns:r="http://schemas.openxmlformats.org/officeDocument/2006/relationships" xmlns:p="http://schemas.openxmlformats.org/presentationml/2006/main">
  <p:tag name="CDTYPE" val="Style_Gemstone"/>
  <p:tag name="CDTIMELEFT" val="5"/>
</p:tagLst>
</file>

<file path=ppt/tags/tag72.xml><?xml version="1.0" encoding="utf-8"?>
<p:tagLst xmlns:a="http://schemas.openxmlformats.org/drawingml/2006/main" xmlns:r="http://schemas.openxmlformats.org/officeDocument/2006/relationships" xmlns:p="http://schemas.openxmlformats.org/presentationml/2006/main">
  <p:tag name="NOPREFERENCE" val="False"/>
  <p:tag name="SLIDEGUID" val="0DE3E2C7490E489A81FCA3F3F5BB6321"/>
  <p:tag name="SLIDEID" val="0DE3E2C7490E489A81FCA3F3F5BB6321"/>
  <p:tag name="SLIDEORDER" val="1"/>
  <p:tag name="SLIDETYPE" val="Q"/>
  <p:tag name="DEMOGRAPHIC" val="False"/>
  <p:tag name="SPEEDSCORING" val="False"/>
  <p:tag name="CORRECTPOINTVALUE" val="1"/>
  <p:tag name="INCORRECTPOINTVALUE" val="0"/>
  <p:tag name="QUESTIONALIAS" val="Teaching: Is QTS necessary to be a good teacher?"/>
  <p:tag name="VALUEFORMAT" val="0%"/>
  <p:tag name="ANSWERSALIAS" val="Yes|smicln|No|smicln|Not sure"/>
  <p:tag name="COUNTDOWNSECONDS" val="5"/>
  <p:tag name="AUTOADVANCE" val="True"/>
  <p:tag name="COUNTDOWNHEIGHT" val="90"/>
  <p:tag name="COUNTDOWNWIDTH" val="70"/>
  <p:tag name="TOTALRESPONSES" val="5"/>
  <p:tag name="RESPONSECOUNT" val="5"/>
  <p:tag name="SLICED" val="False"/>
  <p:tag name="RESPONSES" val="1;2;2;2;-;1;"/>
  <p:tag name="CHARTSTRINGSTD" val="2 3 0"/>
  <p:tag name="CHARTSTRINGREV" val="0 3 2"/>
  <p:tag name="CHARTSTRINGSTDPER" val="0.4 0.6 0"/>
  <p:tag name="CHARTSTRINGREVPER" val="0 0.6 0.4"/>
  <p:tag name="RESTORECOUNTDOWNTIMER" val="False"/>
  <p:tag name="VALUES" val="No Value|smicln|No Value|smicln|No Value"/>
  <p:tag name="RESPONSESGATHERED" val="False"/>
</p:tagLst>
</file>

<file path=ppt/tags/tag73.xml><?xml version="1.0" encoding="utf-8"?>
<p:tagLst xmlns:a="http://schemas.openxmlformats.org/drawingml/2006/main" xmlns:r="http://schemas.openxmlformats.org/officeDocument/2006/relationships" xmlns:p="http://schemas.openxmlformats.org/presentationml/2006/main">
  <p:tag name="CHARTTYPE" val="3"/>
</p:tagLst>
</file>

<file path=ppt/tags/tag74.xml><?xml version="1.0" encoding="utf-8"?>
<p:tagLst xmlns:a="http://schemas.openxmlformats.org/drawingml/2006/main" xmlns:r="http://schemas.openxmlformats.org/officeDocument/2006/relationships" xmlns:p="http://schemas.openxmlformats.org/presentationml/2006/main">
  <p:tag name="ANSWERBULLETS" val="3"/>
  <p:tag name="TEXTLENGTH" val="15"/>
  <p:tag name="FONTSIZE" val="32"/>
  <p:tag name="BULLETTYPE" val="ppBulletArabicPeriod"/>
  <p:tag name="ANSWERTEXT" val="Yes&#10;No&#10;Not sure"/>
  <p:tag name="OLDNUMANSWERS" val="3"/>
</p:tagLst>
</file>

<file path=ppt/tags/tag75.xml><?xml version="1.0" encoding="utf-8"?>
<p:tagLst xmlns:a="http://schemas.openxmlformats.org/drawingml/2006/main" xmlns:r="http://schemas.openxmlformats.org/officeDocument/2006/relationships" xmlns:p="http://schemas.openxmlformats.org/presentationml/2006/main">
  <p:tag name="CDTYPE" val="Style_Gemstone"/>
  <p:tag name="CDTIMELEFT" val="5"/>
</p:tagLst>
</file>

<file path=ppt/tags/tag76.xml><?xml version="1.0" encoding="utf-8"?>
<p:tagLst xmlns:a="http://schemas.openxmlformats.org/drawingml/2006/main" xmlns:r="http://schemas.openxmlformats.org/officeDocument/2006/relationships" xmlns:p="http://schemas.openxmlformats.org/presentationml/2006/main">
  <p:tag name="NOPREFERENCE" val="False"/>
  <p:tag name="SLIDEGUID" val="A68C7CFD5F3549BD95118540A64E6C32"/>
  <p:tag name="SLIDEID" val="A68C7CFD5F3549BD95118540A64E6C32"/>
  <p:tag name="SLIDEORDER" val="1"/>
  <p:tag name="SLIDETYPE" val="Q"/>
  <p:tag name="DEMOGRAPHIC" val="False"/>
  <p:tag name="SPEEDSCORING" val="False"/>
  <p:tag name="CORRECTPOINTVALUE" val="1"/>
  <p:tag name="INCORRECTPOINTVALUE" val="0"/>
  <p:tag name="QUESTIONALIAS" val="Social mobility: Over the last 10 years do you think social mobility in your community has?"/>
  <p:tag name="VALUEFORMAT" val="0%"/>
  <p:tag name="ANSWERSALIAS" val="Improved|smicln|Declined|smicln|Stayed the same|smicln|Not sure"/>
  <p:tag name="COUNTDOWNSECONDS" val="5"/>
  <p:tag name="AUTOADVANCE" val="True"/>
  <p:tag name="COUNTDOWNHEIGHT" val="90"/>
  <p:tag name="COUNTDOWNWIDTH" val="70"/>
  <p:tag name="TOTALRESPONSES" val="6"/>
  <p:tag name="RESPONSECOUNT" val="6"/>
  <p:tag name="SLICED" val="False"/>
  <p:tag name="RESPONSES" val="1;2;2;2;4;2;"/>
  <p:tag name="CHARTSTRINGSTD" val="1 4 0 1"/>
  <p:tag name="CHARTSTRINGREV" val="1 0 4 1"/>
  <p:tag name="CHARTSTRINGSTDPER" val="0.166666666666667 0.666666666666667 0 0.166666666666667"/>
  <p:tag name="CHARTSTRINGREVPER" val="0.166666666666667 0 0.666666666666667 0.166666666666667"/>
  <p:tag name="RESTORECOUNTDOWNTIMER" val="False"/>
  <p:tag name="VALUES" val="No Value|smicln|No Value|smicln|No Value|smicln|No Value"/>
  <p:tag name="RESPONSESGATHERED" val="False"/>
</p:tagLst>
</file>

<file path=ppt/tags/tag77.xml><?xml version="1.0" encoding="utf-8"?>
<p:tagLst xmlns:a="http://schemas.openxmlformats.org/drawingml/2006/main" xmlns:r="http://schemas.openxmlformats.org/officeDocument/2006/relationships" xmlns:p="http://schemas.openxmlformats.org/presentationml/2006/main">
  <p:tag name="CHARTTYPE" val="3"/>
</p:tagLst>
</file>

<file path=ppt/tags/tag78.xml><?xml version="1.0" encoding="utf-8"?>
<p:tagLst xmlns:a="http://schemas.openxmlformats.org/drawingml/2006/main" xmlns:r="http://schemas.openxmlformats.org/officeDocument/2006/relationships" xmlns:p="http://schemas.openxmlformats.org/presentationml/2006/main">
  <p:tag name="ANSWERBULLETS" val="3"/>
  <p:tag name="TEXTLENGTH" val="42"/>
  <p:tag name="FONTSIZE" val="32"/>
  <p:tag name="BULLETTYPE" val="ppBulletArabicPeriod"/>
  <p:tag name="ANSWERTEXT" val="Improved&#10;Declined&#10;Stayed the same&#10;Not sure"/>
  <p:tag name="OLDNUMANSWERS" val="4"/>
</p:tagLst>
</file>

<file path=ppt/tags/tag79.xml><?xml version="1.0" encoding="utf-8"?>
<p:tagLst xmlns:a="http://schemas.openxmlformats.org/drawingml/2006/main" xmlns:r="http://schemas.openxmlformats.org/officeDocument/2006/relationships" xmlns:p="http://schemas.openxmlformats.org/presentationml/2006/main">
  <p:tag name="CDTYPE" val="Style_Gemstone"/>
  <p:tag name="CDTIMELEFT" val="5"/>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80.xml><?xml version="1.0" encoding="utf-8"?>
<p:tagLst xmlns:a="http://schemas.openxmlformats.org/drawingml/2006/main" xmlns:r="http://schemas.openxmlformats.org/officeDocument/2006/relationships" xmlns:p="http://schemas.openxmlformats.org/presentationml/2006/main">
  <p:tag name="NOPREFERENCE" val="False"/>
  <p:tag name="SLIDEGUID" val="4621052D25214EE7BBF8286DF782CD14"/>
  <p:tag name="SLIDEID" val="4621052D25214EE7BBF8286DF782CD14"/>
  <p:tag name="SLIDEORDER" val="1"/>
  <p:tag name="SLIDETYPE" val="Q"/>
  <p:tag name="DEMOGRAPHIC" val="False"/>
  <p:tag name="SPEEDSCORING" val="False"/>
  <p:tag name="CORRECTPOINTVALUE" val="1"/>
  <p:tag name="INCORRECTPOINTVALUE" val="0"/>
  <p:tag name="QUESTIONALIAS" val="Social mobility: Over the last 2 years do you think social mobility in your community has?"/>
  <p:tag name="VALUEFORMAT" val="0%"/>
  <p:tag name="ANSWERSALIAS" val="Improved|smicln|Declined|smicln|Stayed the same|smicln|Not sure"/>
  <p:tag name="COUNTDOWNSECONDS" val="5"/>
  <p:tag name="AUTOADVANCE" val="True"/>
  <p:tag name="COUNTDOWNHEIGHT" val="90"/>
  <p:tag name="COUNTDOWNWIDTH" val="70"/>
  <p:tag name="TOTALRESPONSES" val="6"/>
  <p:tag name="RESPONSECOUNT" val="6"/>
  <p:tag name="SLICED" val="False"/>
  <p:tag name="RESPONSES" val="1;2;3;4;2;2;"/>
  <p:tag name="CHARTSTRINGSTD" val="1 3 1 1"/>
  <p:tag name="CHARTSTRINGREV" val="1 1 3 1"/>
  <p:tag name="CHARTSTRINGSTDPER" val="0.166666666666667 0.5 0.166666666666667 0.166666666666667"/>
  <p:tag name="CHARTSTRINGREVPER" val="0.166666666666667 0.166666666666667 0.5 0.166666666666667"/>
  <p:tag name="RESTORECOUNTDOWNTIMER" val="False"/>
  <p:tag name="VALUES" val="No Value|smicln|No Value|smicln|No Value|smicln|No Value"/>
  <p:tag name="RESPONSESGATHERED" val="False"/>
</p:tagLst>
</file>

<file path=ppt/tags/tag81.xml><?xml version="1.0" encoding="utf-8"?>
<p:tagLst xmlns:a="http://schemas.openxmlformats.org/drawingml/2006/main" xmlns:r="http://schemas.openxmlformats.org/officeDocument/2006/relationships" xmlns:p="http://schemas.openxmlformats.org/presentationml/2006/main">
  <p:tag name="CHARTTYPE" val="3"/>
</p:tagLst>
</file>

<file path=ppt/tags/tag82.xml><?xml version="1.0" encoding="utf-8"?>
<p:tagLst xmlns:a="http://schemas.openxmlformats.org/drawingml/2006/main" xmlns:r="http://schemas.openxmlformats.org/officeDocument/2006/relationships" xmlns:p="http://schemas.openxmlformats.org/presentationml/2006/main">
  <p:tag name="ANSWERBULLETS" val="3"/>
  <p:tag name="TEXTLENGTH" val="42"/>
  <p:tag name="FONTSIZE" val="32"/>
  <p:tag name="BULLETTYPE" val="ppBulletArabicPeriod"/>
  <p:tag name="ANSWERTEXT" val="Improved&#10;Declined&#10;Stayed the same&#10;Not sure"/>
  <p:tag name="OLDNUMANSWERS" val="4"/>
</p:tagLst>
</file>

<file path=ppt/tags/tag83.xml><?xml version="1.0" encoding="utf-8"?>
<p:tagLst xmlns:a="http://schemas.openxmlformats.org/drawingml/2006/main" xmlns:r="http://schemas.openxmlformats.org/officeDocument/2006/relationships" xmlns:p="http://schemas.openxmlformats.org/presentationml/2006/main">
  <p:tag name="CDTYPE" val="Style_Gemstone"/>
  <p:tag name="CDTIMELEFT" val="5"/>
</p:tagLst>
</file>

<file path=ppt/tags/tag84.xml><?xml version="1.0" encoding="utf-8"?>
<p:tagLst xmlns:a="http://schemas.openxmlformats.org/drawingml/2006/main" xmlns:r="http://schemas.openxmlformats.org/officeDocument/2006/relationships" xmlns:p="http://schemas.openxmlformats.org/presentationml/2006/main">
  <p:tag name="NOPREFERENCE" val="False"/>
  <p:tag name="SLIDEGUID" val="F859F3D856DD46E1B3EFF7D8783D4FFD"/>
  <p:tag name="SLIDEID" val="F859F3D856DD46E1B3EFF7D8783D4FFD"/>
  <p:tag name="SLIDEORDER" val="1"/>
  <p:tag name="SLIDETYPE" val="Q"/>
  <p:tag name="DEMOGRAPHIC" val="False"/>
  <p:tag name="SPEEDSCORING" val="False"/>
  <p:tag name="CORRECTPOINTVALUE" val="1"/>
  <p:tag name="INCORRECTPOINTVALUE" val="0"/>
  <p:tag name="QUESTIONALIAS" val="Social mobility: Do you think Universities should give lower entry offers to disadvantaged students?"/>
  <p:tag name="VALUEFORMAT" val="0%"/>
  <p:tag name="ANSWERSALIAS" val="Yes|smicln|No|smicln|Not sure"/>
  <p:tag name="COUNTDOWNSECONDS" val="5"/>
  <p:tag name="AUTOADVANCE" val="True"/>
  <p:tag name="COUNTDOWNHEIGHT" val="90"/>
  <p:tag name="COUNTDOWNWIDTH" val="70"/>
  <p:tag name="TOTALRESPONSES" val="6"/>
  <p:tag name="RESPONSECOUNT" val="6"/>
  <p:tag name="SLICED" val="False"/>
  <p:tag name="RESPONSES" val="1;2;3;1;2;2;"/>
  <p:tag name="CHARTSTRINGSTD" val="2 3 1"/>
  <p:tag name="CHARTSTRINGREV" val="1 3 2"/>
  <p:tag name="CHARTSTRINGSTDPER" val="0.333333333333333 0.5 0.166666666666667"/>
  <p:tag name="CHARTSTRINGREVPER" val="0.166666666666667 0.5 0.333333333333333"/>
  <p:tag name="RESTORECOUNTDOWNTIMER" val="False"/>
  <p:tag name="VALUES" val="No Value|smicln|No Value|smicln|No Value"/>
  <p:tag name="RESPONSESGATHERED" val="False"/>
</p:tagLst>
</file>

<file path=ppt/tags/tag85.xml><?xml version="1.0" encoding="utf-8"?>
<p:tagLst xmlns:a="http://schemas.openxmlformats.org/drawingml/2006/main" xmlns:r="http://schemas.openxmlformats.org/officeDocument/2006/relationships" xmlns:p="http://schemas.openxmlformats.org/presentationml/2006/main">
  <p:tag name="CHARTTYPE" val="3"/>
</p:tagLst>
</file>

<file path=ppt/tags/tag86.xml><?xml version="1.0" encoding="utf-8"?>
<p:tagLst xmlns:a="http://schemas.openxmlformats.org/drawingml/2006/main" xmlns:r="http://schemas.openxmlformats.org/officeDocument/2006/relationships" xmlns:p="http://schemas.openxmlformats.org/presentationml/2006/main">
  <p:tag name="ANSWERBULLETS" val="3"/>
  <p:tag name="TEXTLENGTH" val="15"/>
  <p:tag name="FONTSIZE" val="32"/>
  <p:tag name="BULLETTYPE" val="ppBulletArabicPeriod"/>
  <p:tag name="ANSWERTEXT" val="Yes&#10;No&#10;Not sure"/>
  <p:tag name="OLDNUMANSWERS" val="3"/>
</p:tagLst>
</file>

<file path=ppt/tags/tag87.xml><?xml version="1.0" encoding="utf-8"?>
<p:tagLst xmlns:a="http://schemas.openxmlformats.org/drawingml/2006/main" xmlns:r="http://schemas.openxmlformats.org/officeDocument/2006/relationships" xmlns:p="http://schemas.openxmlformats.org/presentationml/2006/main">
  <p:tag name="CDTYPE" val="Style_Gemstone"/>
  <p:tag name="CDTIMELEFT" val="5"/>
</p:tagLst>
</file>

<file path=ppt/tags/tag88.xml><?xml version="1.0" encoding="utf-8"?>
<p:tagLst xmlns:a="http://schemas.openxmlformats.org/drawingml/2006/main" xmlns:r="http://schemas.openxmlformats.org/officeDocument/2006/relationships" xmlns:p="http://schemas.openxmlformats.org/presentationml/2006/main">
  <p:tag name="SLIDEID" val="5367466E17E641B1AE00A9181DB5D1C6"/>
  <p:tag name="SLIDETYPE" val="Q"/>
  <p:tag name="DEMOGRAPHIC" val="False"/>
  <p:tag name="TEAMASSIGN" val="False"/>
  <p:tag name="SPEEDSCORING" val="False"/>
  <p:tag name="CORRECTPOINTVALUE" val="1"/>
  <p:tag name="INCORRECTPOINTVALUE" val="0"/>
  <p:tag name="ZEROBASED" val="False"/>
  <p:tag name="NUMRESPONSES" val="1"/>
  <p:tag name="COUNTDOWNSECONDS" val="5"/>
  <p:tag name="SLIDEORDER" val="2"/>
  <p:tag name="SLIDEGUID" val="8332D1014B6F499991B561FBF458A0A5"/>
  <p:tag name="ANSWERSALIAS" val="Choice One|smicln|Choice Two|smicln|Choice Three|smicln|Choice Four|smicln|Choice Five|smicln|Choice Six|smicln|Choice Seven|smicln|Choice Eight|smicln|Choice Nine"/>
  <p:tag name="DELIMITERS" val="3.1"/>
  <p:tag name="VALUEFORMAT" val="0%"/>
  <p:tag name="AUTOADVANCE" val="True"/>
  <p:tag name="COUNTDOWNHEIGHT" val="90"/>
  <p:tag name="COUNTDOWNWIDTH" val="70"/>
  <p:tag name="TOTALRESPONSES" val="6"/>
  <p:tag name="RESPONSECOUNT" val="6"/>
  <p:tag name="SLICED" val="False"/>
  <p:tag name="RESPONSES" val="9;9;9;9;1;1;"/>
  <p:tag name="CHARTSTRINGSTD" val="2 0 0 0 0 0 0 0 4"/>
  <p:tag name="CHARTSTRINGREV" val="4 0 0 0 0 0 0 0 2"/>
  <p:tag name="CHARTSTRINGSTDPER" val="0.333333333333333 0 0 0 0 0 0 0 0.666666666666667"/>
  <p:tag name="CHARTSTRINGREVPER" val="0.666666666666667 0 0 0 0 0 0 0 0.333333333333333"/>
  <p:tag name="RESTORECOUNTDOWNTIMER" val="False"/>
  <p:tag name="QUESTIONALIAS" val=" On a scale of 1-9 how confident are you in the current examination system?  (9 = totally confident)"/>
  <p:tag name="VALUES" val="No Value|smicln|No Value|smicln|No Value|smicln|No Value|smicln|No Value|smicln|No Value|smicln|No Value|smicln|No Value|smicln|No Value"/>
  <p:tag name="RESPONSESGATHERED" val="False"/>
</p:tagLst>
</file>

<file path=ppt/tags/tag89.xml><?xml version="1.0" encoding="utf-8"?>
<p:tagLst xmlns:a="http://schemas.openxmlformats.org/drawingml/2006/main" xmlns:r="http://schemas.openxmlformats.org/officeDocument/2006/relationships" xmlns:p="http://schemas.openxmlformats.org/presentationml/2006/main">
  <p:tag name="CHARTTYPE" val="3"/>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ags/tag90.xml><?xml version="1.0" encoding="utf-8"?>
<p:tagLst xmlns:a="http://schemas.openxmlformats.org/drawingml/2006/main" xmlns:r="http://schemas.openxmlformats.org/officeDocument/2006/relationships" xmlns:p="http://schemas.openxmlformats.org/presentationml/2006/main">
  <p:tag name="ANSWERBULLETS" val="3"/>
  <p:tag name="TEXTLENGTH" val="107"/>
  <p:tag name="FONTSIZE" val="32"/>
  <p:tag name="BULLETTYPE" val="ppBulletArabicPeriod"/>
  <p:tag name="ANSWERTEXT" val="Choice One&#10;Choice Two&#10;Choice Three&#10;Choice Four&#10;Choice Five&#10;Choice Six&#10;Choice Seven&#10;Choice Eight&#10;Choice Nine"/>
  <p:tag name="OLDNUMANSWERS" val="9"/>
</p:tagLst>
</file>

<file path=ppt/tags/tag91.xml><?xml version="1.0" encoding="utf-8"?>
<p:tagLst xmlns:a="http://schemas.openxmlformats.org/drawingml/2006/main" xmlns:r="http://schemas.openxmlformats.org/officeDocument/2006/relationships" xmlns:p="http://schemas.openxmlformats.org/presentationml/2006/main">
  <p:tag name="CDTYPE" val="Style_Gemstone"/>
  <p:tag name="CDTIMELEFT" val="5"/>
</p:tagLst>
</file>

<file path=ppt/tags/tag92.xml><?xml version="1.0" encoding="utf-8"?>
<p:tagLst xmlns:a="http://schemas.openxmlformats.org/drawingml/2006/main" xmlns:r="http://schemas.openxmlformats.org/officeDocument/2006/relationships" xmlns:p="http://schemas.openxmlformats.org/presentationml/2006/main">
  <p:tag name="NOPREFERENCE" val="False"/>
  <p:tag name="SLIDEGUID" val="5DF7B2F18DF343AC864881384250DFB0"/>
  <p:tag name="SLIDEID" val="5DF7B2F18DF343AC864881384250DFB0"/>
  <p:tag name="SLIDEORDER" val="1"/>
  <p:tag name="SLIDETYPE" val="Q"/>
  <p:tag name="DEMOGRAPHIC" val="False"/>
  <p:tag name="SPEEDSCORING" val="False"/>
  <p:tag name="CORRECTPOINTVALUE" val="1"/>
  <p:tag name="INCORRECTPOINTVALUE" val="0"/>
  <p:tag name="VALUEFORMAT" val="0%"/>
  <p:tag name="ANSWERSALIAS" val="Yes|smicln|No|smicln|Not sure"/>
  <p:tag name="COUNTDOWNSECONDS" val="5"/>
  <p:tag name="AUTOADVANCE" val="True"/>
  <p:tag name="COUNTDOWNHEIGHT" val="90"/>
  <p:tag name="COUNTDOWNWIDTH" val="70"/>
  <p:tag name="TOTALRESPONSES" val="5"/>
  <p:tag name="RESPONSECOUNT" val="5"/>
  <p:tag name="SLICED" val="False"/>
  <p:tag name="RESPONSES" val="1;2;3;1;1;-;"/>
  <p:tag name="CHARTSTRINGSTD" val="3 1 1"/>
  <p:tag name="CHARTSTRINGREV" val="1 1 3"/>
  <p:tag name="CHARTSTRINGSTDPER" val="0.6 0.2 0.2"/>
  <p:tag name="CHARTSTRINGREVPER" val="0.2 0.2 0.6"/>
  <p:tag name="RESTORECOUNTDOWNTIMER" val="False"/>
  <p:tag name="QUESTIONALIAS" val="Testing: Do you support the idea of a single examination board?  "/>
  <p:tag name="VALUES" val="No Value|smicln|No Value|smicln|No Value"/>
  <p:tag name="RESPONSESGATHERED" val="False"/>
</p:tagLst>
</file>

<file path=ppt/tags/tag93.xml><?xml version="1.0" encoding="utf-8"?>
<p:tagLst xmlns:a="http://schemas.openxmlformats.org/drawingml/2006/main" xmlns:r="http://schemas.openxmlformats.org/officeDocument/2006/relationships" xmlns:p="http://schemas.openxmlformats.org/presentationml/2006/main">
  <p:tag name="CHARTTYPE" val="3"/>
</p:tagLst>
</file>

<file path=ppt/tags/tag94.xml><?xml version="1.0" encoding="utf-8"?>
<p:tagLst xmlns:a="http://schemas.openxmlformats.org/drawingml/2006/main" xmlns:r="http://schemas.openxmlformats.org/officeDocument/2006/relationships" xmlns:p="http://schemas.openxmlformats.org/presentationml/2006/main">
  <p:tag name="ANSWERBULLETS" val="3"/>
  <p:tag name="TEXTLENGTH" val="15"/>
  <p:tag name="FONTSIZE" val="32"/>
  <p:tag name="BULLETTYPE" val="ppBulletArabicPeriod"/>
  <p:tag name="ANSWERTEXT" val="Yes&#10;No&#10;Not sure"/>
  <p:tag name="OLDNUMANSWERS" val="3"/>
</p:tagLst>
</file>

<file path=ppt/tags/tag95.xml><?xml version="1.0" encoding="utf-8"?>
<p:tagLst xmlns:a="http://schemas.openxmlformats.org/drawingml/2006/main" xmlns:r="http://schemas.openxmlformats.org/officeDocument/2006/relationships" xmlns:p="http://schemas.openxmlformats.org/presentationml/2006/main">
  <p:tag name="CDTYPE" val="Style_Gemstone"/>
  <p:tag name="CDTIMELEFT" val="5"/>
</p:tagLst>
</file>

<file path=ppt/tags/tag96.xml><?xml version="1.0" encoding="utf-8"?>
<p:tagLst xmlns:a="http://schemas.openxmlformats.org/drawingml/2006/main" xmlns:r="http://schemas.openxmlformats.org/officeDocument/2006/relationships" xmlns:p="http://schemas.openxmlformats.org/presentationml/2006/main">
  <p:tag name="NOPREFERENCE" val="False"/>
  <p:tag name="SLIDEGUID" val="D4B09D50216D48C09E22A6870DF2F12A"/>
  <p:tag name="SLIDEID" val="D4B09D50216D48C09E22A6870DF2F12A"/>
  <p:tag name="SLIDEORDER" val="1"/>
  <p:tag name="SLIDETYPE" val="Q"/>
  <p:tag name="DEMOGRAPHIC" val="False"/>
  <p:tag name="SPEEDSCORING" val="False"/>
  <p:tag name="CORRECTPOINTVALUE" val="1"/>
  <p:tag name="INCORRECTPOINTVALUE" val="0"/>
  <p:tag name="VALUEFORMAT" val="0%"/>
  <p:tag name="COUNTDOWNSECONDS" val="5"/>
  <p:tag name="AUTOADVANCE" val="True"/>
  <p:tag name="COUNTDOWNHEIGHT" val="90"/>
  <p:tag name="COUNTDOWNWIDTH" val="70"/>
  <p:tag name="TOTALRESPONSES" val="6"/>
  <p:tag name="RESPONSECOUNT" val="6"/>
  <p:tag name="SLICED" val="False"/>
  <p:tag name="RESPONSES" val="1;2;3;1;2;2;"/>
  <p:tag name="CHARTSTRINGSTD" val="2 3 1"/>
  <p:tag name="CHARTSTRINGREV" val="1 3 2"/>
  <p:tag name="CHARTSTRINGSTDPER" val="0.333333333333333 0.5 0.166666666666667"/>
  <p:tag name="CHARTSTRINGREVPER" val="0.166666666666667 0.5 0.333333333333333"/>
  <p:tag name="RESTORECOUNTDOWNTIMER" val="False"/>
  <p:tag name="QUESTIONALIAS" val="Testing: Do you think the introduction of the English Bacc Certificate is…  "/>
  <p:tag name="ANSWERSALIAS" val="A good move|smicln|A bad move |smicln|Need more information"/>
  <p:tag name="VALUES" val="No Value|smicln|No Value|smicln|No Value"/>
  <p:tag name="RESPONSESGATHERED" val="False"/>
</p:tagLst>
</file>

<file path=ppt/tags/tag97.xml><?xml version="1.0" encoding="utf-8"?>
<p:tagLst xmlns:a="http://schemas.openxmlformats.org/drawingml/2006/main" xmlns:r="http://schemas.openxmlformats.org/officeDocument/2006/relationships" xmlns:p="http://schemas.openxmlformats.org/presentationml/2006/main">
  <p:tag name="CHARTTYPE" val="3"/>
</p:tagLst>
</file>

<file path=ppt/tags/tag98.xml><?xml version="1.0" encoding="utf-8"?>
<p:tagLst xmlns:a="http://schemas.openxmlformats.org/drawingml/2006/main" xmlns:r="http://schemas.openxmlformats.org/officeDocument/2006/relationships" xmlns:p="http://schemas.openxmlformats.org/presentationml/2006/main">
  <p:tag name="ANSWERBULLETS" val="3"/>
  <p:tag name="TEXTLENGTH" val="45"/>
  <p:tag name="FONTSIZE" val="32"/>
  <p:tag name="BULLETTYPE" val="ppBulletArabicPeriod"/>
  <p:tag name="ANSWERTEXT" val="A good move&#10;A bad move &#10;Need more information"/>
  <p:tag name="OLDNUMANSWERS" val="3"/>
</p:tagLst>
</file>

<file path=ppt/tags/tag99.xml><?xml version="1.0" encoding="utf-8"?>
<p:tagLst xmlns:a="http://schemas.openxmlformats.org/drawingml/2006/main" xmlns:r="http://schemas.openxmlformats.org/officeDocument/2006/relationships" xmlns:p="http://schemas.openxmlformats.org/presentationml/2006/main">
  <p:tag name="CDTYPE" val="Style_Gemstone"/>
  <p:tag name="CDTIMELEFT" val="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297</TotalTime>
  <Words>1094</Words>
  <Application>Microsoft Office PowerPoint</Application>
  <PresentationFormat>On-screen Show (4:3)</PresentationFormat>
  <Paragraphs>276</Paragraphs>
  <Slides>51</Slides>
  <Notes>19</Notes>
  <HiddenSlides>3</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3" baseType="lpstr">
      <vt:lpstr>Office Theme</vt:lpstr>
      <vt:lpstr>Chart</vt:lpstr>
      <vt:lpstr>North East education - The State of the Region </vt:lpstr>
      <vt:lpstr>North East education… not quite the big picture</vt:lpstr>
      <vt:lpstr>Second smallest, least populous with lowest GDP per capita of any region</vt:lpstr>
      <vt:lpstr>15 per cent of adults aged 16 to 64 had disabilities that limited their daily activities or work - the highest region in England. More than a fifth of children in the North East lived in workless households - the highest proportion in the UK. Life expectancy at birth in the region is among the lowest in the UK. Gross disposable household income (GDHI) in 2010, was 15 per cent below the UK average + the lowest of the English regions and countries of the UK.  </vt:lpstr>
      <vt:lpstr>Nursery &amp; Primary = 24.4%  National average 19.2%  Secondary = 19.5% National average 15.9%</vt:lpstr>
      <vt:lpstr>Lower levels of pupils with statements  Primary = 1% compared to 1.4% nationally &amp; 1.7% East of England Secondary = 1.9% compared to 2% nationally &amp; 2.4% East of England  </vt:lpstr>
      <vt:lpstr>Higher levels of pupils without statements  Primary = 18.1% compared to 17.1% nationally &amp; 15.6% East Midlands Secondary = 18.6% compared to 18.3% nationally &amp; 16.8% East of England  </vt:lpstr>
      <vt:lpstr>Highest % of pupils in maintained special schools = 1.6%  1.2% nationally </vt:lpstr>
      <vt:lpstr>Smallest class sizes at Primary and Secondary   </vt:lpstr>
      <vt:lpstr>Lowest pupil to teacher ratio in Primary = 20.8  Second lowest secondary = 15.2 </vt:lpstr>
      <vt:lpstr>Second highest pupil funding – real terms (3-19) = £5140  Same as national average as London = £6110 </vt:lpstr>
      <vt:lpstr>21 Sponsor-led (501 England) 74 Converter (1808 England)  As of 1 September 2012</vt:lpstr>
      <vt:lpstr>Highest gap between the lowest achieving 20% in the Early Years Foundation Stage Profile and the rest  = 33%  31.4% national average &amp;  South East 28.8%</vt:lpstr>
      <vt:lpstr>Percentage of pupils achieving at least a level 4 in English and Maths - higher than the national average  Percentage of pupils achieving level 4 or above – at national average for English overall and Reading; below for Writing; and slightly above for Maths  </vt:lpstr>
      <vt:lpstr>Improvements year on year esp. at A level but still lagging on some key indicators </vt:lpstr>
      <vt:lpstr>Highest % achieving  5 GCSEs A-C dropping to second lowest when you include English and Maths</vt:lpstr>
      <vt:lpstr>Big variation between the highest performing and lowest performing even when context is taken into account </vt:lpstr>
      <vt:lpstr>The North East of England remains the region with the lowest national level of participation in higher education  </vt:lpstr>
      <vt:lpstr> Your views</vt:lpstr>
      <vt:lpstr>Which of these is Gove’s best look?</vt:lpstr>
      <vt:lpstr>About you: type of school</vt:lpstr>
      <vt:lpstr>About you: type of school</vt:lpstr>
      <vt:lpstr>About you: how long have you been in a  school leadership position ? </vt:lpstr>
      <vt:lpstr>How old are you?</vt:lpstr>
      <vt:lpstr>Reforms: In general do you think the Government’s changes will:</vt:lpstr>
      <vt:lpstr>Reforms: Rank these changes in order of the impact on your school in the next year.(top 3 choices only)  (Your highest impact should be your first press)</vt:lpstr>
      <vt:lpstr>Collaboration: Do you feel you school is:</vt:lpstr>
      <vt:lpstr>Collaboration: what is your most important relationship</vt:lpstr>
      <vt:lpstr>Collaboration: what do you think will be your most important relationship in 2 years time? </vt:lpstr>
      <vt:lpstr>Funding: By how much has your budget changed compared to last year?</vt:lpstr>
      <vt:lpstr>Ofsted: Do you think the changes to Ofsted are:</vt:lpstr>
      <vt:lpstr>Teaching: do you think the status of teaching has..</vt:lpstr>
      <vt:lpstr>Teaching: Is QTS necessary to be a good teacher?</vt:lpstr>
      <vt:lpstr>Social mobility: Over the last 10 years do you think social mobility in your community has?</vt:lpstr>
      <vt:lpstr>Social mobility: Over the last 2 years do you think social mobility in your community has?</vt:lpstr>
      <vt:lpstr>Social mobility: Do you think Universities should give lower entry offers to disadvantaged students?</vt:lpstr>
      <vt:lpstr> On a scale of 1-9 how confident are you in the current examination system?  (9 = totally confident)</vt:lpstr>
      <vt:lpstr>Testing: Do you support the idea of a single examination board?  </vt:lpstr>
      <vt:lpstr>Testing: Do you think the introduction of the English Bacc Certificate is…  </vt:lpstr>
      <vt:lpstr>Testing: Do you think the Year One Phonics test is… </vt:lpstr>
      <vt:lpstr>Curriculum: Do we need a national curriculum?  </vt:lpstr>
      <vt:lpstr>Curriculum: Do you support the idea of a TechBacc?  </vt:lpstr>
      <vt:lpstr>Autonomy: since last year, do you feel that you have?  </vt:lpstr>
      <vt:lpstr>Accountability: since last year, do you feel you are subject to?  </vt:lpstr>
      <vt:lpstr>Economy: is the current economic situation having…  </vt:lpstr>
      <vt:lpstr>Support – where will you source school improvement support in the future?  </vt:lpstr>
      <vt:lpstr>Support: have the services your LA offers changed in the last year? </vt:lpstr>
      <vt:lpstr>School readiness – do you feel children are…  </vt:lpstr>
      <vt:lpstr>Work readiness – do you feel young people are…  </vt:lpstr>
      <vt:lpstr>State of mind – which of the following best describes your state of mind?  </vt:lpstr>
      <vt:lpstr>Do you need a cup of coffee?  </vt:lpstr>
    </vt:vector>
  </TitlesOfParts>
  <Company>Northumbria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 East education - The State of the Region</dc:title>
  <dc:creator>Administrator</dc:creator>
  <cp:lastModifiedBy>QuizTime</cp:lastModifiedBy>
  <cp:revision>40</cp:revision>
  <dcterms:created xsi:type="dcterms:W3CDTF">2012-10-18T09:26:27Z</dcterms:created>
  <dcterms:modified xsi:type="dcterms:W3CDTF">2012-10-19T08:52:19Z</dcterms:modified>
</cp:coreProperties>
</file>