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390" r:id="rId2"/>
    <p:sldId id="391" r:id="rId3"/>
    <p:sldId id="393" r:id="rId4"/>
    <p:sldId id="394" r:id="rId5"/>
    <p:sldId id="400" r:id="rId6"/>
    <p:sldId id="395" r:id="rId7"/>
    <p:sldId id="396" r:id="rId8"/>
    <p:sldId id="397" r:id="rId9"/>
    <p:sldId id="398" r:id="rId10"/>
    <p:sldId id="399" r:id="rId11"/>
    <p:sldId id="401" r:id="rId12"/>
    <p:sldId id="402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F5B400"/>
    <a:srgbClr val="092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00" autoAdjust="0"/>
  </p:normalViewPr>
  <p:slideViewPr>
    <p:cSldViewPr>
      <p:cViewPr varScale="1">
        <p:scale>
          <a:sx n="101" d="100"/>
          <a:sy n="101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9" y="0"/>
            <a:ext cx="2946576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1"/>
            <a:ext cx="2946576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472488" y="769815"/>
            <a:ext cx="5910951" cy="0"/>
          </a:xfrm>
          <a:prstGeom prst="line">
            <a:avLst/>
          </a:prstGeom>
          <a:noFill/>
          <a:ln w="12700">
            <a:solidFill>
              <a:srgbClr val="092C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472488" y="279355"/>
            <a:ext cx="5910951" cy="0"/>
          </a:xfrm>
          <a:prstGeom prst="line">
            <a:avLst/>
          </a:prstGeom>
          <a:noFill/>
          <a:ln w="12700">
            <a:solidFill>
              <a:srgbClr val="092C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537212" y="307926"/>
            <a:ext cx="50129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5B400"/>
                </a:solidFill>
                <a:latin typeface="FrutigerLight" pitchFamily="2" charset="0"/>
              </a:rPr>
              <a:t>Title</a:t>
            </a:r>
          </a:p>
        </p:txBody>
      </p:sp>
      <p:sp>
        <p:nvSpPr>
          <p:cNvPr id="79882" name="Line 10"/>
          <p:cNvSpPr>
            <a:spLocks noChangeShapeType="1"/>
          </p:cNvSpPr>
          <p:nvPr/>
        </p:nvSpPr>
        <p:spPr bwMode="auto">
          <a:xfrm>
            <a:off x="462780" y="753942"/>
            <a:ext cx="1834935" cy="0"/>
          </a:xfrm>
          <a:prstGeom prst="line">
            <a:avLst/>
          </a:prstGeom>
          <a:noFill/>
          <a:ln w="38100">
            <a:solidFill>
              <a:srgbClr val="092C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79883" name="Picture 11" descr="WH-Portrait-Templa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12"/>
          <a:stretch>
            <a:fillRect/>
          </a:stretch>
        </p:blipFill>
        <p:spPr bwMode="auto">
          <a:xfrm>
            <a:off x="0" y="9174284"/>
            <a:ext cx="6797675" cy="75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75401" y="9499670"/>
            <a:ext cx="359220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900" i="1">
                <a:solidFill>
                  <a:schemeClr val="bg1"/>
                </a:solidFill>
                <a:latin typeface="Georgia" pitchFamily="18" charset="0"/>
              </a:rPr>
              <a:t>Newcastle  </a:t>
            </a:r>
            <a:r>
              <a:rPr lang="en-GB" altLang="en-US" sz="900" i="1">
                <a:solidFill>
                  <a:srgbClr val="F5B400"/>
                </a:solidFill>
                <a:latin typeface="Georgia" pitchFamily="18" charset="0"/>
              </a:rPr>
              <a:t>|</a:t>
            </a:r>
            <a:r>
              <a:rPr lang="en-GB" altLang="en-US" sz="900" i="1">
                <a:solidFill>
                  <a:schemeClr val="bg1"/>
                </a:solidFill>
                <a:latin typeface="Georgia" pitchFamily="18" charset="0"/>
              </a:rPr>
              <a:t> Leeds  </a:t>
            </a:r>
            <a:r>
              <a:rPr lang="en-GB" altLang="en-US" sz="900" i="1">
                <a:solidFill>
                  <a:srgbClr val="F5B400"/>
                </a:solidFill>
                <a:latin typeface="Georgia" pitchFamily="18" charset="0"/>
              </a:rPr>
              <a:t>|</a:t>
            </a:r>
            <a:r>
              <a:rPr lang="en-GB" altLang="en-US" sz="900" i="1">
                <a:solidFill>
                  <a:schemeClr val="bg1"/>
                </a:solidFill>
                <a:latin typeface="Georgia" pitchFamily="18" charset="0"/>
              </a:rPr>
              <a:t> Manchester</a:t>
            </a:r>
          </a:p>
        </p:txBody>
      </p:sp>
    </p:spTree>
    <p:extLst>
      <p:ext uri="{BB962C8B-B14F-4D97-AF65-F5344CB8AC3E}">
        <p14:creationId xmlns:p14="http://schemas.microsoft.com/office/powerpoint/2010/main" val="2719861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6576" cy="49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4122"/>
            <a:ext cx="4985393" cy="44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33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1"/>
            <a:ext cx="2946576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33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429831"/>
            <a:ext cx="2946576" cy="496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5EE9B57-9B10-45DF-A569-858B5D074C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2719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6" name="Rectangle 6"/>
          <p:cNvSpPr>
            <a:spLocks noChangeArrowheads="1"/>
          </p:cNvSpPr>
          <p:nvPr/>
        </p:nvSpPr>
        <p:spPr bwMode="auto">
          <a:xfrm>
            <a:off x="0" y="0"/>
            <a:ext cx="9140825" cy="6858000"/>
          </a:xfrm>
          <a:prstGeom prst="rect">
            <a:avLst/>
          </a:prstGeom>
          <a:solidFill>
            <a:srgbClr val="092C7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42900" y="2255838"/>
            <a:ext cx="7772400" cy="365125"/>
          </a:xfrm>
        </p:spPr>
        <p:txBody>
          <a:bodyPr anchor="t">
            <a:spAutoFit/>
          </a:bodyPr>
          <a:lstStyle>
            <a:lvl1pPr>
              <a:lnSpc>
                <a:spcPct val="100000"/>
              </a:lnSpc>
              <a:spcBef>
                <a:spcPct val="50000"/>
              </a:spcBef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" y="2697163"/>
            <a:ext cx="7810500" cy="304800"/>
          </a:xfrm>
        </p:spPr>
        <p:txBody>
          <a:bodyPr>
            <a:spAutoFit/>
          </a:bodyPr>
          <a:lstStyle>
            <a:lvl1pPr marL="0" indent="0">
              <a:buFont typeface="FrutigerLight" pitchFamily="2" charset="0"/>
              <a:buNone/>
              <a:defRPr>
                <a:solidFill>
                  <a:srgbClr val="F5B400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307211" name="Rectangle 11"/>
          <p:cNvSpPr>
            <a:spLocks noChangeArrowheads="1"/>
          </p:cNvSpPr>
          <p:nvPr/>
        </p:nvSpPr>
        <p:spPr bwMode="auto">
          <a:xfrm>
            <a:off x="323850" y="6359525"/>
            <a:ext cx="67373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0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016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01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3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60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7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4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 i="1">
                <a:solidFill>
                  <a:schemeClr val="bg1"/>
                </a:solidFill>
                <a:latin typeface="Georgia" pitchFamily="18" charset="0"/>
              </a:rPr>
              <a:t>Newcastle  </a:t>
            </a:r>
            <a:r>
              <a:rPr lang="en-GB" altLang="en-US" sz="1000" i="1">
                <a:solidFill>
                  <a:srgbClr val="F5B400"/>
                </a:solidFill>
                <a:latin typeface="Georgia" pitchFamily="18" charset="0"/>
              </a:rPr>
              <a:t>|</a:t>
            </a:r>
            <a:r>
              <a:rPr lang="en-GB" altLang="en-US" sz="1000" i="1">
                <a:solidFill>
                  <a:schemeClr val="bg1"/>
                </a:solidFill>
                <a:latin typeface="Georgia" pitchFamily="18" charset="0"/>
              </a:rPr>
              <a:t>  Leeds  </a:t>
            </a:r>
            <a:r>
              <a:rPr lang="en-GB" altLang="en-US" sz="1000" i="1">
                <a:solidFill>
                  <a:srgbClr val="F5B400"/>
                </a:solidFill>
                <a:latin typeface="Georgia" pitchFamily="18" charset="0"/>
              </a:rPr>
              <a:t>|</a:t>
            </a:r>
            <a:r>
              <a:rPr lang="en-GB" altLang="en-US" sz="1000" i="1">
                <a:solidFill>
                  <a:schemeClr val="bg1"/>
                </a:solidFill>
                <a:latin typeface="Georgia" pitchFamily="18" charset="0"/>
              </a:rPr>
              <a:t>  Manchester</a:t>
            </a:r>
          </a:p>
        </p:txBody>
      </p:sp>
      <p:pic>
        <p:nvPicPr>
          <p:cNvPr id="307212" name="Picture 12" descr="WH 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6234113"/>
            <a:ext cx="168275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13" name="Line 13"/>
          <p:cNvSpPr>
            <a:spLocks noChangeShapeType="1"/>
          </p:cNvSpPr>
          <p:nvPr/>
        </p:nvSpPr>
        <p:spPr bwMode="auto">
          <a:xfrm>
            <a:off x="0" y="6832600"/>
            <a:ext cx="9144000" cy="0"/>
          </a:xfrm>
          <a:prstGeom prst="line">
            <a:avLst/>
          </a:prstGeom>
          <a:noFill/>
          <a:ln w="63500">
            <a:solidFill>
              <a:srgbClr val="F5B4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F42E116-F758-4DF0-AF6D-122CF60BA03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307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292100"/>
            <a:ext cx="2174875" cy="5815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92100"/>
            <a:ext cx="6372225" cy="5815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A559B8-71D9-4C84-8BCE-9830194B169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3670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3850" y="292100"/>
            <a:ext cx="8699500" cy="58150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F7768A-F678-4D82-9D57-4CE5F02BD50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757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214ED4C-460B-471C-B063-2224A98CE5F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8519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C9306D-20FE-4DF1-BE5B-1E43058CCAC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2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358900"/>
            <a:ext cx="4273550" cy="4748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800" y="1358900"/>
            <a:ext cx="4273550" cy="4748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3F77A06-114F-40BF-B2D3-73859DA3241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293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883E406-C20A-40CA-9E4E-0C943941C13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8245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B77F40B-84E1-4ABC-8198-95BD0EC248B6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353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4765885-DF5C-4BA9-B5E9-72CACC69B6A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537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CA19D7C-920E-42E5-A6CD-BCE9AB6C4C9F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776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880225" y="34925"/>
            <a:ext cx="2133600" cy="214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8FC8BF-D284-42B8-B616-DACFCB21BAE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536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8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92100"/>
            <a:ext cx="85693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grpSp>
        <p:nvGrpSpPr>
          <p:cNvPr id="292890" name="Group 26"/>
          <p:cNvGrpSpPr>
            <a:grpSpLocks/>
          </p:cNvGrpSpPr>
          <p:nvPr/>
        </p:nvGrpSpPr>
        <p:grpSpPr bwMode="auto">
          <a:xfrm>
            <a:off x="349250" y="290513"/>
            <a:ext cx="8543925" cy="474662"/>
            <a:chOff x="220" y="183"/>
            <a:chExt cx="4874" cy="299"/>
          </a:xfrm>
        </p:grpSpPr>
        <p:sp>
          <p:nvSpPr>
            <p:cNvPr id="292877" name="Line 13"/>
            <p:cNvSpPr>
              <a:spLocks noChangeShapeType="1"/>
            </p:cNvSpPr>
            <p:nvPr userDrawn="1"/>
          </p:nvSpPr>
          <p:spPr bwMode="auto">
            <a:xfrm>
              <a:off x="220" y="183"/>
              <a:ext cx="4874" cy="0"/>
            </a:xfrm>
            <a:prstGeom prst="line">
              <a:avLst/>
            </a:prstGeom>
            <a:noFill/>
            <a:ln w="12700">
              <a:solidFill>
                <a:srgbClr val="092C7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92878" name="Line 14"/>
            <p:cNvSpPr>
              <a:spLocks noChangeShapeType="1"/>
            </p:cNvSpPr>
            <p:nvPr userDrawn="1"/>
          </p:nvSpPr>
          <p:spPr bwMode="auto">
            <a:xfrm>
              <a:off x="220" y="482"/>
              <a:ext cx="4874" cy="0"/>
            </a:xfrm>
            <a:prstGeom prst="line">
              <a:avLst/>
            </a:prstGeom>
            <a:noFill/>
            <a:ln w="12700">
              <a:solidFill>
                <a:srgbClr val="092C74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2881" name="Rectangle 17"/>
          <p:cNvSpPr>
            <a:spLocks noChangeArrowheads="1"/>
          </p:cNvSpPr>
          <p:nvPr/>
        </p:nvSpPr>
        <p:spPr bwMode="auto">
          <a:xfrm>
            <a:off x="0" y="6184900"/>
            <a:ext cx="9140825" cy="36513"/>
          </a:xfrm>
          <a:prstGeom prst="rect">
            <a:avLst/>
          </a:prstGeom>
          <a:solidFill>
            <a:srgbClr val="F5B4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2882" name="Rectangle 18"/>
          <p:cNvSpPr>
            <a:spLocks noChangeArrowheads="1"/>
          </p:cNvSpPr>
          <p:nvPr/>
        </p:nvSpPr>
        <p:spPr bwMode="auto">
          <a:xfrm>
            <a:off x="0" y="6219825"/>
            <a:ext cx="9140825" cy="638175"/>
          </a:xfrm>
          <a:prstGeom prst="rect">
            <a:avLst/>
          </a:prstGeom>
          <a:solidFill>
            <a:srgbClr val="092C7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28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358900"/>
            <a:ext cx="8699500" cy="474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292892" name="Rectangle 28"/>
          <p:cNvSpPr>
            <a:spLocks noChangeArrowheads="1"/>
          </p:cNvSpPr>
          <p:nvPr/>
        </p:nvSpPr>
        <p:spPr bwMode="auto">
          <a:xfrm>
            <a:off x="323850" y="6445250"/>
            <a:ext cx="67373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000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80168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01738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3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605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77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49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321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 i="1">
                <a:solidFill>
                  <a:schemeClr val="bg1"/>
                </a:solidFill>
                <a:latin typeface="Georgia" pitchFamily="18" charset="0"/>
              </a:rPr>
              <a:t>Newcastle  </a:t>
            </a:r>
            <a:r>
              <a:rPr lang="en-GB" altLang="en-US" sz="1000" i="1">
                <a:solidFill>
                  <a:srgbClr val="F5B400"/>
                </a:solidFill>
                <a:latin typeface="Georgia" pitchFamily="18" charset="0"/>
              </a:rPr>
              <a:t>|</a:t>
            </a:r>
            <a:r>
              <a:rPr lang="en-GB" altLang="en-US" sz="1000" i="1">
                <a:solidFill>
                  <a:schemeClr val="bg1"/>
                </a:solidFill>
                <a:latin typeface="Georgia" pitchFamily="18" charset="0"/>
              </a:rPr>
              <a:t>  Leeds  </a:t>
            </a:r>
            <a:r>
              <a:rPr lang="en-GB" altLang="en-US" sz="1000" i="1">
                <a:solidFill>
                  <a:srgbClr val="F5B400"/>
                </a:solidFill>
                <a:latin typeface="Georgia" pitchFamily="18" charset="0"/>
              </a:rPr>
              <a:t>|</a:t>
            </a:r>
            <a:r>
              <a:rPr lang="en-GB" altLang="en-US" sz="1000" i="1">
                <a:solidFill>
                  <a:schemeClr val="bg1"/>
                </a:solidFill>
                <a:latin typeface="Georgia" pitchFamily="18" charset="0"/>
              </a:rPr>
              <a:t>  Manchester</a:t>
            </a:r>
          </a:p>
        </p:txBody>
      </p:sp>
      <p:pic>
        <p:nvPicPr>
          <p:cNvPr id="292893" name="Picture 29" descr="WH 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381750"/>
            <a:ext cx="1395413" cy="3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7668344" y="112713"/>
            <a:ext cx="1434381" cy="1155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13" name="Picture 2" descr="Image result for schools north east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46" y="227449"/>
            <a:ext cx="1105042" cy="85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txStyles>
    <p:titleStyle>
      <a:lvl1pPr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Arial" charset="0"/>
        </a:defRPr>
      </a:lvl2pPr>
      <a:lvl3pPr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Arial" charset="0"/>
        </a:defRPr>
      </a:lvl3pPr>
      <a:lvl4pPr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Arial" charset="0"/>
        </a:defRPr>
      </a:lvl4pPr>
      <a:lvl5pPr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Arial" charset="0"/>
        </a:defRPr>
      </a:lvl5pPr>
      <a:lvl6pPr marL="457200"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Arial" charset="0"/>
        </a:defRPr>
      </a:lvl6pPr>
      <a:lvl7pPr marL="914400"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Arial" charset="0"/>
        </a:defRPr>
      </a:lvl7pPr>
      <a:lvl8pPr marL="1371600"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Arial" charset="0"/>
        </a:defRPr>
      </a:lvl8pPr>
      <a:lvl9pPr marL="1828800" algn="l" defTabSz="1042988" rtl="0" eaLnBrk="1" fontAlgn="base" hangingPunct="1">
        <a:lnSpc>
          <a:spcPct val="83000"/>
        </a:lnSpc>
        <a:spcBef>
          <a:spcPct val="0"/>
        </a:spcBef>
        <a:spcAft>
          <a:spcPct val="0"/>
        </a:spcAft>
        <a:defRPr sz="2000">
          <a:solidFill>
            <a:srgbClr val="092C74"/>
          </a:solidFill>
          <a:latin typeface="Arial" charset="0"/>
        </a:defRPr>
      </a:lvl9pPr>
    </p:titleStyle>
    <p:bodyStyle>
      <a:lvl1pPr marL="266700" indent="-266700" algn="l" rtl="0" eaLnBrk="1" fontAlgn="base" hangingPunct="1">
        <a:spcBef>
          <a:spcPct val="2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  <a:ea typeface="+mn-ea"/>
          <a:cs typeface="+mn-cs"/>
        </a:defRPr>
      </a:lvl1pPr>
      <a:lvl2pPr marL="636588" indent="-190500" algn="l" rtl="0" eaLnBrk="1" fontAlgn="base" hangingPunct="1">
        <a:spcBef>
          <a:spcPct val="1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</a:defRPr>
      </a:lvl2pPr>
      <a:lvl3pPr marL="992188" indent="-176213" algn="l" rtl="0" eaLnBrk="1" fontAlgn="base" hangingPunct="1">
        <a:spcBef>
          <a:spcPct val="1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</a:defRPr>
      </a:lvl3pPr>
      <a:lvl4pPr marL="1347788" indent="-176213" algn="l" rtl="0" eaLnBrk="1" fontAlgn="base" hangingPunct="1">
        <a:spcBef>
          <a:spcPct val="1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</a:defRPr>
      </a:lvl4pPr>
      <a:lvl5pPr marL="1703388" indent="-176213" algn="l" rtl="0" eaLnBrk="1" fontAlgn="base" hangingPunct="1">
        <a:spcBef>
          <a:spcPct val="1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</a:defRPr>
      </a:lvl5pPr>
      <a:lvl6pPr marL="2160588" indent="-176213" algn="l" rtl="0" eaLnBrk="1" fontAlgn="base" hangingPunct="1">
        <a:spcBef>
          <a:spcPct val="1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</a:defRPr>
      </a:lvl6pPr>
      <a:lvl7pPr marL="2617788" indent="-176213" algn="l" rtl="0" eaLnBrk="1" fontAlgn="base" hangingPunct="1">
        <a:spcBef>
          <a:spcPct val="1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</a:defRPr>
      </a:lvl7pPr>
      <a:lvl8pPr marL="3074988" indent="-176213" algn="l" rtl="0" eaLnBrk="1" fontAlgn="base" hangingPunct="1">
        <a:spcBef>
          <a:spcPct val="1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</a:defRPr>
      </a:lvl8pPr>
      <a:lvl9pPr marL="3532188" indent="-176213" algn="l" rtl="0" eaLnBrk="1" fontAlgn="base" hangingPunct="1">
        <a:spcBef>
          <a:spcPct val="10000"/>
        </a:spcBef>
        <a:spcAft>
          <a:spcPct val="0"/>
        </a:spcAft>
        <a:buClr>
          <a:srgbClr val="F5B400"/>
        </a:buClr>
        <a:buFont typeface="FrutigerLight" pitchFamily="2" charset="0"/>
        <a:buChar char="»"/>
        <a:tabLst>
          <a:tab pos="4402138" algn="l"/>
        </a:tabLst>
        <a:defRPr sz="2000">
          <a:solidFill>
            <a:srgbClr val="1A1A1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42" name="Rectangle 30"/>
          <p:cNvSpPr>
            <a:spLocks noGrp="1" noChangeArrowheads="1"/>
          </p:cNvSpPr>
          <p:nvPr>
            <p:ph type="ctrTitle" sz="quarter"/>
          </p:nvPr>
        </p:nvSpPr>
        <p:spPr>
          <a:xfrm>
            <a:off x="342900" y="2255838"/>
            <a:ext cx="7772400" cy="738664"/>
          </a:xfrm>
        </p:spPr>
        <p:txBody>
          <a:bodyPr/>
          <a:lstStyle/>
          <a:p>
            <a:r>
              <a:rPr lang="en-GB" altLang="en-US" dirty="0" smtClean="0"/>
              <a:t>Data protection in the Education Sector - understanding </a:t>
            </a:r>
            <a:r>
              <a:rPr lang="en-GB" altLang="en-US" dirty="0"/>
              <a:t>the impact of GDPR</a:t>
            </a:r>
          </a:p>
        </p:txBody>
      </p:sp>
      <p:sp>
        <p:nvSpPr>
          <p:cNvPr id="294943" name="Rectangle 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1900" y="2996952"/>
            <a:ext cx="7810500" cy="304800"/>
          </a:xfrm>
        </p:spPr>
        <p:txBody>
          <a:bodyPr/>
          <a:lstStyle/>
          <a:p>
            <a:r>
              <a:rPr lang="en-GB" altLang="en-US" dirty="0"/>
              <a:t>Tuesday 23</a:t>
            </a:r>
            <a:r>
              <a:rPr lang="en-GB" altLang="en-US" baseline="30000" dirty="0"/>
              <a:t>rd</a:t>
            </a:r>
            <a:r>
              <a:rPr lang="en-GB" altLang="en-US" dirty="0"/>
              <a:t> January 2018</a:t>
            </a: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-12700" y="4868863"/>
            <a:ext cx="2424113" cy="1150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2" descr="Image result for schools north east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438" y="5017048"/>
            <a:ext cx="1105042" cy="854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 you ready to develop an action plan?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excellent resources on the ICO website;</a:t>
            </a:r>
          </a:p>
          <a:p>
            <a:r>
              <a:rPr lang="en-GB" dirty="0"/>
              <a:t>Guidance should be forthcoming from DfE (scope and timing is unclear);</a:t>
            </a:r>
          </a:p>
          <a:p>
            <a:r>
              <a:rPr lang="en-GB" dirty="0"/>
              <a:t>Do find a way of ensuring access to professional advice;</a:t>
            </a:r>
          </a:p>
          <a:p>
            <a:r>
              <a:rPr lang="en-GB" dirty="0"/>
              <a:t>Explore collaboration with other schools to achieve cost sharing for activities involved;</a:t>
            </a:r>
          </a:p>
          <a:p>
            <a:r>
              <a:rPr lang="en-GB" dirty="0"/>
              <a:t>Start an audit of personal data held; </a:t>
            </a:r>
          </a:p>
          <a:p>
            <a:r>
              <a:rPr lang="en-GB" dirty="0"/>
              <a:t>Ensure there is a Board/Governing Body briefing this term!;</a:t>
            </a:r>
          </a:p>
          <a:p>
            <a:r>
              <a:rPr lang="en-GB" dirty="0"/>
              <a:t>Make your decision on the Data Protection Officer appointment and (for MATs leads at each school);</a:t>
            </a:r>
          </a:p>
          <a:p>
            <a:r>
              <a:rPr lang="en-GB" dirty="0"/>
              <a:t>Start to raise awareness within the School;</a:t>
            </a:r>
          </a:p>
          <a:p>
            <a:r>
              <a:rPr lang="en-GB" dirty="0"/>
              <a:t>Make sure your privacy policies are updated.</a:t>
            </a:r>
          </a:p>
          <a:p>
            <a:r>
              <a:rPr lang="en-GB" dirty="0"/>
              <a:t>Keep in close touch with developments and spend time understanding good practice!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97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Questions</a:t>
            </a:r>
          </a:p>
        </p:txBody>
      </p:sp>
      <p:pic>
        <p:nvPicPr>
          <p:cNvPr id="1027" name="Picture 3" descr="C:\Users\fsuttie\AppData\Local\Microsoft\Windows\Temporary Internet Files\Content.IE5\I5KHWMNH\Questionmar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542764"/>
            <a:ext cx="2902764" cy="3628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27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339850"/>
            <a:ext cx="26987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Your speaker</a:t>
            </a:r>
          </a:p>
        </p:txBody>
      </p:sp>
      <p:sp>
        <p:nvSpPr>
          <p:cNvPr id="40964" name="Line 5"/>
          <p:cNvSpPr>
            <a:spLocks noChangeShapeType="1"/>
          </p:cNvSpPr>
          <p:nvPr/>
        </p:nvSpPr>
        <p:spPr bwMode="auto">
          <a:xfrm>
            <a:off x="333375" y="3141663"/>
            <a:ext cx="2698750" cy="0"/>
          </a:xfrm>
          <a:prstGeom prst="line">
            <a:avLst/>
          </a:prstGeom>
          <a:noFill/>
          <a:ln w="38100">
            <a:solidFill>
              <a:srgbClr val="092C7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65" name="Text Box 6"/>
          <p:cNvSpPr txBox="1">
            <a:spLocks noChangeArrowheads="1"/>
          </p:cNvSpPr>
          <p:nvPr/>
        </p:nvSpPr>
        <p:spPr bwMode="auto">
          <a:xfrm>
            <a:off x="3203575" y="1339850"/>
            <a:ext cx="2952750" cy="21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b="1">
                <a:solidFill>
                  <a:srgbClr val="F5B400"/>
                </a:solidFill>
              </a:rPr>
              <a:t>Frank Suttie</a:t>
            </a:r>
          </a:p>
        </p:txBody>
      </p:sp>
      <p:sp>
        <p:nvSpPr>
          <p:cNvPr id="40966" name="Text Box 7"/>
          <p:cNvSpPr txBox="1">
            <a:spLocks noChangeArrowheads="1"/>
          </p:cNvSpPr>
          <p:nvPr/>
        </p:nvSpPr>
        <p:spPr bwMode="auto">
          <a:xfrm>
            <a:off x="3203575" y="1700213"/>
            <a:ext cx="48974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spcBef>
                <a:spcPct val="2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1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1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1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10000"/>
              </a:spcBef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buClr>
                <a:srgbClr val="F5B400"/>
              </a:buClr>
              <a:buFont typeface="FrutigerLight" pitchFamily="2" charset="0"/>
              <a:buChar char="»"/>
              <a:defRPr sz="2000">
                <a:solidFill>
                  <a:srgbClr val="1A1A1A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b="1" dirty="0">
                <a:solidFill>
                  <a:srgbClr val="092C74"/>
                </a:solidFill>
              </a:rPr>
              <a:t>Partner </a:t>
            </a:r>
            <a:r>
              <a:rPr lang="en-GB" altLang="en-US" b="1" dirty="0">
                <a:solidFill>
                  <a:srgbClr val="F5B400"/>
                </a:solidFill>
              </a:rPr>
              <a:t>|</a:t>
            </a:r>
            <a:r>
              <a:rPr lang="en-GB" altLang="en-US" b="1" dirty="0">
                <a:solidFill>
                  <a:srgbClr val="092C74"/>
                </a:solidFill>
              </a:rPr>
              <a:t> Commercial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dirty="0">
                <a:solidFill>
                  <a:srgbClr val="092C74"/>
                </a:solidFill>
              </a:rPr>
              <a:t>E:  frank.suttie@wardhadaway.com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dirty="0">
                <a:solidFill>
                  <a:srgbClr val="092C74"/>
                </a:solidFill>
              </a:rPr>
              <a:t>T:  0113 205 6783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GB" altLang="en-US" dirty="0">
                <a:solidFill>
                  <a:srgbClr val="092C74"/>
                </a:solidFill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en-GB" altLang="en-US" dirty="0">
              <a:solidFill>
                <a:srgbClr val="092C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5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30311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Data Protection Law is changing – why is this?</a:t>
            </a:r>
          </a:p>
          <a:p>
            <a:r>
              <a:rPr lang="en-US" altLang="en-US" dirty="0"/>
              <a:t>Three Key Principles you must know….</a:t>
            </a:r>
          </a:p>
          <a:p>
            <a:r>
              <a:rPr lang="en-US" altLang="en-US" dirty="0"/>
              <a:t>Preparing to be a compliant </a:t>
            </a:r>
            <a:r>
              <a:rPr lang="en-US" altLang="en-US" dirty="0" err="1"/>
              <a:t>organisation</a:t>
            </a:r>
            <a:r>
              <a:rPr lang="en-US" altLang="en-US" dirty="0"/>
              <a:t> – key steps</a:t>
            </a:r>
          </a:p>
          <a:p>
            <a:r>
              <a:rPr lang="en-US" altLang="en-US" dirty="0"/>
              <a:t>Appointing a Data Protection Officer</a:t>
            </a:r>
          </a:p>
          <a:p>
            <a:r>
              <a:rPr lang="en-US" altLang="en-US" dirty="0"/>
              <a:t>Your people and their role in assuring compliance</a:t>
            </a:r>
          </a:p>
          <a:p>
            <a:r>
              <a:rPr lang="en-US" altLang="en-US" dirty="0"/>
              <a:t>Governance considerations – how to demonstrate you take data protection seriously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Data Protection Law is changing – why is this</a:t>
            </a:r>
            <a:r>
              <a:rPr lang="en-US" altLang="en-US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Legislation should ideally be uniform across Europe;</a:t>
            </a:r>
          </a:p>
          <a:p>
            <a:r>
              <a:rPr lang="en-GB" dirty="0"/>
              <a:t>The extent to which personal data is captured and used has grown dramatically over the past decade;</a:t>
            </a:r>
          </a:p>
          <a:p>
            <a:r>
              <a:rPr lang="en-GB" dirty="0"/>
              <a:t>Real harm can occur if personal data is misused or is not kept in up to date form;</a:t>
            </a:r>
          </a:p>
          <a:p>
            <a:r>
              <a:rPr lang="en-GB" dirty="0"/>
              <a:t>Data breach reporting and penalties for data breaches will benefit from being uniform.</a:t>
            </a:r>
          </a:p>
        </p:txBody>
      </p:sp>
    </p:spTree>
    <p:extLst>
      <p:ext uri="{BB962C8B-B14F-4D97-AF65-F5344CB8AC3E}">
        <p14:creationId xmlns:p14="http://schemas.microsoft.com/office/powerpoint/2010/main" val="32661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Three Key Principles you must know</a:t>
            </a:r>
            <a:r>
              <a:rPr lang="en-US" altLang="en-US" dirty="0" smtClean="0"/>
              <a:t>….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Understanding when you are a data controller (and the responsibilities this brings);</a:t>
            </a:r>
          </a:p>
          <a:p>
            <a:endParaRPr lang="en-US" altLang="en-US" dirty="0"/>
          </a:p>
          <a:p>
            <a:r>
              <a:rPr lang="en-US" altLang="en-US" dirty="0"/>
              <a:t>Understanding what is meant by processing data (and how to ensure you have compliant relationships with third parties who do the processing for you);</a:t>
            </a:r>
          </a:p>
          <a:p>
            <a:endParaRPr lang="en-US" altLang="en-US" dirty="0"/>
          </a:p>
          <a:p>
            <a:r>
              <a:rPr lang="en-GB" dirty="0"/>
              <a:t>Understanding the legal basis upon which you are entitled to store and process data (and being transparent in your relationship with the data subject).</a:t>
            </a:r>
          </a:p>
        </p:txBody>
      </p:sp>
    </p:spTree>
    <p:extLst>
      <p:ext uri="{BB962C8B-B14F-4D97-AF65-F5344CB8AC3E}">
        <p14:creationId xmlns:p14="http://schemas.microsoft.com/office/powerpoint/2010/main" val="19308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Ability to work with personal data is not always based on 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times when you should not rely on consent!;</a:t>
            </a:r>
          </a:p>
          <a:p>
            <a:r>
              <a:rPr lang="en-GB" dirty="0"/>
              <a:t>Avoid relying on consent where possible as operating on a consent basis has become more complicated;</a:t>
            </a:r>
          </a:p>
          <a:p>
            <a:r>
              <a:rPr lang="en-GB" dirty="0"/>
              <a:t>The basis upon which you process data may be:-</a:t>
            </a:r>
          </a:p>
          <a:p>
            <a:pPr lvl="1"/>
            <a:r>
              <a:rPr lang="en-GB" dirty="0"/>
              <a:t>Consent;</a:t>
            </a:r>
          </a:p>
          <a:p>
            <a:pPr lvl="1"/>
            <a:r>
              <a:rPr lang="en-GB" dirty="0"/>
              <a:t>Legitimate interest;</a:t>
            </a:r>
          </a:p>
          <a:p>
            <a:pPr lvl="1"/>
            <a:r>
              <a:rPr lang="en-GB" dirty="0"/>
              <a:t>Performing a function in the public interest;</a:t>
            </a:r>
          </a:p>
          <a:p>
            <a:pPr lvl="1"/>
            <a:r>
              <a:rPr lang="en-GB" dirty="0"/>
              <a:t>To protect the vital interests of the data subject.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80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Preparing to be a compliant </a:t>
            </a:r>
            <a:r>
              <a:rPr lang="en-US" altLang="en-US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Appointing a Data Protection Officer</a:t>
            </a:r>
          </a:p>
          <a:p>
            <a:r>
              <a:rPr lang="en-US" altLang="en-US" dirty="0"/>
              <a:t>Your people and their role in assuring compliance</a:t>
            </a:r>
          </a:p>
          <a:p>
            <a:r>
              <a:rPr lang="en-US" altLang="en-US" dirty="0"/>
              <a:t>Governance considerations – how to demonstrate you take data protection seriously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0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Appointing a Data Protection </a:t>
            </a:r>
            <a:r>
              <a:rPr lang="en-US" altLang="en-US" dirty="0" smtClean="0"/>
              <a:t>Officer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All </a:t>
            </a:r>
            <a:r>
              <a:rPr lang="en-US" altLang="en-US" dirty="0" err="1"/>
              <a:t>organisations</a:t>
            </a:r>
            <a:r>
              <a:rPr lang="en-US" altLang="en-US" dirty="0"/>
              <a:t> in the public sector must appoint a Data Protection Officer;</a:t>
            </a:r>
          </a:p>
          <a:p>
            <a:r>
              <a:rPr lang="en-US" altLang="en-US" dirty="0"/>
              <a:t>The role can be outsourced but this approach is likely to leave considerable risk with the organization;</a:t>
            </a:r>
          </a:p>
          <a:p>
            <a:r>
              <a:rPr lang="en-US" altLang="en-US" dirty="0"/>
              <a:t>The DPO must be free from conflict of interest. Conflict is regarded as leading to the exclusion of:-</a:t>
            </a:r>
          </a:p>
          <a:p>
            <a:pPr lvl="1"/>
            <a:r>
              <a:rPr lang="en-US" altLang="en-US" dirty="0"/>
              <a:t>The Chief Executive/Executive Principal</a:t>
            </a:r>
          </a:p>
          <a:p>
            <a:pPr lvl="1"/>
            <a:r>
              <a:rPr lang="en-US" altLang="en-US" dirty="0"/>
              <a:t>Director of Finance</a:t>
            </a:r>
          </a:p>
          <a:p>
            <a:pPr lvl="1"/>
            <a:r>
              <a:rPr lang="en-US" altLang="en-US" dirty="0"/>
              <a:t>Head of Technology</a:t>
            </a:r>
          </a:p>
          <a:p>
            <a:r>
              <a:rPr lang="en-US" altLang="en-US" dirty="0"/>
              <a:t>The DPO must have reporting access directly to the Board/Governing Body.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78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Your people and their role in assuring </a:t>
            </a:r>
            <a:r>
              <a:rPr lang="en-US" altLang="en-US" dirty="0" smtClean="0"/>
              <a:t>compliance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Staff behaviour is a vital element of compliance</a:t>
            </a:r>
          </a:p>
          <a:p>
            <a:r>
              <a:rPr lang="en-GB" dirty="0"/>
              <a:t>The process of accessing personal data is regulated – data looked at must be reviewed for a legitimate reason</a:t>
            </a:r>
          </a:p>
        </p:txBody>
      </p:sp>
    </p:spTree>
    <p:extLst>
      <p:ext uri="{BB962C8B-B14F-4D97-AF65-F5344CB8AC3E}">
        <p14:creationId xmlns:p14="http://schemas.microsoft.com/office/powerpoint/2010/main" val="33274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16450"/>
            <a:ext cx="8497639" cy="648543"/>
          </a:xfrm>
        </p:spPr>
        <p:txBody>
          <a:bodyPr/>
          <a:lstStyle/>
          <a:p>
            <a:r>
              <a:rPr lang="en-US" altLang="en-US" sz="1800" dirty="0"/>
              <a:t>Governance considerations – how to demonstrate you take </a:t>
            </a: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1800" dirty="0" smtClean="0"/>
              <a:t>data </a:t>
            </a:r>
            <a:r>
              <a:rPr lang="en-US" altLang="en-US" sz="1800" dirty="0"/>
              <a:t>protection </a:t>
            </a:r>
            <a:r>
              <a:rPr lang="en-US" altLang="en-US" sz="1800" dirty="0" smtClean="0"/>
              <a:t>seriously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Ownership of oversight/monitoring and management of compliance is with the Data Protection Officer</a:t>
            </a:r>
          </a:p>
          <a:p>
            <a:r>
              <a:rPr lang="en-GB" dirty="0"/>
              <a:t>How good is your Board/Governing Body understanding of Data Protection issues – are there any experts within the group?</a:t>
            </a:r>
          </a:p>
          <a:p>
            <a:r>
              <a:rPr lang="en-GB" dirty="0"/>
              <a:t>Develop a clear reporting regime for the DPO directly to the Board</a:t>
            </a:r>
          </a:p>
          <a:p>
            <a:r>
              <a:rPr lang="en-GB" dirty="0"/>
              <a:t>Integrate data protection training into your induction and providing easy access to refresher/updated training (online products are likely to become available)</a:t>
            </a:r>
          </a:p>
          <a:p>
            <a:r>
              <a:rPr lang="en-GB" dirty="0"/>
              <a:t>Make sure there is genuine challenge from the Board!</a:t>
            </a:r>
          </a:p>
          <a:p>
            <a:r>
              <a:rPr lang="en-GB" dirty="0"/>
              <a:t>Ensure that the DPO is fully supported in his/her role.</a:t>
            </a:r>
          </a:p>
        </p:txBody>
      </p:sp>
    </p:spTree>
    <p:extLst>
      <p:ext uri="{BB962C8B-B14F-4D97-AF65-F5344CB8AC3E}">
        <p14:creationId xmlns:p14="http://schemas.microsoft.com/office/powerpoint/2010/main" val="18939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WH Test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H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Data protection in the Education Sector - understanding the impact of GDPR</vt:lpstr>
      <vt:lpstr>Agenda</vt:lpstr>
      <vt:lpstr>Data Protection Law is changing – why is this?</vt:lpstr>
      <vt:lpstr>Three Key Principles you must know….</vt:lpstr>
      <vt:lpstr>Ability to work with personal data is not always based on consent</vt:lpstr>
      <vt:lpstr>Preparing to be a compliant organisation</vt:lpstr>
      <vt:lpstr>Appointing a Data Protection Officer</vt:lpstr>
      <vt:lpstr>Your people and their role in assuring compliance</vt:lpstr>
      <vt:lpstr>Governance considerations – how to demonstrate you take  data protection seriously</vt:lpstr>
      <vt:lpstr>Are you ready to develop an action plan?</vt:lpstr>
      <vt:lpstr>Your Questions</vt:lpstr>
      <vt:lpstr>Your speaker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protection in the Education Sector - understanding the impact of GDPR</dc:title>
  <cp:lastModifiedBy>achisholm</cp:lastModifiedBy>
  <cp:revision>1</cp:revision>
  <dcterms:modified xsi:type="dcterms:W3CDTF">2018-01-22T09:48:47Z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FontSizeDecrease" visible="true"/>
      </mso:documentControls>
    </mso:qat>
  </mso:ribbon>
</mso:customUI>
</file>