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6" r:id="rId3"/>
    <p:sldId id="266" r:id="rId4"/>
    <p:sldId id="268" r:id="rId5"/>
    <p:sldId id="270" r:id="rId6"/>
    <p:sldId id="279" r:id="rId7"/>
    <p:sldId id="281" r:id="rId8"/>
    <p:sldId id="282" r:id="rId9"/>
    <p:sldId id="285" r:id="rId10"/>
    <p:sldId id="298" r:id="rId11"/>
    <p:sldId id="297" r:id="rId12"/>
    <p:sldId id="284" r:id="rId13"/>
    <p:sldId id="290" r:id="rId14"/>
    <p:sldId id="291" r:id="rId15"/>
    <p:sldId id="292" r:id="rId16"/>
    <p:sldId id="293" r:id="rId17"/>
    <p:sldId id="294" r:id="rId18"/>
    <p:sldId id="295" r:id="rId19"/>
    <p:sldId id="287"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C17A9-75CE-4F4B-827D-D96583952132}" type="datetimeFigureOut">
              <a:rPr lang="en-US" smtClean="0"/>
              <a:pPr/>
              <a:t>11/10/2015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67C49-FB3B-4203-BF31-D42C732784E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3C645-9D09-4273-9155-09302DEF21C8}" type="datetimeFigureOut">
              <a:rPr lang="en-US" smtClean="0"/>
              <a:pPr/>
              <a:t>11/10/2015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7E687-222F-430B-B71A-404E7FCA7D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Photography project – all Sunderland images</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Outline process: 4 partner schools/asking CYP do you know who is poor here?  How?</a:t>
            </a:r>
            <a:r>
              <a:rPr lang="en-GB" baseline="0" dirty="0" smtClean="0"/>
              <a:t>  Explored in depth from a child and young persons perspective/with aim to produce a toolkit to poverty proof the day.  </a:t>
            </a:r>
          </a:p>
          <a:p>
            <a:r>
              <a:rPr lang="en-GB" baseline="0" dirty="0" smtClean="0"/>
              <a:t>What is poverty?  Who is poor?  How do you know?  Walked and talked the school day.  Explored policy and practice to work out how we could test schools to see if they did discriminate?</a:t>
            </a:r>
          </a:p>
          <a:p>
            <a:r>
              <a:rPr lang="en-GB" baseline="0" dirty="0" smtClean="0"/>
              <a:t>Drew up the audit questions.</a:t>
            </a:r>
          </a:p>
          <a:p>
            <a:r>
              <a:rPr lang="en-GB" baseline="0" dirty="0" smtClean="0"/>
              <a:t>Audited one another's schools/refined the process/ made recommendations.</a:t>
            </a:r>
          </a:p>
          <a:p>
            <a:r>
              <a:rPr lang="en-GB" baseline="0" dirty="0" smtClean="0"/>
              <a:t>Met with staff, parents and </a:t>
            </a:r>
            <a:r>
              <a:rPr lang="en-GB" baseline="0" dirty="0" err="1" smtClean="0"/>
              <a:t>govenors</a:t>
            </a:r>
            <a:r>
              <a:rPr lang="en-GB" baseline="0" dirty="0" smtClean="0"/>
              <a:t> too.</a:t>
            </a:r>
          </a:p>
          <a:p>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Findings explore:</a:t>
            </a:r>
          </a:p>
          <a:p>
            <a:r>
              <a:rPr lang="en-GB" dirty="0" smtClean="0"/>
              <a:t>Need</a:t>
            </a:r>
            <a:r>
              <a:rPr lang="en-GB" baseline="0" dirty="0" smtClean="0"/>
              <a:t> to address the stigmatisation and discrimination/to remove the barriers to learning that exist.</a:t>
            </a:r>
          </a:p>
          <a:p>
            <a:r>
              <a:rPr lang="en-GB" baseline="0" dirty="0" smtClean="0"/>
              <a:t>-Pencil case examples</a:t>
            </a:r>
          </a:p>
          <a:p>
            <a:r>
              <a:rPr lang="en-GB" baseline="0" dirty="0" smtClean="0"/>
              <a:t>-Revision breakfasts</a:t>
            </a:r>
          </a:p>
          <a:p>
            <a:r>
              <a:rPr lang="en-GB" baseline="0" dirty="0" smtClean="0"/>
              <a:t>-No children on FSM play an instrument/prom/trips</a:t>
            </a:r>
          </a:p>
          <a:p>
            <a:r>
              <a:rPr lang="en-GB" baseline="0" dirty="0" smtClean="0"/>
              <a:t>-FSM administration (what can you get for 1.90? Sodexho?</a:t>
            </a:r>
          </a:p>
          <a:p>
            <a:r>
              <a:rPr lang="en-GB" baseline="0" dirty="0" smtClean="0"/>
              <a:t>-Awareness of attainment gap? How often discussed/addressed/link governor?</a:t>
            </a:r>
          </a:p>
          <a:p>
            <a:r>
              <a:rPr lang="en-GB" baseline="0" dirty="0" smtClean="0"/>
              <a:t>-How set/need for computers/clubs etc</a:t>
            </a:r>
          </a:p>
          <a:p>
            <a:r>
              <a:rPr lang="en-GB" baseline="0" dirty="0" smtClean="0"/>
              <a:t>-Cost across whole school/Art &amp; Home economics examples</a:t>
            </a:r>
          </a:p>
          <a:p>
            <a:r>
              <a:rPr lang="en-GB" baseline="0" dirty="0" smtClean="0"/>
              <a:t>-Qs over summer/</a:t>
            </a:r>
            <a:r>
              <a:rPr lang="en-GB" baseline="0" dirty="0" err="1" smtClean="0"/>
              <a:t>xmas</a:t>
            </a:r>
            <a:endParaRPr lang="en-GB" baseline="0" dirty="0" smtClean="0"/>
          </a:p>
          <a:p>
            <a:r>
              <a:rPr lang="en-GB" baseline="0" dirty="0" smtClean="0"/>
              <a:t>-Costs and rising costs/school issues trainers/purple t-shirt? Access to store without cars</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National &amp; School level: training and awareness for staff “most impactful thing our school has taken part in”  Change in practice – introduction of</a:t>
            </a:r>
            <a:r>
              <a:rPr lang="en-GB" baseline="0" dirty="0" smtClean="0"/>
              <a:t> cashless systems, affordable uniforms, policy changes about letters are written out.  Change that children tell us that they see.  Access to a trusted adult etc.  Nationally APPG manifesto, holiday hunger pathway, APPG school food &amp; change with Sharon Hodgson MP.  </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Source HBAI</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 not due</a:t>
            </a:r>
            <a:r>
              <a:rPr lang="en-GB" baseline="0" dirty="0" smtClean="0"/>
              <a:t> until 25</a:t>
            </a:r>
            <a:r>
              <a:rPr lang="en-GB" baseline="30000" dirty="0" smtClean="0"/>
              <a:t>th</a:t>
            </a:r>
            <a:r>
              <a:rPr lang="en-GB" baseline="0" dirty="0" smtClean="0"/>
              <a:t> June 2015</a:t>
            </a:r>
          </a:p>
          <a:p>
            <a:r>
              <a:rPr lang="en-GB" baseline="0" dirty="0" smtClean="0"/>
              <a:t>Not yet taking into account impact of welfare reform</a:t>
            </a:r>
          </a:p>
          <a:p>
            <a:r>
              <a:rPr lang="en-GB" baseline="0" dirty="0" smtClean="0"/>
              <a:t>Further 12 billion to come out of welfare budget (benefit cap, leaked memo – know a further 40 000 children to be affected)</a:t>
            </a:r>
          </a:p>
          <a:p>
            <a:r>
              <a:rPr lang="en-GB" baseline="0" dirty="0" smtClean="0"/>
              <a:t>Short changed – parents cutting back on food and </a:t>
            </a:r>
            <a:r>
              <a:rPr lang="en-GB" baseline="0" dirty="0" err="1" smtClean="0"/>
              <a:t>hrating</a:t>
            </a:r>
            <a:r>
              <a:rPr lang="en-GB" baseline="0" dirty="0" smtClean="0"/>
              <a:t> because of non </a:t>
            </a:r>
            <a:r>
              <a:rPr lang="en-GB" baseline="0" dirty="0" err="1" smtClean="0"/>
              <a:t>uprating</a:t>
            </a:r>
            <a:r>
              <a:rPr lang="en-GB" baseline="0" dirty="0" smtClean="0"/>
              <a:t> of child benefits (in line with cost of living, over past 3 years)</a:t>
            </a:r>
          </a:p>
          <a:p>
            <a:r>
              <a:rPr lang="en-GB" baseline="0" dirty="0" smtClean="0"/>
              <a:t>Triple lock protection same as pensioners?!  Twice as likely to be in poverty than pensioners.  </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Children are acutely aware that their parents struggle</a:t>
            </a:r>
          </a:p>
          <a:p>
            <a:r>
              <a:rPr lang="en-GB" dirty="0" smtClean="0"/>
              <a:t>with the cost of school:</a:t>
            </a:r>
          </a:p>
          <a:p>
            <a:endParaRPr lang="en-GB" dirty="0" smtClean="0"/>
          </a:p>
          <a:p>
            <a:r>
              <a:rPr lang="en-GB" dirty="0" smtClean="0"/>
              <a:t>• More than half of children have avoided</a:t>
            </a:r>
          </a:p>
          <a:p>
            <a:r>
              <a:rPr lang="en-GB" dirty="0" smtClean="0"/>
              <a:t>asking their parents or guardian for</a:t>
            </a:r>
          </a:p>
          <a:p>
            <a:r>
              <a:rPr lang="en-GB" dirty="0" smtClean="0"/>
              <a:t>something school related because they</a:t>
            </a:r>
          </a:p>
          <a:p>
            <a:r>
              <a:rPr lang="en-GB" dirty="0" smtClean="0"/>
              <a:t>thought they would struggle to afford it.</a:t>
            </a:r>
          </a:p>
          <a:p>
            <a:endParaRPr lang="en-GB" dirty="0" smtClean="0"/>
          </a:p>
          <a:p>
            <a:r>
              <a:rPr lang="en-GB" dirty="0" smtClean="0"/>
              <a:t>• Nearly two-thirds (63%) of children in</a:t>
            </a:r>
          </a:p>
          <a:p>
            <a:r>
              <a:rPr lang="en-GB" dirty="0" smtClean="0"/>
              <a:t>families who are ‘not well off at all’ said</a:t>
            </a:r>
          </a:p>
          <a:p>
            <a:r>
              <a:rPr lang="en-GB" dirty="0" smtClean="0"/>
              <a:t>they had been embarrassed because</a:t>
            </a:r>
          </a:p>
          <a:p>
            <a:r>
              <a:rPr lang="en-GB" dirty="0" smtClean="0"/>
              <a:t>they could not afford a cost of school.</a:t>
            </a:r>
          </a:p>
          <a:p>
            <a:endParaRPr lang="en-GB" dirty="0" smtClean="0"/>
          </a:p>
          <a:p>
            <a:r>
              <a:rPr lang="en-GB" dirty="0" smtClean="0"/>
              <a:t>• More than a quarter (27%) said they had</a:t>
            </a:r>
          </a:p>
          <a:p>
            <a:r>
              <a:rPr lang="en-GB" dirty="0" smtClean="0"/>
              <a:t>been bullied as a result.</a:t>
            </a:r>
          </a:p>
          <a:p>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 findings included:</a:t>
            </a:r>
          </a:p>
          <a:p>
            <a:r>
              <a:rPr lang="en-GB" dirty="0" smtClean="0"/>
              <a:t>Over half of parents spent more than £100 on school uniform for their eldest child alone. Two thirds of parents were required to purchase uniform from a particular supplier;</a:t>
            </a:r>
          </a:p>
          <a:p>
            <a:r>
              <a:rPr lang="en-GB" dirty="0" smtClean="0"/>
              <a:t>Over a quarter of parents were required to spend in excess of £50 per year per child on PE clothing and footwear;</a:t>
            </a:r>
          </a:p>
          <a:p>
            <a:r>
              <a:rPr lang="en-GB" dirty="0" smtClean="0"/>
              <a:t>A third of parents were required to purchase textbooks and reference books. Parents also reported an expectation that they would provide access to IT equipment to support children’s learning; </a:t>
            </a:r>
          </a:p>
          <a:p>
            <a:r>
              <a:rPr lang="en-GB" dirty="0" smtClean="0"/>
              <a:t>A third of schools request regular financial contributions to a school fund and in more than half of these schools the payments are considered to be compulsory;</a:t>
            </a:r>
          </a:p>
          <a:p>
            <a:r>
              <a:rPr lang="en-GB" dirty="0" smtClean="0"/>
              <a:t>Over a third of parents were required to pay for field trips which are compulsory elements of examination courses;</a:t>
            </a:r>
          </a:p>
          <a:p>
            <a:r>
              <a:rPr lang="en-GB" dirty="0" smtClean="0"/>
              <a:t>One in seven parents said that cost had prevented their one or more of their children taking part in educational trips and visits. </a:t>
            </a:r>
          </a:p>
          <a:p>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Walker, R. et al (2013) "Poverty in Global Perspective: Is Shame a Common Denominator?", </a:t>
            </a:r>
            <a:r>
              <a:rPr lang="en-GB" i="1" dirty="0" smtClean="0"/>
              <a:t>Journal of Social Policy, </a:t>
            </a:r>
            <a:r>
              <a:rPr lang="en-GB" dirty="0" smtClean="0"/>
              <a:t> 42: 2 215-233 </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latin typeface="+mn-lt"/>
                <a:ea typeface="+mn-ea"/>
                <a:cs typeface="Arial"/>
              </a:rPr>
              <a:t>Low income is a strong predictor of low educational performance</a:t>
            </a:r>
          </a:p>
          <a:p>
            <a:pPr marL="171450" indent="-171450">
              <a:buFont typeface="Arial" pitchFamily="34" charset="0"/>
              <a:buChar char="•"/>
            </a:pPr>
            <a:endParaRPr lang="en-US" sz="1200" kern="1200" dirty="0" smtClean="0">
              <a:solidFill>
                <a:schemeClr val="tx1"/>
              </a:solidFill>
              <a:latin typeface="+mn-lt"/>
              <a:ea typeface="+mn-ea"/>
              <a:cs typeface="Arial"/>
            </a:endParaRPr>
          </a:p>
          <a:p>
            <a:pPr marL="171450" indent="-171450">
              <a:buFont typeface="Arial" pitchFamily="34" charset="0"/>
              <a:buChar char="•"/>
            </a:pPr>
            <a:r>
              <a:rPr lang="en-US" sz="1200" kern="1200" dirty="0" smtClean="0">
                <a:solidFill>
                  <a:schemeClr val="tx1"/>
                </a:solidFill>
                <a:latin typeface="+mn-lt"/>
                <a:ea typeface="+mn-ea"/>
                <a:cs typeface="Arial"/>
              </a:rPr>
              <a:t>There are ‘strong associations between poverty and young children’s intellectual and </a:t>
            </a:r>
            <a:r>
              <a:rPr lang="en-US" sz="1200" kern="1200" dirty="0" err="1" smtClean="0">
                <a:solidFill>
                  <a:schemeClr val="tx1"/>
                </a:solidFill>
                <a:latin typeface="+mn-lt"/>
                <a:ea typeface="+mn-ea"/>
                <a:cs typeface="Arial"/>
              </a:rPr>
              <a:t>behavioural</a:t>
            </a:r>
            <a:r>
              <a:rPr lang="en-US" sz="1200" kern="1200" dirty="0" smtClean="0">
                <a:solidFill>
                  <a:schemeClr val="tx1"/>
                </a:solidFill>
                <a:latin typeface="+mn-lt"/>
                <a:ea typeface="+mn-ea"/>
                <a:cs typeface="Arial"/>
              </a:rPr>
              <a:t> development’</a:t>
            </a:r>
          </a:p>
          <a:p>
            <a:pPr marL="171450" indent="-171450">
              <a:buFont typeface="Arial" pitchFamily="34" charset="0"/>
              <a:buChar char="•"/>
            </a:pPr>
            <a:endParaRPr lang="en-US" sz="1200" kern="1200" dirty="0" smtClean="0">
              <a:solidFill>
                <a:schemeClr val="tx1"/>
              </a:solidFill>
              <a:latin typeface="+mn-lt"/>
              <a:ea typeface="+mn-ea"/>
              <a:cs typeface="Arial"/>
            </a:endParaRPr>
          </a:p>
          <a:p>
            <a:pPr marL="171450" indent="-171450">
              <a:buFont typeface="Arial" pitchFamily="34" charset="0"/>
              <a:buChar char="•"/>
            </a:pPr>
            <a:r>
              <a:rPr lang="en-US" sz="1200" kern="1200" dirty="0" smtClean="0">
                <a:solidFill>
                  <a:schemeClr val="tx1"/>
                </a:solidFill>
                <a:latin typeface="+mn-lt"/>
                <a:ea typeface="+mn-ea"/>
                <a:cs typeface="Arial"/>
              </a:rPr>
              <a:t>By the age of 3, poor students can lag as much as 9 months behind their better off peers.</a:t>
            </a:r>
          </a:p>
          <a:p>
            <a:pPr marL="171450" indent="-171450">
              <a:buFont typeface="Arial" pitchFamily="34" charset="0"/>
              <a:buChar char="•"/>
            </a:pPr>
            <a:endParaRPr lang="en-US" sz="1200" kern="1200" dirty="0" smtClean="0">
              <a:solidFill>
                <a:schemeClr val="tx1"/>
              </a:solidFill>
              <a:latin typeface="+mn-lt"/>
              <a:ea typeface="+mn-ea"/>
              <a:cs typeface="Arial"/>
            </a:endParaRPr>
          </a:p>
          <a:p>
            <a:pPr marL="171450" indent="-171450">
              <a:buFont typeface="Arial" pitchFamily="34" charset="0"/>
              <a:buChar char="•"/>
            </a:pPr>
            <a:r>
              <a:rPr lang="en-US" sz="1200" kern="1200" dirty="0" smtClean="0">
                <a:solidFill>
                  <a:schemeClr val="tx1"/>
                </a:solidFill>
                <a:latin typeface="+mn-lt"/>
                <a:ea typeface="+mn-ea"/>
                <a:cs typeface="Arial"/>
              </a:rPr>
              <a:t>The gap between children from richer and poorer backgrounds widens especially quickly during primary school</a:t>
            </a:r>
          </a:p>
          <a:p>
            <a:pPr marL="171450" indent="-171450">
              <a:buFont typeface="Arial" pitchFamily="34" charset="0"/>
              <a:buChar char="•"/>
            </a:pPr>
            <a:endParaRPr lang="en-US" sz="1200" kern="1200" dirty="0" smtClean="0">
              <a:solidFill>
                <a:schemeClr val="tx1"/>
              </a:solidFill>
              <a:latin typeface="+mn-lt"/>
              <a:ea typeface="+mn-ea"/>
              <a:cs typeface="Arial"/>
            </a:endParaRPr>
          </a:p>
          <a:p>
            <a:pPr marL="171450" indent="-171450">
              <a:buFont typeface="Arial" pitchFamily="34" charset="0"/>
              <a:buChar char="•"/>
            </a:pPr>
            <a:r>
              <a:rPr lang="en-US" sz="1200" kern="1200" dirty="0" smtClean="0">
                <a:solidFill>
                  <a:schemeClr val="tx1"/>
                </a:solidFill>
                <a:latin typeface="+mn-lt"/>
                <a:ea typeface="+mn-ea"/>
                <a:cs typeface="Arial"/>
              </a:rPr>
              <a:t>Children who do badly at primary school are less likely to improve at secondary school if they are poor</a:t>
            </a:r>
          </a:p>
          <a:p>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Poverty is policy responsive</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education compensate for society? No but...</a:t>
            </a:r>
            <a:endParaRPr lang="en-GB" dirty="0"/>
          </a:p>
        </p:txBody>
      </p:sp>
      <p:sp>
        <p:nvSpPr>
          <p:cNvPr id="4" name="Slide Number Placeholder 3"/>
          <p:cNvSpPr>
            <a:spLocks noGrp="1"/>
          </p:cNvSpPr>
          <p:nvPr>
            <p:ph type="sldNum" sz="quarter" idx="10"/>
          </p:nvPr>
        </p:nvSpPr>
        <p:spPr/>
        <p:txBody>
          <a:bodyPr/>
          <a:lstStyle/>
          <a:p>
            <a:fld id="{1597E687-222F-430B-B71A-404E7FCA7DBC}"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A622A-574F-4503-BA82-2CC3CFC54445}" type="datetimeFigureOut">
              <a:rPr lang="en-US" smtClean="0"/>
              <a:pPr/>
              <a:t>11/10/2015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033025-BE70-4BCA-B157-D93FD0B269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A622A-574F-4503-BA82-2CC3CFC54445}" type="datetimeFigureOut">
              <a:rPr lang="en-US" smtClean="0"/>
              <a:pPr/>
              <a:t>11/10/2015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33025-BE70-4BCA-B157-D93FD0B269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ildren-ne.org.uk/" TargetMode="External"/><Relationship Id="rId2" Type="http://schemas.openxmlformats.org/officeDocument/2006/relationships/hyperlink" Target="mailto:Sara.bryson@children-ne.org.u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vertyproofing.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overtyproofing.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ara.bryson@children-ne.org.u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facebook.com/ChildrenNorthEast" TargetMode="External"/><Relationship Id="rId4" Type="http://schemas.openxmlformats.org/officeDocument/2006/relationships/hyperlink" Target="http://www.children-ne.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hildrenscommission.org.uk/re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00174"/>
            <a:ext cx="7772400" cy="1470025"/>
          </a:xfrm>
        </p:spPr>
        <p:txBody>
          <a:bodyPr>
            <a:normAutofit/>
          </a:bodyPr>
          <a:lstStyle/>
          <a:p>
            <a:pPr algn="l"/>
            <a:r>
              <a:rPr lang="en-GB" sz="4000" b="1" dirty="0" smtClean="0"/>
              <a:t/>
            </a:r>
            <a:br>
              <a:rPr lang="en-GB" sz="4000" b="1" dirty="0" smtClean="0"/>
            </a:br>
            <a:r>
              <a:rPr lang="en-GB" sz="4000" b="1" dirty="0" smtClean="0"/>
              <a:t>Poverty Proofing the School Day</a:t>
            </a:r>
            <a:endParaRPr lang="en-GB" sz="4000" b="1" dirty="0"/>
          </a:p>
        </p:txBody>
      </p:sp>
      <p:sp>
        <p:nvSpPr>
          <p:cNvPr id="3" name="Subtitle 2"/>
          <p:cNvSpPr>
            <a:spLocks noGrp="1"/>
          </p:cNvSpPr>
          <p:nvPr>
            <p:ph type="subTitle" idx="1"/>
          </p:nvPr>
        </p:nvSpPr>
        <p:spPr>
          <a:xfrm>
            <a:off x="1857356" y="4000504"/>
            <a:ext cx="6400800" cy="2214578"/>
          </a:xfrm>
        </p:spPr>
        <p:txBody>
          <a:bodyPr>
            <a:noAutofit/>
          </a:bodyPr>
          <a:lstStyle/>
          <a:p>
            <a:pPr algn="r"/>
            <a:r>
              <a:rPr lang="en-GB" sz="1800" dirty="0" smtClean="0"/>
              <a:t>Sara Bryson</a:t>
            </a:r>
          </a:p>
          <a:p>
            <a:pPr algn="r"/>
            <a:r>
              <a:rPr lang="en-GB" sz="1800" dirty="0" smtClean="0"/>
              <a:t>Policy &amp; Research Manager</a:t>
            </a:r>
          </a:p>
          <a:p>
            <a:pPr algn="r"/>
            <a:r>
              <a:rPr lang="en-GB" sz="1800" dirty="0" smtClean="0"/>
              <a:t>Children North East</a:t>
            </a:r>
          </a:p>
          <a:p>
            <a:pPr algn="r"/>
            <a:r>
              <a:rPr lang="en-GB" sz="1800" dirty="0" smtClean="0">
                <a:hlinkClick r:id="rId2"/>
              </a:rPr>
              <a:t>Sara.bryson@children-ne.org.uk</a:t>
            </a:r>
            <a:endParaRPr lang="en-GB" sz="1800" dirty="0" smtClean="0"/>
          </a:p>
          <a:p>
            <a:pPr algn="r"/>
            <a:r>
              <a:rPr lang="en-GB" sz="1800" dirty="0" smtClean="0"/>
              <a:t>@sarabryson1</a:t>
            </a:r>
          </a:p>
          <a:p>
            <a:pPr algn="r"/>
            <a:r>
              <a:rPr lang="en-GB" sz="1800" dirty="0" smtClean="0">
                <a:hlinkClick r:id="rId3"/>
              </a:rPr>
              <a:t>www.children-ne.org.uk</a:t>
            </a:r>
            <a:r>
              <a:rPr lang="en-GB" sz="1800" dirty="0" smtClean="0"/>
              <a:t> </a:t>
            </a:r>
            <a:endParaRPr lang="en-GB" sz="1800" dirty="0"/>
          </a:p>
        </p:txBody>
      </p:sp>
      <p:pic>
        <p:nvPicPr>
          <p:cNvPr id="4" name="Picture 2" descr="H:\CNE Corporate\Logos\New Image.JPG"/>
          <p:cNvPicPr>
            <a:picLocks noChangeAspect="1" noChangeArrowheads="1"/>
          </p:cNvPicPr>
          <p:nvPr/>
        </p:nvPicPr>
        <p:blipFill>
          <a:blip r:embed="rId4" cstate="print"/>
          <a:srcRect/>
          <a:stretch>
            <a:fillRect/>
          </a:stretch>
        </p:blipFill>
        <p:spPr bwMode="auto">
          <a:xfrm>
            <a:off x="6215074" y="285728"/>
            <a:ext cx="2440106" cy="12627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spcBef>
                <a:spcPts val="0"/>
              </a:spcBef>
              <a:buNone/>
            </a:pPr>
            <a:r>
              <a:rPr lang="en-GB" sz="2800" i="1" dirty="0" smtClean="0">
                <a:solidFill>
                  <a:prstClr val="black"/>
                </a:solidFill>
              </a:rPr>
              <a:t>‘children identify free school meals as a very specific and visible difference, which clearly leads to fears of them being labelled and bullied’ </a:t>
            </a:r>
          </a:p>
          <a:p>
            <a:pPr lvl="0">
              <a:spcBef>
                <a:spcPts val="0"/>
              </a:spcBef>
            </a:pPr>
            <a:endParaRPr lang="en-GB" sz="2800" i="1" dirty="0" smtClean="0">
              <a:solidFill>
                <a:prstClr val="black"/>
              </a:solidFill>
            </a:endParaRPr>
          </a:p>
          <a:p>
            <a:pPr lvl="0">
              <a:spcBef>
                <a:spcPts val="0"/>
              </a:spcBef>
              <a:buNone/>
            </a:pPr>
            <a:r>
              <a:rPr lang="en-GB" sz="2800" i="1" dirty="0" smtClean="0">
                <a:solidFill>
                  <a:prstClr val="black"/>
                </a:solidFill>
              </a:rPr>
              <a:t>‘Several parents talked about their fears of their children being stigmatised, especially where they themselves had painful memories of receiving free school meals’</a:t>
            </a:r>
          </a:p>
          <a:p>
            <a:pPr lvl="0">
              <a:spcBef>
                <a:spcPts val="0"/>
              </a:spcBef>
            </a:pPr>
            <a:endParaRPr lang="en-GB" sz="2800" i="1" dirty="0" smtClean="0">
              <a:solidFill>
                <a:prstClr val="black"/>
              </a:solidFill>
            </a:endParaRPr>
          </a:p>
          <a:p>
            <a:pPr lvl="0" algn="ctr">
              <a:spcBef>
                <a:spcPts val="0"/>
              </a:spcBef>
              <a:buNone/>
            </a:pPr>
            <a:r>
              <a:rPr lang="en-GB" sz="2800" dirty="0" smtClean="0">
                <a:solidFill>
                  <a:prstClr val="white">
                    <a:lumMod val="50000"/>
                  </a:prstClr>
                </a:solidFill>
              </a:rPr>
              <a:t>Ridge (2002)</a:t>
            </a:r>
            <a:endParaRPr lang="en-GB" dirty="0"/>
          </a:p>
        </p:txBody>
      </p:sp>
      <p:pic>
        <p:nvPicPr>
          <p:cNvPr id="4" name="Picture 2" descr="H:\CNE Corporate\Logos\New Image.JPG"/>
          <p:cNvPicPr>
            <a:picLocks noChangeAspect="1" noChangeArrowheads="1"/>
          </p:cNvPicPr>
          <p:nvPr/>
        </p:nvPicPr>
        <p:blipFill>
          <a:blip r:embed="rId2" cstate="print"/>
          <a:srcRect/>
          <a:stretch>
            <a:fillRect/>
          </a:stretch>
        </p:blipFill>
        <p:spPr bwMode="auto">
          <a:xfrm>
            <a:off x="6215074" y="285728"/>
            <a:ext cx="2440106" cy="12627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42910" y="1571612"/>
            <a:ext cx="3586508"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descr="\\stevens\qspp29\My_Documents\My Pictures\beat the cheats.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4876" y="1857364"/>
            <a:ext cx="3571876" cy="37685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CNE Corporate\Logos\New Image.JPG"/>
          <p:cNvPicPr>
            <a:picLocks noChangeAspect="1" noChangeArrowheads="1"/>
          </p:cNvPicPr>
          <p:nvPr/>
        </p:nvPicPr>
        <p:blipFill>
          <a:blip r:embed="rId4" cstate="print"/>
          <a:srcRect/>
          <a:stretch>
            <a:fillRect/>
          </a:stretch>
        </p:blipFill>
        <p:spPr bwMode="auto">
          <a:xfrm>
            <a:off x="6215074" y="285728"/>
            <a:ext cx="2440106" cy="126279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The Attainment Gap</a:t>
            </a:r>
            <a:endParaRPr lang="en-GB"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97103" y="2071678"/>
            <a:ext cx="7608147" cy="342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CNE Corporate\Logos\New Image.JPG"/>
          <p:cNvPicPr>
            <a:picLocks noChangeAspect="1" noChangeArrowheads="1"/>
          </p:cNvPicPr>
          <p:nvPr/>
        </p:nvPicPr>
        <p:blipFill>
          <a:blip r:embed="rId4" cstate="print"/>
          <a:srcRect/>
          <a:stretch>
            <a:fillRect/>
          </a:stretch>
        </p:blipFill>
        <p:spPr bwMode="auto">
          <a:xfrm>
            <a:off x="6215074" y="285728"/>
            <a:ext cx="2440106" cy="12627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dela.png"/>
          <p:cNvPicPr>
            <a:picLocks noGrp="1" noChangeAspect="1"/>
          </p:cNvPicPr>
          <p:nvPr>
            <p:ph idx="1"/>
          </p:nvPr>
        </p:nvPicPr>
        <p:blipFill>
          <a:blip r:embed="rId3"/>
          <a:stretch>
            <a:fillRect/>
          </a:stretch>
        </p:blipFill>
        <p:spPr>
          <a:xfrm>
            <a:off x="1142976" y="1785926"/>
            <a:ext cx="6418780" cy="4502726"/>
          </a:xfrm>
        </p:spPr>
      </p:pic>
      <p:pic>
        <p:nvPicPr>
          <p:cNvPr id="1026" name="Picture 2" descr="H:\CNE Corporate\Logos\New Image.JPG"/>
          <p:cNvPicPr>
            <a:picLocks noChangeAspect="1" noChangeArrowheads="1"/>
          </p:cNvPicPr>
          <p:nvPr/>
        </p:nvPicPr>
        <p:blipFill>
          <a:blip r:embed="rId4" cstate="print"/>
          <a:srcRect/>
          <a:stretch>
            <a:fillRect/>
          </a:stretch>
        </p:blipFill>
        <p:spPr bwMode="auto">
          <a:xfrm>
            <a:off x="6215074" y="285728"/>
            <a:ext cx="2440106" cy="12627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b="1" dirty="0" smtClean="0"/>
              <a:t>	‘Remove the barriers to learning’ </a:t>
            </a:r>
          </a:p>
          <a:p>
            <a:endParaRPr lang="en-GB" dirty="0" smtClean="0"/>
          </a:p>
          <a:p>
            <a:pPr>
              <a:buNone/>
            </a:pPr>
            <a:r>
              <a:rPr lang="en-GB" i="1" dirty="0" smtClean="0"/>
              <a:t>	No activity and planned activity in schools should identify, exclude, treat differently or make assumptions about those children whose household income or resources are lower than others. </a:t>
            </a:r>
          </a:p>
          <a:p>
            <a:pPr>
              <a:buNone/>
            </a:pPr>
            <a:endParaRPr lang="en-GB" dirty="0"/>
          </a:p>
        </p:txBody>
      </p:sp>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b="1" dirty="0" smtClean="0"/>
          </a:p>
          <a:p>
            <a:pPr algn="ctr">
              <a:buNone/>
            </a:pPr>
            <a:r>
              <a:rPr lang="en-GB" sz="4800" dirty="0" smtClean="0"/>
              <a:t>Do you know who is poor in your school?</a:t>
            </a:r>
          </a:p>
          <a:p>
            <a:pPr>
              <a:buNone/>
            </a:pPr>
            <a:endParaRPr lang="en-GB" b="1" dirty="0"/>
          </a:p>
        </p:txBody>
      </p:sp>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357850"/>
          </a:xfrm>
        </p:spPr>
        <p:txBody>
          <a:bodyPr/>
          <a:lstStyle/>
          <a:p>
            <a:pPr>
              <a:buNone/>
            </a:pPr>
            <a:endParaRPr lang="en-GB" b="1" dirty="0" smtClean="0"/>
          </a:p>
          <a:p>
            <a:pPr>
              <a:buNone/>
            </a:pPr>
            <a:endParaRPr lang="en-GB" dirty="0" smtClean="0"/>
          </a:p>
          <a:p>
            <a:pPr>
              <a:buNone/>
            </a:pPr>
            <a:endParaRPr lang="en-GB" dirty="0"/>
          </a:p>
        </p:txBody>
      </p:sp>
      <p:pic>
        <p:nvPicPr>
          <p:cNvPr id="4"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
        <p:nvSpPr>
          <p:cNvPr id="7" name="Rectangle 6"/>
          <p:cNvSpPr/>
          <p:nvPr/>
        </p:nvSpPr>
        <p:spPr>
          <a:xfrm>
            <a:off x="642910" y="1500174"/>
            <a:ext cx="7643866" cy="4770537"/>
          </a:xfrm>
          <a:prstGeom prst="rect">
            <a:avLst/>
          </a:prstGeom>
        </p:spPr>
        <p:txBody>
          <a:bodyPr wrap="square">
            <a:spAutoFit/>
          </a:bodyPr>
          <a:lstStyle/>
          <a:p>
            <a:r>
              <a:rPr lang="en-GB" sz="3200" b="1" dirty="0" smtClean="0"/>
              <a:t>Challenging Policy &amp; Practice</a:t>
            </a:r>
          </a:p>
          <a:p>
            <a:endParaRPr lang="en-GB" sz="3200" dirty="0" smtClean="0"/>
          </a:p>
          <a:p>
            <a:pPr>
              <a:buFont typeface="Wingdings" pitchFamily="2" charset="2"/>
              <a:buChar char="§"/>
            </a:pPr>
            <a:r>
              <a:rPr lang="en-GB" sz="2000" dirty="0" smtClean="0"/>
              <a:t>Unintentional stigma &amp; discrimination</a:t>
            </a:r>
          </a:p>
          <a:p>
            <a:pPr>
              <a:buFont typeface="Wingdings" pitchFamily="2" charset="2"/>
              <a:buChar char="§"/>
            </a:pPr>
            <a:r>
              <a:rPr lang="en-GB" sz="2000" dirty="0" smtClean="0"/>
              <a:t>Ability sets &amp; behaviour</a:t>
            </a:r>
          </a:p>
          <a:p>
            <a:pPr>
              <a:buFont typeface="Wingdings" pitchFamily="2" charset="2"/>
              <a:buChar char="§"/>
            </a:pPr>
            <a:r>
              <a:rPr lang="en-GB" sz="2000" dirty="0" smtClean="0"/>
              <a:t>Bullying</a:t>
            </a:r>
          </a:p>
          <a:p>
            <a:pPr>
              <a:buFont typeface="Wingdings" pitchFamily="2" charset="2"/>
              <a:buChar char="§"/>
            </a:pPr>
            <a:r>
              <a:rPr lang="en-GB" sz="2000" dirty="0" smtClean="0"/>
              <a:t>Exams and resources</a:t>
            </a:r>
          </a:p>
          <a:p>
            <a:pPr>
              <a:buFont typeface="Wingdings" pitchFamily="2" charset="2"/>
              <a:buChar char="§"/>
            </a:pPr>
            <a:r>
              <a:rPr lang="en-GB" sz="2000" dirty="0" smtClean="0"/>
              <a:t>Extra-Curricular activity</a:t>
            </a:r>
          </a:p>
          <a:p>
            <a:pPr>
              <a:buFont typeface="Wingdings" pitchFamily="2" charset="2"/>
              <a:buChar char="§"/>
            </a:pPr>
            <a:r>
              <a:rPr lang="en-GB" sz="2000" dirty="0" smtClean="0"/>
              <a:t>Food and the administration of FSM</a:t>
            </a:r>
          </a:p>
          <a:p>
            <a:pPr>
              <a:buFont typeface="Wingdings" pitchFamily="2" charset="2"/>
              <a:buChar char="§"/>
            </a:pPr>
            <a:r>
              <a:rPr lang="en-GB" sz="2000" dirty="0" smtClean="0"/>
              <a:t>Governance &amp; School Leadership</a:t>
            </a:r>
          </a:p>
          <a:p>
            <a:pPr>
              <a:buFont typeface="Wingdings" pitchFamily="2" charset="2"/>
              <a:buChar char="§"/>
            </a:pPr>
            <a:r>
              <a:rPr lang="en-GB" sz="2000" dirty="0" smtClean="0"/>
              <a:t>Homework</a:t>
            </a:r>
          </a:p>
          <a:p>
            <a:pPr>
              <a:buFont typeface="Wingdings" pitchFamily="2" charset="2"/>
              <a:buChar char="§"/>
            </a:pPr>
            <a:r>
              <a:rPr lang="en-GB" sz="2000" dirty="0" smtClean="0"/>
              <a:t>Resources</a:t>
            </a:r>
          </a:p>
          <a:p>
            <a:pPr>
              <a:buFont typeface="Wingdings" pitchFamily="2" charset="2"/>
              <a:buChar char="§"/>
            </a:pPr>
            <a:r>
              <a:rPr lang="en-GB" sz="2000" dirty="0" smtClean="0"/>
              <a:t>Transport</a:t>
            </a:r>
          </a:p>
          <a:p>
            <a:pPr>
              <a:buFont typeface="Wingdings" pitchFamily="2" charset="2"/>
              <a:buChar char="§"/>
            </a:pPr>
            <a:r>
              <a:rPr lang="en-GB" sz="2000" dirty="0" smtClean="0"/>
              <a:t>Tutor Groups</a:t>
            </a:r>
          </a:p>
          <a:p>
            <a:pPr>
              <a:buFont typeface="Wingdings" pitchFamily="2" charset="2"/>
              <a:buChar char="§"/>
            </a:pPr>
            <a:r>
              <a:rPr lang="en-GB" sz="2000" dirty="0" smtClean="0"/>
              <a:t>Uniform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525963"/>
          </a:xfrm>
        </p:spPr>
        <p:txBody>
          <a:bodyPr>
            <a:normAutofit fontScale="85000" lnSpcReduction="20000"/>
          </a:bodyPr>
          <a:lstStyle/>
          <a:p>
            <a:pPr>
              <a:buNone/>
            </a:pPr>
            <a:r>
              <a:rPr lang="en-GB" sz="3600" b="1" dirty="0" smtClean="0"/>
              <a:t>What are we doing?</a:t>
            </a:r>
          </a:p>
          <a:p>
            <a:endParaRPr lang="en-GB" sz="2800" b="1" dirty="0" smtClean="0"/>
          </a:p>
          <a:p>
            <a:r>
              <a:rPr lang="en-GB" sz="2800" dirty="0" smtClean="0"/>
              <a:t>Digital toolkit for schools</a:t>
            </a:r>
          </a:p>
          <a:p>
            <a:r>
              <a:rPr lang="en-GB" sz="2800" dirty="0" smtClean="0">
                <a:hlinkClick r:id="rId2"/>
              </a:rPr>
              <a:t>www.povertyproofing.co.uk</a:t>
            </a:r>
            <a:r>
              <a:rPr lang="en-GB" sz="2800" dirty="0" smtClean="0"/>
              <a:t> </a:t>
            </a:r>
          </a:p>
          <a:p>
            <a:r>
              <a:rPr lang="en-GB" sz="2800" dirty="0" smtClean="0"/>
              <a:t>Audit the school day</a:t>
            </a:r>
          </a:p>
          <a:p>
            <a:r>
              <a:rPr lang="en-GB" sz="2800" dirty="0" smtClean="0"/>
              <a:t>Teacher &amp; Governor training</a:t>
            </a:r>
          </a:p>
          <a:p>
            <a:r>
              <a:rPr lang="en-GB" sz="2800" dirty="0" smtClean="0"/>
              <a:t>Support to implement an action plan</a:t>
            </a:r>
          </a:p>
          <a:p>
            <a:r>
              <a:rPr lang="en-GB" sz="2800" dirty="0" smtClean="0"/>
              <a:t>Support to plan pupil premium spending and monitor impact</a:t>
            </a:r>
          </a:p>
          <a:p>
            <a:r>
              <a:rPr lang="en-GB" sz="2800" dirty="0" smtClean="0"/>
              <a:t>Quality Assurance &amp; Kite Mark</a:t>
            </a:r>
          </a:p>
          <a:p>
            <a:r>
              <a:rPr lang="en-GB" sz="2800" dirty="0" smtClean="0"/>
              <a:t>Newcastle University Evaluation</a:t>
            </a:r>
          </a:p>
          <a:p>
            <a:r>
              <a:rPr lang="en-GB" sz="2800" dirty="0" smtClean="0"/>
              <a:t>Early Years Development</a:t>
            </a:r>
            <a:endParaRPr lang="en-GB" sz="2800" dirty="0"/>
          </a:p>
        </p:txBody>
      </p:sp>
      <p:pic>
        <p:nvPicPr>
          <p:cNvPr id="4"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www.povertyproofing.co.uk</a:t>
            </a:r>
            <a:r>
              <a:rPr lang="en-GB" dirty="0" smtClean="0"/>
              <a:t> </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28596" y="1428736"/>
            <a:ext cx="8246842" cy="5068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Impact</a:t>
            </a:r>
            <a:endParaRPr lang="en-GB" b="1" dirty="0"/>
          </a:p>
        </p:txBody>
      </p:sp>
      <p:pic>
        <p:nvPicPr>
          <p:cNvPr id="4"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pic>
        <p:nvPicPr>
          <p:cNvPr id="5" name="Content Placeholder 4" descr="Milburn.jpg"/>
          <p:cNvPicPr>
            <a:picLocks noGrp="1" noChangeAspect="1"/>
          </p:cNvPicPr>
          <p:nvPr>
            <p:ph idx="1"/>
          </p:nvPr>
        </p:nvPicPr>
        <p:blipFill>
          <a:blip r:embed="rId4"/>
          <a:stretch>
            <a:fillRect/>
          </a:stretch>
        </p:blipFill>
        <p:spPr>
          <a:xfrm>
            <a:off x="500034" y="1357298"/>
            <a:ext cx="3888763" cy="2900369"/>
          </a:xfrm>
          <a:prstGeom prst="rect">
            <a:avLst/>
          </a:prstGeom>
        </p:spPr>
      </p:pic>
      <p:pic>
        <p:nvPicPr>
          <p:cNvPr id="6" name="Picture 2"/>
          <p:cNvPicPr>
            <a:picLocks noChangeAspect="1" noChangeArrowheads="1"/>
          </p:cNvPicPr>
          <p:nvPr/>
        </p:nvPicPr>
        <p:blipFill>
          <a:blip r:embed="rId5"/>
          <a:srcRect/>
          <a:stretch>
            <a:fillRect/>
          </a:stretch>
        </p:blipFill>
        <p:spPr bwMode="auto">
          <a:xfrm>
            <a:off x="4429229" y="3214686"/>
            <a:ext cx="4498396" cy="30003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smtClean="0">
                <a:cs typeface="Arial Bold"/>
              </a:rPr>
              <a:t/>
            </a:r>
            <a:br>
              <a:rPr lang="en-US" sz="4000" b="1" dirty="0" smtClean="0">
                <a:cs typeface="Arial Bold"/>
              </a:rPr>
            </a:br>
            <a:r>
              <a:rPr lang="en-US" sz="4000" b="1" dirty="0" smtClean="0">
                <a:cs typeface="Arial Bold"/>
              </a:rPr>
              <a:t/>
            </a:r>
            <a:br>
              <a:rPr lang="en-US" sz="4000" b="1" dirty="0" smtClean="0">
                <a:cs typeface="Arial Bold"/>
              </a:rPr>
            </a:br>
            <a:r>
              <a:rPr lang="en-US" sz="4000" b="1" dirty="0" smtClean="0">
                <a:cs typeface="Arial Bold"/>
              </a:rPr>
              <a:t>What do we mean by </a:t>
            </a:r>
            <a:br>
              <a:rPr lang="en-US" sz="4000" b="1" dirty="0" smtClean="0">
                <a:cs typeface="Arial Bold"/>
              </a:rPr>
            </a:br>
            <a:r>
              <a:rPr lang="en-US" sz="4000" b="1" dirty="0" smtClean="0">
                <a:cs typeface="Arial Bold"/>
              </a:rPr>
              <a:t>‘child poverty’?</a:t>
            </a:r>
            <a:r>
              <a:rPr lang="en-US" b="1" dirty="0" smtClean="0">
                <a:cs typeface="Arial Bold"/>
              </a:rPr>
              <a:t/>
            </a:r>
            <a:br>
              <a:rPr lang="en-US" b="1" dirty="0" smtClean="0">
                <a:cs typeface="Arial Bold"/>
              </a:rPr>
            </a:br>
            <a:endParaRPr lang="en-GB" dirty="0"/>
          </a:p>
        </p:txBody>
      </p:sp>
      <p:sp>
        <p:nvSpPr>
          <p:cNvPr id="3" name="Content Placeholder 2"/>
          <p:cNvSpPr>
            <a:spLocks noGrp="1"/>
          </p:cNvSpPr>
          <p:nvPr>
            <p:ph idx="1"/>
          </p:nvPr>
        </p:nvSpPr>
        <p:spPr/>
        <p:txBody>
          <a:bodyPr>
            <a:normAutofit fontScale="62500" lnSpcReduction="20000"/>
          </a:bodyPr>
          <a:lstStyle/>
          <a:p>
            <a:endParaRPr lang="en-US" sz="4000" dirty="0" smtClean="0">
              <a:cs typeface="Arial"/>
            </a:endParaRPr>
          </a:p>
          <a:p>
            <a:pPr>
              <a:buNone/>
            </a:pPr>
            <a:r>
              <a:rPr lang="en-US" dirty="0" smtClean="0">
                <a:cs typeface="Arial" pitchFamily="34" charset="0"/>
              </a:rPr>
              <a:t>Government defines a household as being in poverty if:</a:t>
            </a:r>
          </a:p>
          <a:p>
            <a:endParaRPr lang="en-US" dirty="0" smtClean="0">
              <a:cs typeface="Arial" pitchFamily="34" charset="0"/>
            </a:endParaRPr>
          </a:p>
          <a:p>
            <a:r>
              <a:rPr lang="en-US" i="1" dirty="0" smtClean="0">
                <a:cs typeface="Arial" pitchFamily="34" charset="0"/>
              </a:rPr>
              <a:t>“its </a:t>
            </a:r>
            <a:r>
              <a:rPr lang="en-US" i="1" dirty="0" err="1" smtClean="0">
                <a:cs typeface="Arial" pitchFamily="34" charset="0"/>
              </a:rPr>
              <a:t>equivalised</a:t>
            </a:r>
            <a:r>
              <a:rPr lang="en-US" i="1" dirty="0" smtClean="0">
                <a:cs typeface="Arial" pitchFamily="34" charset="0"/>
              </a:rPr>
              <a:t> net income for the financial year is less than 60% of median </a:t>
            </a:r>
            <a:r>
              <a:rPr lang="en-US" i="1" dirty="0" err="1" smtClean="0">
                <a:cs typeface="Arial" pitchFamily="34" charset="0"/>
              </a:rPr>
              <a:t>equivalised</a:t>
            </a:r>
            <a:r>
              <a:rPr lang="en-US" i="1" dirty="0" smtClean="0">
                <a:cs typeface="Arial" pitchFamily="34" charset="0"/>
              </a:rPr>
              <a:t> net household income for the financial year”</a:t>
            </a:r>
          </a:p>
          <a:p>
            <a:endParaRPr lang="en-US" i="1" dirty="0" smtClean="0">
              <a:cs typeface="Arial" pitchFamily="34" charset="0"/>
            </a:endParaRPr>
          </a:p>
          <a:p>
            <a:pPr>
              <a:buNone/>
            </a:pPr>
            <a:r>
              <a:rPr lang="en-US" dirty="0" smtClean="0">
                <a:cs typeface="Arial" pitchFamily="34" charset="0"/>
              </a:rPr>
              <a:t>Peter Townsend provided an alternative definition which is:</a:t>
            </a:r>
          </a:p>
          <a:p>
            <a:endParaRPr lang="en-US" dirty="0" smtClean="0">
              <a:cs typeface="Arial" pitchFamily="34" charset="0"/>
            </a:endParaRPr>
          </a:p>
          <a:p>
            <a:r>
              <a:rPr lang="en-GB" i="1" dirty="0" smtClean="0">
                <a:cs typeface="Arial" pitchFamily="34" charset="0"/>
              </a:rPr>
              <a:t>“Individuals, families and groups in the population can be said to be in poverty when they lack the resources to obtain the types of diet, participate in the activities, and have the living conditions and amenities which are customary, or at least widely encouraged or approved, in the societies to which they belong. Their resources are so seriously below those commanded by the average individual or family that they are, in effect, excluded from ordinary patterns, customs and activities” (Townsend, 1979)</a:t>
            </a:r>
            <a:endParaRPr lang="en-US" dirty="0" smtClean="0">
              <a:cs typeface="Arial" pitchFamily="34" charset="0"/>
            </a:endParaRPr>
          </a:p>
          <a:p>
            <a:endParaRPr lang="en-GB" dirty="0"/>
          </a:p>
        </p:txBody>
      </p:sp>
      <p:pic>
        <p:nvPicPr>
          <p:cNvPr id="4" name="Picture 2" descr="H:\CNE Corporate\Logos\New Image.JPG"/>
          <p:cNvPicPr>
            <a:picLocks noChangeAspect="1" noChangeArrowheads="1"/>
          </p:cNvPicPr>
          <p:nvPr/>
        </p:nvPicPr>
        <p:blipFill>
          <a:blip r:embed="rId2" cstate="print"/>
          <a:srcRect/>
          <a:stretch>
            <a:fillRect/>
          </a:stretch>
        </p:blipFill>
        <p:spPr bwMode="auto">
          <a:xfrm>
            <a:off x="6215074" y="285728"/>
            <a:ext cx="2440106" cy="126279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b="1" dirty="0" smtClean="0"/>
              <a:t>Questions?</a:t>
            </a:r>
            <a:endParaRPr lang="en-GB" b="1" dirty="0"/>
          </a:p>
        </p:txBody>
      </p:sp>
      <p:pic>
        <p:nvPicPr>
          <p:cNvPr id="1026" name="Picture 2" descr="H:\CNE Corporate\Logos\New Image.JPG"/>
          <p:cNvPicPr>
            <a:picLocks noChangeAspect="1" noChangeArrowheads="1"/>
          </p:cNvPicPr>
          <p:nvPr/>
        </p:nvPicPr>
        <p:blipFill>
          <a:blip r:embed="rId2" cstate="print"/>
          <a:srcRect/>
          <a:stretch>
            <a:fillRect/>
          </a:stretch>
        </p:blipFill>
        <p:spPr bwMode="auto">
          <a:xfrm>
            <a:off x="6215074" y="285728"/>
            <a:ext cx="2440106" cy="1262790"/>
          </a:xfrm>
          <a:prstGeom prst="rect">
            <a:avLst/>
          </a:prstGeom>
          <a:noFill/>
        </p:spPr>
      </p:pic>
      <p:sp>
        <p:nvSpPr>
          <p:cNvPr id="4" name="Rectangle 3"/>
          <p:cNvSpPr/>
          <p:nvPr/>
        </p:nvSpPr>
        <p:spPr>
          <a:xfrm>
            <a:off x="4000496" y="3429000"/>
            <a:ext cx="4572000" cy="2862322"/>
          </a:xfrm>
          <a:prstGeom prst="rect">
            <a:avLst/>
          </a:prstGeom>
        </p:spPr>
        <p:txBody>
          <a:bodyPr wrap="square">
            <a:spAutoFit/>
          </a:bodyPr>
          <a:lstStyle/>
          <a:p>
            <a:pPr algn="r"/>
            <a:r>
              <a:rPr lang="en-GB" b="1" dirty="0" smtClean="0"/>
              <a:t>Sara Bryson</a:t>
            </a:r>
          </a:p>
          <a:p>
            <a:pPr algn="r"/>
            <a:r>
              <a:rPr lang="en-GB" b="1" dirty="0" smtClean="0"/>
              <a:t>Policy &amp; Research Manager</a:t>
            </a:r>
          </a:p>
          <a:p>
            <a:pPr algn="r"/>
            <a:r>
              <a:rPr lang="en-GB" b="1" dirty="0" smtClean="0"/>
              <a:t>Children North East</a:t>
            </a:r>
          </a:p>
          <a:p>
            <a:pPr algn="r"/>
            <a:endParaRPr lang="en-GB" b="1" dirty="0" smtClean="0"/>
          </a:p>
          <a:p>
            <a:pPr algn="r"/>
            <a:r>
              <a:rPr lang="en-GB" dirty="0" smtClean="0">
                <a:hlinkClick r:id="rId3"/>
              </a:rPr>
              <a:t>Sara.bryson@children-ne.org.uk</a:t>
            </a:r>
            <a:endParaRPr lang="en-GB" dirty="0" smtClean="0"/>
          </a:p>
          <a:p>
            <a:pPr algn="r"/>
            <a:r>
              <a:rPr lang="en-GB" dirty="0" smtClean="0"/>
              <a:t>@sarabryson1</a:t>
            </a:r>
          </a:p>
          <a:p>
            <a:pPr algn="r"/>
            <a:endParaRPr lang="en-GB" dirty="0" smtClean="0"/>
          </a:p>
          <a:p>
            <a:pPr algn="r"/>
            <a:r>
              <a:rPr lang="en-GB" dirty="0" smtClean="0">
                <a:hlinkClick r:id="rId4"/>
              </a:rPr>
              <a:t>www.children-ne.org.uk</a:t>
            </a:r>
            <a:endParaRPr lang="en-GB" dirty="0" smtClean="0"/>
          </a:p>
          <a:p>
            <a:pPr algn="r"/>
            <a:r>
              <a:rPr lang="en-GB" dirty="0" smtClean="0"/>
              <a:t>@</a:t>
            </a:r>
            <a:r>
              <a:rPr lang="en-GB" dirty="0" err="1" smtClean="0"/>
              <a:t>ChildrenNE</a:t>
            </a:r>
            <a:endParaRPr lang="en-GB" dirty="0" smtClean="0"/>
          </a:p>
          <a:p>
            <a:pPr algn="r"/>
            <a:r>
              <a:rPr lang="en-GB" dirty="0" smtClean="0">
                <a:hlinkClick r:id="rId5"/>
              </a:rPr>
              <a:t>www.facebook.com/ChildrenNorthEast</a:t>
            </a:r>
            <a:r>
              <a:rPr lang="en-GB" dirty="0" smtClean="0"/>
              <a:t>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b="1" dirty="0" smtClean="0"/>
              <a:t>Why Poverty Proof the school day?</a:t>
            </a:r>
          </a:p>
          <a:p>
            <a:pPr>
              <a:buNone/>
            </a:pPr>
            <a:endParaRPr lang="en-GB" b="1" dirty="0"/>
          </a:p>
        </p:txBody>
      </p:sp>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pic>
        <p:nvPicPr>
          <p:cNvPr id="6" name="Picture 5" descr="CNE shops 64.jpeg"/>
          <p:cNvPicPr>
            <a:picLocks noChangeAspect="1"/>
          </p:cNvPicPr>
          <p:nvPr/>
        </p:nvPicPr>
        <p:blipFill>
          <a:blip r:embed="rId4" cstate="print"/>
          <a:stretch>
            <a:fillRect/>
          </a:stretch>
        </p:blipFill>
        <p:spPr>
          <a:xfrm>
            <a:off x="428596" y="2143116"/>
            <a:ext cx="4000528" cy="2644155"/>
          </a:xfrm>
          <a:prstGeom prst="rect">
            <a:avLst/>
          </a:prstGeom>
        </p:spPr>
      </p:pic>
      <p:pic>
        <p:nvPicPr>
          <p:cNvPr id="7" name="Picture 6" descr="CNE environment 56.jpeg"/>
          <p:cNvPicPr>
            <a:picLocks noChangeAspect="1"/>
          </p:cNvPicPr>
          <p:nvPr/>
        </p:nvPicPr>
        <p:blipFill>
          <a:blip r:embed="rId5" cstate="print"/>
          <a:stretch>
            <a:fillRect/>
          </a:stretch>
        </p:blipFill>
        <p:spPr>
          <a:xfrm>
            <a:off x="4643438" y="3500438"/>
            <a:ext cx="4105698" cy="27136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CNE Corporate\Logos\New Image.JPG"/>
          <p:cNvPicPr>
            <a:picLocks noChangeAspect="1" noChangeArrowheads="1"/>
          </p:cNvPicPr>
          <p:nvPr/>
        </p:nvPicPr>
        <p:blipFill>
          <a:blip r:embed="rId2" cstate="print"/>
          <a:srcRect/>
          <a:stretch>
            <a:fillRect/>
          </a:stretch>
        </p:blipFill>
        <p:spPr bwMode="auto">
          <a:xfrm>
            <a:off x="6215074" y="285728"/>
            <a:ext cx="2440106" cy="1262790"/>
          </a:xfrm>
          <a:prstGeom prst="rect">
            <a:avLst/>
          </a:prstGeom>
          <a:noFill/>
        </p:spPr>
      </p:pic>
      <p:pic>
        <p:nvPicPr>
          <p:cNvPr id="8" name="Picture 7" descr="CNE shops 65.jpeg"/>
          <p:cNvPicPr>
            <a:picLocks noChangeAspect="1"/>
          </p:cNvPicPr>
          <p:nvPr/>
        </p:nvPicPr>
        <p:blipFill>
          <a:blip r:embed="rId3" cstate="print"/>
          <a:stretch>
            <a:fillRect/>
          </a:stretch>
        </p:blipFill>
        <p:spPr>
          <a:xfrm>
            <a:off x="4143372" y="3541531"/>
            <a:ext cx="4367775" cy="2886887"/>
          </a:xfrm>
          <a:prstGeom prst="rect">
            <a:avLst/>
          </a:prstGeom>
        </p:spPr>
      </p:pic>
      <p:pic>
        <p:nvPicPr>
          <p:cNvPr id="10" name="Content Placeholder 5" descr="CNE crime 2.jpeg"/>
          <p:cNvPicPr>
            <a:picLocks noGrp="1" noChangeAspect="1"/>
          </p:cNvPicPr>
          <p:nvPr>
            <p:ph idx="1"/>
          </p:nvPr>
        </p:nvPicPr>
        <p:blipFill>
          <a:blip r:embed="rId4" cstate="print"/>
          <a:stretch>
            <a:fillRect/>
          </a:stretch>
        </p:blipFill>
        <p:spPr>
          <a:xfrm>
            <a:off x="428596" y="642918"/>
            <a:ext cx="4500594" cy="297467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29600" cy="4525963"/>
          </a:xfrm>
        </p:spPr>
        <p:txBody>
          <a:bodyPr>
            <a:normAutofit/>
          </a:bodyPr>
          <a:lstStyle/>
          <a:p>
            <a:pPr algn="r">
              <a:buNone/>
            </a:pPr>
            <a:r>
              <a:rPr lang="en-GB" sz="2800" dirty="0" smtClean="0"/>
              <a:t>‘Look there’s Hope, </a:t>
            </a:r>
            <a:br>
              <a:rPr lang="en-GB" sz="2800" dirty="0" smtClean="0"/>
            </a:br>
            <a:r>
              <a:rPr lang="en-GB" sz="2800" dirty="0" smtClean="0"/>
              <a:t>She’s got holes in her shoes,</a:t>
            </a:r>
            <a:br>
              <a:rPr lang="en-GB" sz="2800" dirty="0" smtClean="0"/>
            </a:br>
            <a:r>
              <a:rPr lang="en-GB" sz="2800" dirty="0" smtClean="0"/>
              <a:t>Pays nothing for dinners,</a:t>
            </a:r>
            <a:br>
              <a:rPr lang="en-GB" sz="2800" dirty="0" smtClean="0"/>
            </a:br>
            <a:r>
              <a:rPr lang="en-GB" sz="2800" dirty="0" smtClean="0"/>
              <a:t>And holds up the queue’s,</a:t>
            </a:r>
            <a:br>
              <a:rPr lang="en-GB" sz="2800" dirty="0" smtClean="0"/>
            </a:br>
            <a:r>
              <a:rPr lang="en-GB" sz="2800" dirty="0" smtClean="0"/>
              <a:t>Going home with a face full of sorrow,</a:t>
            </a:r>
            <a:br>
              <a:rPr lang="en-GB" sz="2800" dirty="0" smtClean="0"/>
            </a:br>
            <a:r>
              <a:rPr lang="en-GB" sz="2800" dirty="0" smtClean="0"/>
              <a:t>But don’t worry Hope,</a:t>
            </a:r>
            <a:br>
              <a:rPr lang="en-GB" sz="2800" dirty="0" smtClean="0"/>
            </a:br>
            <a:r>
              <a:rPr lang="en-GB" sz="2800" dirty="0" smtClean="0"/>
              <a:t>We’ll get you tomorrow’</a:t>
            </a:r>
            <a:endParaRPr lang="en-GB" sz="2800" b="1" dirty="0"/>
          </a:p>
        </p:txBody>
      </p:sp>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pic>
        <p:nvPicPr>
          <p:cNvPr id="5" name="Content Placeholder 6" descr="CNE shops 69.jpeg"/>
          <p:cNvPicPr>
            <a:picLocks noChangeAspect="1"/>
          </p:cNvPicPr>
          <p:nvPr/>
        </p:nvPicPr>
        <p:blipFill>
          <a:blip r:embed="rId4" cstate="print"/>
          <a:stretch>
            <a:fillRect/>
          </a:stretch>
        </p:blipFill>
        <p:spPr>
          <a:xfrm>
            <a:off x="214282" y="500042"/>
            <a:ext cx="3782925" cy="2500330"/>
          </a:xfrm>
          <a:prstGeom prst="rect">
            <a:avLst/>
          </a:prstGeom>
        </p:spPr>
      </p:pic>
      <p:pic>
        <p:nvPicPr>
          <p:cNvPr id="6" name="Picture 5" descr="CNE housing 9.jpeg"/>
          <p:cNvPicPr>
            <a:picLocks noChangeAspect="1"/>
          </p:cNvPicPr>
          <p:nvPr/>
        </p:nvPicPr>
        <p:blipFill>
          <a:blip r:embed="rId5" cstate="print"/>
          <a:stretch>
            <a:fillRect/>
          </a:stretch>
        </p:blipFill>
        <p:spPr>
          <a:xfrm>
            <a:off x="142844" y="4071942"/>
            <a:ext cx="3889530" cy="25707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b="1" dirty="0" smtClean="0"/>
              <a:t>Challenges</a:t>
            </a:r>
          </a:p>
          <a:p>
            <a:r>
              <a:rPr lang="en-GB" dirty="0" smtClean="0"/>
              <a:t>IFS predictions 2020 4.7m children in poverty</a:t>
            </a:r>
          </a:p>
          <a:p>
            <a:r>
              <a:rPr lang="en-GB" dirty="0" smtClean="0"/>
              <a:t>In work poverty 66%</a:t>
            </a:r>
          </a:p>
          <a:p>
            <a:r>
              <a:rPr lang="en-GB" dirty="0" smtClean="0"/>
              <a:t>Hunger</a:t>
            </a:r>
            <a:r>
              <a:rPr lang="en-GB" dirty="0"/>
              <a:t> </a:t>
            </a:r>
            <a:r>
              <a:rPr lang="en-GB" dirty="0" smtClean="0"/>
              <a:t>&amp; Food Poverty</a:t>
            </a:r>
          </a:p>
          <a:p>
            <a:r>
              <a:rPr lang="en-GB" dirty="0" smtClean="0"/>
              <a:t>Low pay, no pay economy</a:t>
            </a:r>
          </a:p>
          <a:p>
            <a:r>
              <a:rPr lang="en-GB" dirty="0" smtClean="0"/>
              <a:t>Perfect Storm –Increase in needs, decline in support services</a:t>
            </a:r>
          </a:p>
        </p:txBody>
      </p:sp>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GB" sz="2400" b="1" dirty="0" smtClean="0"/>
              <a:t>Children’s Commission on Poverty:</a:t>
            </a:r>
          </a:p>
          <a:p>
            <a:pPr>
              <a:buNone/>
            </a:pPr>
            <a:r>
              <a:rPr lang="en-GB" sz="2400" b="1" dirty="0" smtClean="0"/>
              <a:t>Cost of the School Day Inquiry</a:t>
            </a:r>
          </a:p>
          <a:p>
            <a:pPr>
              <a:buNone/>
            </a:pPr>
            <a:r>
              <a:rPr lang="en-GB" sz="2400" b="1" dirty="0" smtClean="0">
                <a:hlinkClick r:id="rId3"/>
              </a:rPr>
              <a:t>http://childrenscommission.org.uk/report</a:t>
            </a:r>
            <a:endParaRPr lang="en-GB" sz="2400" b="1" dirty="0" smtClean="0"/>
          </a:p>
          <a:p>
            <a:pPr>
              <a:buNone/>
            </a:pPr>
            <a:endParaRPr lang="en-GB" dirty="0" smtClean="0"/>
          </a:p>
          <a:p>
            <a:pPr>
              <a:buNone/>
            </a:pPr>
            <a:r>
              <a:rPr lang="en-GB" sz="1700" dirty="0" smtClean="0"/>
              <a:t>-70% of parents say they have struggled with</a:t>
            </a:r>
          </a:p>
          <a:p>
            <a:pPr>
              <a:buNone/>
            </a:pPr>
            <a:r>
              <a:rPr lang="en-GB" sz="1700" dirty="0" smtClean="0"/>
              <a:t> the cost of school. This rises to 95% of parents </a:t>
            </a:r>
          </a:p>
          <a:p>
            <a:pPr>
              <a:buNone/>
            </a:pPr>
            <a:r>
              <a:rPr lang="en-GB" sz="1700" dirty="0" smtClean="0"/>
              <a:t>Who live in families that are ‘not well off at all’.</a:t>
            </a:r>
          </a:p>
          <a:p>
            <a:pPr>
              <a:buNone/>
            </a:pPr>
            <a:endParaRPr lang="en-GB" sz="1700" dirty="0" smtClean="0"/>
          </a:p>
          <a:p>
            <a:pPr>
              <a:buNone/>
            </a:pPr>
            <a:r>
              <a:rPr lang="en-GB" sz="1700" dirty="0" smtClean="0"/>
              <a:t>-51% of parents said they had cut</a:t>
            </a:r>
          </a:p>
          <a:p>
            <a:pPr>
              <a:buNone/>
            </a:pPr>
            <a:r>
              <a:rPr lang="en-GB" sz="1700" dirty="0" smtClean="0"/>
              <a:t>back on clothing, food or heating to</a:t>
            </a:r>
          </a:p>
          <a:p>
            <a:pPr>
              <a:buNone/>
            </a:pPr>
            <a:r>
              <a:rPr lang="en-GB" sz="1700" dirty="0" smtClean="0"/>
              <a:t>afford school costs.</a:t>
            </a:r>
          </a:p>
          <a:p>
            <a:pPr>
              <a:buNone/>
            </a:pPr>
            <a:endParaRPr lang="en-GB" sz="1700" dirty="0" smtClean="0"/>
          </a:p>
          <a:p>
            <a:pPr>
              <a:buNone/>
            </a:pPr>
            <a:r>
              <a:rPr lang="en-GB" sz="1700" dirty="0" smtClean="0"/>
              <a:t>-25% of parents (and more</a:t>
            </a:r>
          </a:p>
          <a:p>
            <a:pPr>
              <a:buNone/>
            </a:pPr>
            <a:r>
              <a:rPr lang="en-GB" sz="1700" dirty="0" smtClean="0"/>
              <a:t>than half of those in families which</a:t>
            </a:r>
          </a:p>
          <a:p>
            <a:pPr>
              <a:buNone/>
            </a:pPr>
            <a:r>
              <a:rPr lang="en-GB" sz="1700" dirty="0" smtClean="0"/>
              <a:t>were ‘not well off at all’) said they had</a:t>
            </a:r>
          </a:p>
          <a:p>
            <a:pPr>
              <a:buNone/>
            </a:pPr>
            <a:r>
              <a:rPr lang="en-GB" sz="1700" dirty="0" smtClean="0"/>
              <a:t>borrowed money in order to afford the</a:t>
            </a:r>
          </a:p>
          <a:p>
            <a:pPr>
              <a:buNone/>
            </a:pPr>
            <a:r>
              <a:rPr lang="en-GB" sz="1700" dirty="0" smtClean="0"/>
              <a:t>cost of school.</a:t>
            </a:r>
            <a:endParaRPr lang="en-GB" sz="1700" dirty="0"/>
          </a:p>
        </p:txBody>
      </p:sp>
      <p:pic>
        <p:nvPicPr>
          <p:cNvPr id="4" name="Picture 2" descr="H:\CNE Corporate\Logos\New Image.JPG"/>
          <p:cNvPicPr>
            <a:picLocks noChangeAspect="1" noChangeArrowheads="1"/>
          </p:cNvPicPr>
          <p:nvPr/>
        </p:nvPicPr>
        <p:blipFill>
          <a:blip r:embed="rId4" cstate="print"/>
          <a:srcRect/>
          <a:stretch>
            <a:fillRect/>
          </a:stretch>
        </p:blipFill>
        <p:spPr bwMode="auto">
          <a:xfrm>
            <a:off x="6215074" y="285728"/>
            <a:ext cx="2440106" cy="1262790"/>
          </a:xfrm>
          <a:prstGeom prst="rect">
            <a:avLst/>
          </a:prstGeom>
          <a:noFill/>
        </p:spPr>
      </p:pic>
      <p:pic>
        <p:nvPicPr>
          <p:cNvPr id="5" name="Picture 4" descr="B0-Nt_5CYAETaZE.jpg"/>
          <p:cNvPicPr>
            <a:picLocks noChangeAspect="1"/>
          </p:cNvPicPr>
          <p:nvPr/>
        </p:nvPicPr>
        <p:blipFill>
          <a:blip r:embed="rId5"/>
          <a:stretch>
            <a:fillRect/>
          </a:stretch>
        </p:blipFill>
        <p:spPr>
          <a:xfrm>
            <a:off x="4643438" y="3143248"/>
            <a:ext cx="4264734" cy="29146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
        <p:nvSpPr>
          <p:cNvPr id="5" name="Content Placeholder 4"/>
          <p:cNvSpPr>
            <a:spLocks noGrp="1"/>
          </p:cNvSpPr>
          <p:nvPr>
            <p:ph idx="1"/>
          </p:nvPr>
        </p:nvSpPr>
        <p:spPr/>
        <p:txBody>
          <a:bodyPr>
            <a:normAutofit lnSpcReduction="10000"/>
          </a:bodyPr>
          <a:lstStyle/>
          <a:p>
            <a:pPr>
              <a:buNone/>
            </a:pPr>
            <a:r>
              <a:rPr lang="en-GB" b="1" dirty="0" smtClean="0"/>
              <a:t>NASUWT </a:t>
            </a:r>
          </a:p>
          <a:p>
            <a:pPr>
              <a:buNone/>
            </a:pPr>
            <a:r>
              <a:rPr lang="en-GB" b="1" dirty="0" smtClean="0"/>
              <a:t>Cost of Education survey</a:t>
            </a:r>
          </a:p>
          <a:p>
            <a:pPr>
              <a:buNone/>
            </a:pPr>
            <a:endParaRPr lang="en-GB" b="1" dirty="0" smtClean="0"/>
          </a:p>
          <a:p>
            <a:pPr algn="ctr">
              <a:buNone/>
            </a:pPr>
            <a:r>
              <a:rPr lang="en-GB" sz="2600" dirty="0" smtClean="0"/>
              <a:t>“The Union has been surveying parents for the last two years and there is no doubt that they are facing increasing costs in supporting their children’s education.</a:t>
            </a:r>
          </a:p>
          <a:p>
            <a:pPr algn="ctr">
              <a:buNone/>
            </a:pPr>
            <a:r>
              <a:rPr lang="en-GB" sz="2600" dirty="0" smtClean="0"/>
              <a:t>The NASUWT has been warning that for many children access to critical educational opportunities, which are key entitlements, are increasingly becoming based on parents’ ability to pay.”</a:t>
            </a:r>
          </a:p>
          <a:p>
            <a:pPr>
              <a:buNone/>
            </a:pP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Poverty &amp; Shame</a:t>
            </a:r>
            <a:endParaRPr lang="en-GB" sz="3600" b="1" dirty="0"/>
          </a:p>
        </p:txBody>
      </p:sp>
      <p:sp>
        <p:nvSpPr>
          <p:cNvPr id="3" name="Content Placeholder 2"/>
          <p:cNvSpPr>
            <a:spLocks noGrp="1"/>
          </p:cNvSpPr>
          <p:nvPr>
            <p:ph idx="1"/>
          </p:nvPr>
        </p:nvSpPr>
        <p:spPr/>
        <p:txBody>
          <a:bodyPr>
            <a:normAutofit/>
          </a:bodyPr>
          <a:lstStyle/>
          <a:p>
            <a:pPr lvl="0" algn="ctr">
              <a:spcBef>
                <a:spcPts val="0"/>
              </a:spcBef>
              <a:buNone/>
            </a:pPr>
            <a:endParaRPr lang="en-GB" sz="2800" i="1" dirty="0" smtClean="0">
              <a:solidFill>
                <a:prstClr val="black"/>
              </a:solidFill>
            </a:endParaRPr>
          </a:p>
          <a:p>
            <a:pPr lvl="0" algn="ctr">
              <a:spcBef>
                <a:spcPts val="0"/>
              </a:spcBef>
              <a:buNone/>
            </a:pPr>
            <a:endParaRPr lang="en-GB" sz="2800" i="1" dirty="0" smtClean="0">
              <a:solidFill>
                <a:prstClr val="black"/>
              </a:solidFill>
            </a:endParaRPr>
          </a:p>
          <a:p>
            <a:pPr lvl="0" algn="ctr">
              <a:spcBef>
                <a:spcPts val="0"/>
              </a:spcBef>
              <a:buNone/>
            </a:pPr>
            <a:r>
              <a:rPr lang="en-GB" sz="2800" i="1" dirty="0" smtClean="0">
                <a:solidFill>
                  <a:prstClr val="black"/>
                </a:solidFill>
              </a:rPr>
              <a:t>‘Schools broadened horizons but the stark differences it exposed were a source of shaming: smartly dressed or not, more than one set of uniform or not, hungry or not, pocket money or not, calculator or not, the list was endless’ </a:t>
            </a:r>
          </a:p>
          <a:p>
            <a:pPr lvl="0" algn="ctr">
              <a:spcBef>
                <a:spcPts val="0"/>
              </a:spcBef>
            </a:pPr>
            <a:endParaRPr lang="en-GB" sz="2800" i="1" dirty="0" smtClean="0">
              <a:solidFill>
                <a:prstClr val="black"/>
              </a:solidFill>
              <a:cs typeface="Arial"/>
            </a:endParaRPr>
          </a:p>
          <a:p>
            <a:pPr lvl="0" algn="ctr">
              <a:spcBef>
                <a:spcPts val="0"/>
              </a:spcBef>
              <a:buNone/>
            </a:pPr>
            <a:endParaRPr lang="en-GB" sz="2800" dirty="0" smtClean="0">
              <a:solidFill>
                <a:prstClr val="black"/>
              </a:solidFill>
            </a:endParaRPr>
          </a:p>
          <a:p>
            <a:pPr lvl="0" algn="ctr">
              <a:spcBef>
                <a:spcPts val="0"/>
              </a:spcBef>
              <a:buNone/>
            </a:pPr>
            <a:r>
              <a:rPr lang="en-GB" sz="2800" dirty="0" smtClean="0">
                <a:solidFill>
                  <a:prstClr val="white">
                    <a:lumMod val="50000"/>
                  </a:prstClr>
                </a:solidFill>
              </a:rPr>
              <a:t>Walker </a:t>
            </a:r>
            <a:r>
              <a:rPr lang="en-GB" sz="2800" i="1" dirty="0" smtClean="0">
                <a:solidFill>
                  <a:prstClr val="white">
                    <a:lumMod val="50000"/>
                  </a:prstClr>
                </a:solidFill>
              </a:rPr>
              <a:t>et al </a:t>
            </a:r>
            <a:r>
              <a:rPr lang="en-GB" sz="2800" dirty="0" smtClean="0">
                <a:solidFill>
                  <a:prstClr val="white">
                    <a:lumMod val="50000"/>
                  </a:prstClr>
                </a:solidFill>
              </a:rPr>
              <a:t>(2013)</a:t>
            </a:r>
            <a:endParaRPr lang="en-GB" sz="2800" dirty="0"/>
          </a:p>
        </p:txBody>
      </p:sp>
      <p:pic>
        <p:nvPicPr>
          <p:cNvPr id="4" name="Picture 2" descr="H:\CNE Corporate\Logos\New Image.JPG"/>
          <p:cNvPicPr>
            <a:picLocks noChangeAspect="1" noChangeArrowheads="1"/>
          </p:cNvPicPr>
          <p:nvPr/>
        </p:nvPicPr>
        <p:blipFill>
          <a:blip r:embed="rId3" cstate="print"/>
          <a:srcRect/>
          <a:stretch>
            <a:fillRect/>
          </a:stretch>
        </p:blipFill>
        <p:spPr bwMode="auto">
          <a:xfrm>
            <a:off x="6215074" y="285728"/>
            <a:ext cx="2440106" cy="126279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1273</Words>
  <Application>Microsoft Office PowerPoint</Application>
  <PresentationFormat>On-screen Show (4:3)</PresentationFormat>
  <Paragraphs>173</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Poverty Proofing the School Day</vt:lpstr>
      <vt:lpstr>  What do we mean by  ‘child poverty’? </vt:lpstr>
      <vt:lpstr>Slide 3</vt:lpstr>
      <vt:lpstr>Slide 4</vt:lpstr>
      <vt:lpstr>Slide 5</vt:lpstr>
      <vt:lpstr>Slide 6</vt:lpstr>
      <vt:lpstr>Slide 7</vt:lpstr>
      <vt:lpstr>Slide 8</vt:lpstr>
      <vt:lpstr>Poverty &amp; Shame</vt:lpstr>
      <vt:lpstr>Slide 10</vt:lpstr>
      <vt:lpstr>Slide 11</vt:lpstr>
      <vt:lpstr>The Attainment Gap</vt:lpstr>
      <vt:lpstr>Slide 13</vt:lpstr>
      <vt:lpstr>Slide 14</vt:lpstr>
      <vt:lpstr>Slide 15</vt:lpstr>
      <vt:lpstr>Slide 16</vt:lpstr>
      <vt:lpstr>Slide 17</vt:lpstr>
      <vt:lpstr>www.povertyproofing.co.uk </vt:lpstr>
      <vt:lpstr>Impact</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sara.bryson</dc:creator>
  <cp:lastModifiedBy>sara.bryson</cp:lastModifiedBy>
  <cp:revision>59</cp:revision>
  <dcterms:created xsi:type="dcterms:W3CDTF">2015-03-13T14:04:11Z</dcterms:created>
  <dcterms:modified xsi:type="dcterms:W3CDTF">2015-11-10T11:56:21Z</dcterms:modified>
</cp:coreProperties>
</file>