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24C9-B2AF-42B4-A63E-356BB2EEB2CE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1F82-589C-4B21-9B4D-08EE96ED0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EE3D2-293A-4C51-BA4F-60B056E5C961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1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4C35-851F-43A8-B7C5-B37499338A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2AE8-5920-4499-9765-92EBFD04211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18C9-23AE-42BE-BBBA-C90353ADAA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C3AB-F8EC-4852-A2E8-C4F2CD036F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9BF3-FABE-44F6-A2CF-09C65573BD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08BB-B0A3-4C8B-89BE-4CCECFAF7D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1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2524-44F5-45E1-8826-9AB2822B5DF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A99D-1DC7-4790-B6DB-AC73C0C4CE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3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ADF7-BB82-459F-BB9F-B4E8BCB7CEA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AF25-4166-4935-8336-76621190377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1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CECA-A446-44D2-9C53-243737C3A3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BAEE-A281-4D68-8D6E-EFB95B35F7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0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9482-68B0-485D-971D-C44ACCC850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6E9C-5A57-47ED-AB1F-1B37EC61E09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9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D963-40DD-4322-8071-DFFCFCD704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B685-8780-4892-8F21-1C65381AA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0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91AC-1941-44DD-AC86-D501C1938AF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EEF3-F265-4039-9C23-C4431BEC1C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FFAB-BA6A-4C62-A22F-58A58B1F88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6F8D-AB12-45EF-B501-D3D9829EED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3CD8-B235-4CED-B4FF-67C2FAF877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45A3-9365-4C88-ACAB-08B15D2884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99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6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24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9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44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1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0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54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EA35002-55A4-4FE0-9BC5-A0595C2DDC39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978DEAB-2563-4C68-BE6B-277AAB894F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7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63E2-3372-4451-89D5-CD9CABC0F168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BF6B-06B9-463C-9C1D-5AE26596283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70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8DFB-0E4B-4981-8C85-B888F18836E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8660-D259-49DA-8F49-549A51DF2EB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3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A53E-06C3-44BA-A4C9-19E6397C83AF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4B20-B39B-424F-9B3A-1D2701C629C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6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CFF1-8356-4F83-BBC5-8AAC43B670CC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A44F-A569-480A-BFA6-75C14ABDEC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9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3903-3514-4FF5-8E6B-38F817C5ABAF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E712-0416-4B18-A869-1F4A51EF85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8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CCCC-B0EE-4CF8-A331-8909E8CB40D3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609C-DD80-4D31-BE9E-0FE174A0E5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1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F346-B9E8-4407-98CA-444A385CEADC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8B2F-7898-4D63-BAE2-84E71AE41F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E1A0-D4E8-4690-A7FB-2CFD48785C75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506D-3160-4C11-BA50-A4BE8AC2FC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7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4E19-726E-4CE3-8294-8DA6E0BD5CEF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0B0B-DD1A-44D1-8484-C7E4AE2CB4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38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C687-63D6-4F96-A058-79AF0D4061A2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84F1-284D-4C76-8A9E-1D91B1CBC5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4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8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5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3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E89F-15AB-4D50-9233-FD89248A0E20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BDCB-DDC0-4B80-9087-1FE8349F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222C1-A43D-4504-BDAC-8DE85E06E2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A45BDE-7E32-4A6A-A50F-F1131578B5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 descr="strip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ELEP_LOGO_endorsement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081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E72B-B7DA-4D19-AFF2-3EB1A94D22D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1243-63C0-4D06-A076-1DCE23D16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8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1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812E6-996F-4685-8830-9DD244FA170E}" type="datetime1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</a:rPr>
              <a:t>Template copyright 2005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59B01-60AA-4F0A-B795-C1B3D60DE405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3644900"/>
            <a:ext cx="94218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68960"/>
            <a:ext cx="8363472" cy="17647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/>
              <a:t>National Facilitator, Career Benchmarks Pilot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15888"/>
            <a:ext cx="25130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0" y="6078764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600" dirty="0" smtClean="0">
                <a:solidFill>
                  <a:prstClr val="white"/>
                </a:solidFill>
                <a:cs typeface="Arial" charset="0"/>
              </a:rPr>
              <a:t>#SNEsummit15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1448680" y="2042192"/>
            <a:ext cx="636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000" b="1" dirty="0" smtClean="0">
                <a:solidFill>
                  <a:prstClr val="black"/>
                </a:solidFill>
                <a:cs typeface="Arial" charset="0"/>
              </a:rPr>
              <a:t>Ryan Gibson</a:t>
            </a:r>
          </a:p>
        </p:txBody>
      </p:sp>
      <p:pic>
        <p:nvPicPr>
          <p:cNvPr id="8" name="Picture 9" descr="Z:\WDHarddisk\Events\Annual Events\Summit\Summit 2015\Marketing\MUCKLE MAIN SPONSOR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229201"/>
            <a:ext cx="2164633" cy="9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088" y="1341438"/>
            <a:ext cx="2592387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A-Levels </a:t>
            </a:r>
          </a:p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(Qualifications in School)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3800" y="1341438"/>
            <a:ext cx="2665413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NVQ/Vocational (Qualification Outside School)</a:t>
            </a:r>
          </a:p>
        </p:txBody>
      </p:sp>
      <p:sp>
        <p:nvSpPr>
          <p:cNvPr id="7" name="Oval 6"/>
          <p:cNvSpPr/>
          <p:nvPr/>
        </p:nvSpPr>
        <p:spPr>
          <a:xfrm>
            <a:off x="2987675" y="2276475"/>
            <a:ext cx="2447925" cy="2305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</a:rPr>
              <a:t>The Be Competitive Programme:</a:t>
            </a:r>
          </a:p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</a:rPr>
              <a:t>Matching Student Aspirations to the Needs of Employers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2988" y="4149725"/>
            <a:ext cx="2376487" cy="1439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Extended Work Experience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6825" y="4076700"/>
            <a:ext cx="2590800" cy="1512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Enterprising Behaviours / Attitudes Programme</a:t>
            </a:r>
          </a:p>
        </p:txBody>
      </p:sp>
      <p:sp>
        <p:nvSpPr>
          <p:cNvPr id="12" name="Left-Right Arrow 11"/>
          <p:cNvSpPr/>
          <p:nvPr/>
        </p:nvSpPr>
        <p:spPr>
          <a:xfrm rot="5400000">
            <a:off x="1512094" y="3032919"/>
            <a:ext cx="1079500" cy="576262"/>
          </a:xfrm>
          <a:prstGeom prst="left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971550" y="260350"/>
            <a:ext cx="7704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The St Joseph’s ‘Be Competitive’ Programme – </a:t>
            </a:r>
          </a:p>
          <a:p>
            <a:pPr algn="ctr" eaLnBrk="1" hangingPunct="1"/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A Blended Learning Route</a:t>
            </a:r>
          </a:p>
        </p:txBody>
      </p:sp>
      <p:sp>
        <p:nvSpPr>
          <p:cNvPr id="14" name="Left-Right Arrow 13"/>
          <p:cNvSpPr/>
          <p:nvPr/>
        </p:nvSpPr>
        <p:spPr>
          <a:xfrm rot="5400000">
            <a:off x="5832476" y="3033712"/>
            <a:ext cx="1079500" cy="574675"/>
          </a:xfrm>
          <a:prstGeom prst="left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708400" y="4941888"/>
            <a:ext cx="1079500" cy="574675"/>
          </a:xfrm>
          <a:prstGeom prst="left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635375" y="1557338"/>
            <a:ext cx="1079500" cy="574675"/>
          </a:xfrm>
          <a:prstGeom prst="left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971550" y="5949950"/>
            <a:ext cx="7561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GB" sz="20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programme that will help you secure higher level </a:t>
            </a:r>
            <a:r>
              <a:rPr lang="en-GB" sz="2000" b="1" dirty="0" smtClean="0">
                <a:solidFill>
                  <a:prstClr val="black"/>
                </a:solidFill>
                <a:latin typeface="Arial" charset="0"/>
              </a:rPr>
              <a:t>apprenticeships, employment or training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at 18</a:t>
            </a:r>
          </a:p>
        </p:txBody>
      </p:sp>
    </p:spTree>
    <p:extLst>
      <p:ext uri="{BB962C8B-B14F-4D97-AF65-F5344CB8AC3E}">
        <p14:creationId xmlns:p14="http://schemas.microsoft.com/office/powerpoint/2010/main" val="42029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106"/>
            <a:ext cx="8820472" cy="57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552" y="260350"/>
            <a:ext cx="8136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</a:rPr>
              <a:t>Example of Study Programme</a:t>
            </a:r>
            <a:endParaRPr lang="en-GB" sz="4000" b="1" dirty="0">
              <a:solidFill>
                <a:srgbClr val="1F497D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t Joseph's Placements\Ben H\DSCF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875"/>
            <a:ext cx="3707904" cy="27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St Joseph's Placements\Houlder\DSCF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48" y="3933055"/>
            <a:ext cx="3896799" cy="29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St Joseph's Placements\Jack M\DSCF0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980"/>
            <a:ext cx="3802352" cy="28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St Joseph's Placements\Jack M\DSCF0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3318056" cy="24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St Joseph's Placements\Scott\DSCF0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62" y="3933054"/>
            <a:ext cx="3481345" cy="29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St Joseph's Placements\Scott\DSCF03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12932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St Joseph's Placements\Tyler\DSCF03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73"/>
            <a:ext cx="3312367" cy="39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:\St Joseph's Placements\Colin\IMG00006-20150130-13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13" y="2132856"/>
            <a:ext cx="368328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 Partnerships with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09" y="1375987"/>
            <a:ext cx="6611013" cy="5401259"/>
          </a:xfrm>
        </p:spPr>
        <p:txBody>
          <a:bodyPr>
            <a:normAutofit fontScale="77500" lnSpcReduction="20000"/>
          </a:bodyPr>
          <a:lstStyle/>
          <a:p>
            <a:r>
              <a:rPr lang="en-GB" sz="3000" b="1" u="sng" dirty="0" smtClean="0"/>
              <a:t>Business in the Community </a:t>
            </a:r>
            <a:r>
              <a:rPr lang="en-GB" sz="2400" dirty="0" smtClean="0"/>
              <a:t>– providing direct access to over 400 businesses and 22,000 employer volunteers.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Lloyds Bank</a:t>
            </a:r>
            <a:r>
              <a:rPr lang="en-GB" sz="2400" b="1" u="sng" dirty="0" smtClean="0"/>
              <a:t> </a:t>
            </a:r>
            <a:r>
              <a:rPr lang="en-GB" sz="2400" dirty="0" smtClean="0"/>
              <a:t>– a strategic partnership with Lloyds Banking Group, supporting Careers Education, Labour Market Information and Student Placement.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Advanced Manufacturing Forum </a:t>
            </a:r>
            <a:r>
              <a:rPr lang="en-GB" sz="2400" dirty="0" smtClean="0"/>
              <a:t>– curriculum, apprenticeship and work experience support for  Engineering students.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South Tyneside Business Forum</a:t>
            </a:r>
            <a:r>
              <a:rPr lang="en-GB" sz="2400" b="1" u="sng" dirty="0" smtClean="0"/>
              <a:t> </a:t>
            </a:r>
            <a:r>
              <a:rPr lang="en-GB" sz="2400" dirty="0" smtClean="0"/>
              <a:t>– access to over 100 local employers.</a:t>
            </a:r>
          </a:p>
          <a:p>
            <a:endParaRPr lang="en-GB" sz="2400" dirty="0" smtClean="0"/>
          </a:p>
          <a:p>
            <a:r>
              <a:rPr lang="en-GB" sz="3000" b="1" u="sng" dirty="0" smtClean="0"/>
              <a:t>Sunderland University</a:t>
            </a:r>
            <a:r>
              <a:rPr lang="en-GB" sz="2400" b="1" u="sng" dirty="0" smtClean="0"/>
              <a:t> </a:t>
            </a:r>
            <a:r>
              <a:rPr lang="en-GB" sz="2400" dirty="0"/>
              <a:t>– access to </a:t>
            </a:r>
            <a:r>
              <a:rPr lang="en-GB" sz="2400" dirty="0" smtClean="0"/>
              <a:t>experts in the field, latest equipment and techniques, employer links and graduate / academic mentors.</a:t>
            </a:r>
            <a:endParaRPr lang="en-GB" sz="2400" dirty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40769"/>
            <a:ext cx="1134082" cy="74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93" y="3267559"/>
            <a:ext cx="1676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204864"/>
            <a:ext cx="1134083" cy="9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4221089"/>
            <a:ext cx="1167924" cy="107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21" y="5373216"/>
            <a:ext cx="1904558" cy="84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Informed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09" y="1375987"/>
            <a:ext cx="6611013" cy="5401259"/>
          </a:xfrm>
        </p:spPr>
        <p:txBody>
          <a:bodyPr>
            <a:normAutofit fontScale="62500" lnSpcReduction="20000"/>
          </a:bodyPr>
          <a:lstStyle/>
          <a:p>
            <a:r>
              <a:rPr lang="en-GB" sz="3000" b="1" u="sng" dirty="0" smtClean="0"/>
              <a:t>U-Explore</a:t>
            </a:r>
            <a:r>
              <a:rPr lang="en-GB" sz="2400" dirty="0" smtClean="0"/>
              <a:t>– access to 2,000 </a:t>
            </a:r>
            <a:r>
              <a:rPr lang="en-GB" sz="2400" dirty="0"/>
              <a:t>written and video job profiles across 14 industry sectors, real work environments and 360-degree Virtual Tours. The ability to 'like' specific </a:t>
            </a:r>
            <a:r>
              <a:rPr lang="en-GB" sz="2400" dirty="0" smtClean="0"/>
              <a:t>jobs / businesses </a:t>
            </a:r>
            <a:r>
              <a:rPr lang="en-GB" sz="2400" dirty="0"/>
              <a:t>and qualifications, all feeds into an individual profile, allowing students to personalise their experience and enabling them to track their progression towards future goals in a fun and engaging way. 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Services for Young People</a:t>
            </a:r>
            <a:r>
              <a:rPr lang="en-GB" sz="2400" b="1" u="sng" dirty="0" smtClean="0"/>
              <a:t> </a:t>
            </a:r>
            <a:r>
              <a:rPr lang="en-GB" sz="2400" dirty="0" smtClean="0"/>
              <a:t>– all students have a 1:1 guidance interview with a L7 qualified independent advisor. An action plan is produced for each student.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Economic Development </a:t>
            </a:r>
            <a:r>
              <a:rPr lang="en-GB" sz="2400" dirty="0" smtClean="0"/>
              <a:t>– Employment and Skills </a:t>
            </a:r>
            <a:r>
              <a:rPr lang="en-GB" sz="2400" dirty="0"/>
              <a:t>D</a:t>
            </a:r>
            <a:r>
              <a:rPr lang="en-GB" sz="2400" dirty="0" smtClean="0"/>
              <a:t>evelopment Group, working with employers to provide the students they need both now and in the future.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3000" b="1" u="sng" dirty="0" smtClean="0"/>
              <a:t>National Citizens Service</a:t>
            </a:r>
            <a:r>
              <a:rPr lang="en-GB" sz="2400" b="1" u="sng" dirty="0" smtClean="0"/>
              <a:t> </a:t>
            </a:r>
            <a:r>
              <a:rPr lang="en-GB" sz="2400" dirty="0" smtClean="0"/>
              <a:t>– participating in community projects and volunteering that build skills for work and life.</a:t>
            </a:r>
          </a:p>
          <a:p>
            <a:endParaRPr lang="en-GB" sz="2400" dirty="0" smtClean="0"/>
          </a:p>
          <a:p>
            <a:r>
              <a:rPr lang="en-GB" sz="3000" b="1" u="sng" dirty="0" smtClean="0"/>
              <a:t>Skillforce</a:t>
            </a:r>
            <a:r>
              <a:rPr lang="en-GB" sz="2400" u="sng" dirty="0" smtClean="0"/>
              <a:t> </a:t>
            </a:r>
            <a:r>
              <a:rPr lang="en-GB" sz="2400" dirty="0"/>
              <a:t>– </a:t>
            </a:r>
            <a:r>
              <a:rPr lang="en-GB" sz="2400" dirty="0" smtClean="0"/>
              <a:t>Leadership development programme focussing on the development of key employability skills.</a:t>
            </a:r>
          </a:p>
          <a:p>
            <a:endParaRPr lang="en-GB" sz="2400" dirty="0" smtClean="0"/>
          </a:p>
          <a:p>
            <a:r>
              <a:rPr lang="en-GB" b="1" u="sng" dirty="0" smtClean="0"/>
              <a:t>Zenith Rising Star</a:t>
            </a:r>
            <a:r>
              <a:rPr lang="en-GB" dirty="0" smtClean="0"/>
              <a:t> – </a:t>
            </a:r>
            <a:r>
              <a:rPr lang="en-GB" sz="2400" dirty="0" smtClean="0"/>
              <a:t>employment preparation, CV writing, application forms, interview techniques, presentation skills</a:t>
            </a:r>
            <a:endParaRPr lang="en-GB" sz="2400" b="1" u="sng" dirty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5"/>
            <a:ext cx="138176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92" y="2420888"/>
            <a:ext cx="1348586" cy="8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8" y="3429000"/>
            <a:ext cx="1752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33" y="4221088"/>
            <a:ext cx="936104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8" y="5085184"/>
            <a:ext cx="1752600" cy="69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81" y="5949280"/>
            <a:ext cx="1403797" cy="66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An Example of Success – Employer Recruitment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520280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SCHAWK!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2800" dirty="0">
                <a:latin typeface="Times New Roman"/>
              </a:rPr>
              <a:t>“</a:t>
            </a:r>
            <a:r>
              <a:rPr lang="en-GB" sz="2400" dirty="0">
                <a:latin typeface="Times New Roman"/>
              </a:rPr>
              <a:t>We tend to bring in people who have similar skills to those we need but we always need to retrain them to do it our way” explains Christian Palmer from Schawk. </a:t>
            </a:r>
            <a:r>
              <a:rPr lang="en-GB" sz="2400" b="1" dirty="0">
                <a:latin typeface="Times New Roman"/>
              </a:rPr>
              <a:t>“We thought that bringing in really keen, bright, interested and motivated young people from an outstanding local school was an innovative way of creating exceptional employees”. 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4860"/>
          <a:stretch/>
        </p:blipFill>
        <p:spPr bwMode="auto">
          <a:xfrm>
            <a:off x="2411760" y="1593272"/>
            <a:ext cx="4228808" cy="21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Example of Success - Destinations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915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n-GB" sz="4000" dirty="0"/>
              <a:t>Our Not in Education Employment and Training </a:t>
            </a:r>
            <a:r>
              <a:rPr lang="en-GB" sz="4000" b="1" dirty="0"/>
              <a:t>(NEET) figure has decreased from 4.7% in 2008 to </a:t>
            </a:r>
            <a:r>
              <a:rPr lang="en-GB" sz="4000" b="1" dirty="0" smtClean="0"/>
              <a:t>0% </a:t>
            </a:r>
            <a:r>
              <a:rPr lang="en-GB" sz="4000" b="1" dirty="0"/>
              <a:t>in </a:t>
            </a:r>
            <a:r>
              <a:rPr lang="en-GB" sz="4000" b="1" dirty="0" smtClean="0"/>
              <a:t>2014. </a:t>
            </a:r>
            <a:r>
              <a:rPr lang="en-GB" sz="4000" dirty="0" smtClean="0"/>
              <a:t>This </a:t>
            </a:r>
            <a:r>
              <a:rPr lang="en-GB" sz="4000" dirty="0"/>
              <a:t>recognises our outstanding Careers, Education, Information, Advice and Guidance procedures</a:t>
            </a:r>
            <a:r>
              <a:rPr lang="en-GB" sz="4000" dirty="0" smtClean="0"/>
              <a:t>.</a:t>
            </a:r>
          </a:p>
          <a:p>
            <a:pPr marL="0" lvl="0" indent="0">
              <a:buNone/>
            </a:pPr>
            <a:endParaRPr lang="en-GB" sz="4000" dirty="0"/>
          </a:p>
          <a:p>
            <a:pPr lvl="0"/>
            <a:r>
              <a:rPr lang="en-GB" sz="4000" dirty="0"/>
              <a:t>The % of students securing </a:t>
            </a:r>
            <a:r>
              <a:rPr lang="en-GB" sz="4000" b="1" dirty="0"/>
              <a:t>apprenticeships is the highest it has been since </a:t>
            </a:r>
            <a:r>
              <a:rPr lang="en-GB" sz="4000" b="1" dirty="0" smtClean="0"/>
              <a:t>2008</a:t>
            </a:r>
            <a:r>
              <a:rPr lang="en-GB" sz="4000" dirty="0" smtClean="0"/>
              <a:t>.</a:t>
            </a:r>
          </a:p>
          <a:p>
            <a:pPr marL="0" lvl="0" indent="0">
              <a:buNone/>
            </a:pPr>
            <a:endParaRPr lang="en-GB" sz="4000" dirty="0"/>
          </a:p>
          <a:p>
            <a:pPr lvl="0"/>
            <a:r>
              <a:rPr lang="en-GB" sz="4000" b="1" dirty="0"/>
              <a:t>The % of </a:t>
            </a:r>
            <a:r>
              <a:rPr lang="en-GB" sz="4000" b="1" dirty="0" smtClean="0"/>
              <a:t>KS4 students </a:t>
            </a:r>
            <a:r>
              <a:rPr lang="en-GB" sz="4000" b="1" dirty="0"/>
              <a:t>who have continued in Education has increased from 76.3% in 2008 to 89.7% in </a:t>
            </a:r>
            <a:r>
              <a:rPr lang="en-GB" sz="4000" b="1" dirty="0" smtClean="0"/>
              <a:t>2014</a:t>
            </a:r>
            <a:r>
              <a:rPr lang="en-GB" sz="4000" dirty="0" smtClean="0"/>
              <a:t>. </a:t>
            </a:r>
            <a:r>
              <a:rPr lang="en-GB" sz="4000" dirty="0"/>
              <a:t>Internally, this recognises our personalised curriculum, designed to meet the needs of all of our students</a:t>
            </a:r>
            <a:r>
              <a:rPr lang="en-GB" sz="4000" dirty="0" smtClean="0"/>
              <a:t>.</a:t>
            </a:r>
          </a:p>
          <a:p>
            <a:pPr lvl="0"/>
            <a:endParaRPr lang="en-GB" sz="4000" dirty="0" smtClean="0"/>
          </a:p>
          <a:p>
            <a:pPr lvl="0"/>
            <a:r>
              <a:rPr lang="en-GB" sz="4000" b="1" dirty="0" smtClean="0"/>
              <a:t>86% of our Sixth Form students secured places at Universities</a:t>
            </a:r>
            <a:r>
              <a:rPr lang="en-GB" sz="4000" dirty="0" smtClean="0"/>
              <a:t>,                     with over </a:t>
            </a:r>
            <a:r>
              <a:rPr lang="en-GB" sz="4000" b="1" dirty="0" smtClean="0"/>
              <a:t>10% securing apprenticeships</a:t>
            </a:r>
            <a:r>
              <a:rPr lang="en-GB" sz="4000" dirty="0" smtClean="0"/>
              <a:t>.</a:t>
            </a:r>
          </a:p>
          <a:p>
            <a:pPr lvl="0"/>
            <a:endParaRPr lang="en-GB" sz="4000" dirty="0" smtClean="0"/>
          </a:p>
          <a:p>
            <a:pPr lvl="0"/>
            <a:r>
              <a:rPr lang="en-GB" sz="4000" b="1" dirty="0" smtClean="0"/>
              <a:t>93% sustained destination</a:t>
            </a:r>
            <a:endParaRPr lang="en-GB" sz="4000" b="1" dirty="0"/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1"/>
            <a:ext cx="3600399" cy="163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2" y="292456"/>
            <a:ext cx="1096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847" y="284287"/>
            <a:ext cx="8748464" cy="6394722"/>
          </a:xfrm>
        </p:spPr>
        <p:txBody>
          <a:bodyPr/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30712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 = (S + Q + WE)P x 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233231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Employability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5917" y="35010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Qualifications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2207" y="297107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6269" y="411921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Work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6904" y="458719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Personality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2207" y="513483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4153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GB" sz="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dirty="0" smtClean="0"/>
              <a:t>National Facilitator </a:t>
            </a:r>
          </a:p>
          <a:p>
            <a:pPr algn="ctr">
              <a:buFont typeface="Arial" charset="0"/>
              <a:buChar char="•"/>
              <a:defRPr/>
            </a:pPr>
            <a:endParaRPr lang="en-GB" sz="3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b="1" dirty="0" smtClean="0"/>
              <a:t>‘Establishing strong relationships between schools and employers’</a:t>
            </a:r>
          </a:p>
          <a:p>
            <a:pPr algn="ctr">
              <a:buFont typeface="Arial" charset="0"/>
              <a:buChar char="•"/>
              <a:defRPr/>
            </a:pPr>
            <a:endParaRPr lang="en-GB" sz="3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dirty="0" smtClean="0"/>
              <a:t>Ryan Gibson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1203" name="Rectang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itchFamily="34" charset="0"/>
                <a:cs typeface="Arial" pitchFamily="34" charset="0"/>
              </a:rPr>
              <a:t>Career Benchmarks National Pilot</a:t>
            </a:r>
          </a:p>
        </p:txBody>
      </p:sp>
    </p:spTree>
    <p:extLst>
      <p:ext uri="{BB962C8B-B14F-4D97-AF65-F5344CB8AC3E}">
        <p14:creationId xmlns:p14="http://schemas.microsoft.com/office/powerpoint/2010/main" val="9756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963" y="2830513"/>
            <a:ext cx="8413750" cy="2682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Good Career </a:t>
            </a:r>
            <a:r>
              <a:rPr lang="en-GB" dirty="0"/>
              <a:t>G</a:t>
            </a:r>
            <a:r>
              <a:rPr lang="en-GB" dirty="0" smtClean="0"/>
              <a:t>uidance</a:t>
            </a:r>
            <a:endParaRPr lang="en-GB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669925"/>
            <a:ext cx="23145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GB" sz="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dirty="0" smtClean="0"/>
              <a:t>National Facilitator </a:t>
            </a:r>
          </a:p>
          <a:p>
            <a:pPr algn="ctr">
              <a:buFont typeface="Arial" charset="0"/>
              <a:buChar char="•"/>
              <a:defRPr/>
            </a:pPr>
            <a:endParaRPr lang="en-GB" sz="2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b="1" dirty="0" smtClean="0"/>
              <a:t>The Gatsby Foundation’s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3600" b="1" dirty="0" smtClean="0"/>
              <a:t>‘Good Career Guidance’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3600" b="1" dirty="0" smtClean="0"/>
              <a:t>National Pilot</a:t>
            </a:r>
          </a:p>
          <a:p>
            <a:pPr algn="ctr">
              <a:buFont typeface="Arial" charset="0"/>
              <a:buChar char="•"/>
              <a:defRPr/>
            </a:pPr>
            <a:endParaRPr lang="en-GB" sz="14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GB" sz="3600" dirty="0" smtClean="0"/>
              <a:t>Ryan Gibson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1203" name="Rectang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itchFamily="34" charset="0"/>
                <a:cs typeface="Arial" pitchFamily="34" charset="0"/>
              </a:rPr>
              <a:t>Career Benchmarks National Pilot</a:t>
            </a:r>
          </a:p>
        </p:txBody>
      </p:sp>
    </p:spTree>
    <p:extLst>
      <p:ext uri="{BB962C8B-B14F-4D97-AF65-F5344CB8AC3E}">
        <p14:creationId xmlns:p14="http://schemas.microsoft.com/office/powerpoint/2010/main" val="3802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963" y="1225550"/>
            <a:ext cx="8413750" cy="2681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‘Good Career Guidance’ Report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57225" y="3938588"/>
            <a:ext cx="80914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60331E"/>
                </a:solidFill>
              </a:rPr>
              <a:t>www.gatsby.org.uk/GoodCareerGuidance</a:t>
            </a:r>
          </a:p>
        </p:txBody>
      </p:sp>
    </p:spTree>
    <p:extLst>
      <p:ext uri="{BB962C8B-B14F-4D97-AF65-F5344CB8AC3E}">
        <p14:creationId xmlns:p14="http://schemas.microsoft.com/office/powerpoint/2010/main" val="33574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pPr algn="ctr"/>
            <a:r>
              <a:rPr lang="en-GB" sz="3600" dirty="0" smtClean="0"/>
              <a:t>      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Participating School and Colleges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Berwick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Northumberland Church of England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King Edward VI School, </a:t>
            </a:r>
            <a:r>
              <a:rPr lang="en-GB" sz="2000" dirty="0" err="1">
                <a:solidFill>
                  <a:prstClr val="black"/>
                </a:solidFill>
              </a:rPr>
              <a:t>Morpeth</a:t>
            </a:r>
            <a:endParaRPr lang="en-GB" sz="2000" dirty="0">
              <a:solidFill>
                <a:prstClr val="black"/>
              </a:solidFill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St Joseph’s Catholic Academy</a:t>
            </a:r>
          </a:p>
          <a:p>
            <a:pPr algn="ctr"/>
            <a:r>
              <a:rPr lang="en-GB" sz="2000" dirty="0" err="1">
                <a:solidFill>
                  <a:prstClr val="black"/>
                </a:solidFill>
              </a:rPr>
              <a:t>Harton</a:t>
            </a:r>
            <a:r>
              <a:rPr lang="en-GB" sz="2000" dirty="0">
                <a:solidFill>
                  <a:prstClr val="black"/>
                </a:solidFill>
              </a:rPr>
              <a:t> Technology College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Kenton School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Excelsior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Churchill Community College</a:t>
            </a:r>
          </a:p>
          <a:p>
            <a:pPr algn="ctr"/>
            <a:r>
              <a:rPr lang="en-GB" sz="2000" dirty="0" err="1">
                <a:solidFill>
                  <a:prstClr val="black"/>
                </a:solidFill>
              </a:rPr>
              <a:t>Shotton</a:t>
            </a:r>
            <a:r>
              <a:rPr lang="en-GB" sz="2000" dirty="0">
                <a:solidFill>
                  <a:prstClr val="black"/>
                </a:solidFill>
              </a:rPr>
              <a:t> Hall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Greenfield School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Park View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Castle View Enterprise Academy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The Link School, Sunderland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Bishop Auckland College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Sunderland College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East Durham College</a:t>
            </a:r>
          </a:p>
        </p:txBody>
      </p:sp>
    </p:spTree>
    <p:extLst>
      <p:ext uri="{BB962C8B-B14F-4D97-AF65-F5344CB8AC3E}">
        <p14:creationId xmlns:p14="http://schemas.microsoft.com/office/powerpoint/2010/main" val="13139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Arial" pitchFamily="34" charset="0"/>
                <a:cs typeface="Arial" pitchFamily="34" charset="0"/>
              </a:rPr>
              <a:t>Career Benchmarks National Pilot: Aims</a:t>
            </a:r>
            <a:endParaRPr lang="en-GB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To embed </a:t>
            </a:r>
            <a:r>
              <a:rPr lang="en-GB" sz="2800" dirty="0" smtClean="0"/>
              <a:t>the ‘Good Career Guidance Benchmarks’ in 16 schools and colleges in the North East Local Enterprise Partnership area</a:t>
            </a:r>
            <a:r>
              <a:rPr lang="en-GB" sz="2800" dirty="0"/>
              <a:t>.</a:t>
            </a:r>
            <a:r>
              <a:rPr lang="en-GB" sz="28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GB" sz="2800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To test the benchmarks in action – </a:t>
            </a:r>
            <a:r>
              <a:rPr lang="en-GB" sz="2800" dirty="0" smtClean="0"/>
              <a:t>documenting the conditions, support and capacity needed by schools and colleges to make measurable and rapid progress towards the achievement of the benchmarks .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2600" dirty="0" smtClean="0">
              <a:solidFill>
                <a:srgbClr val="60331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465138"/>
            <a:ext cx="8208962" cy="1296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Sir John Holman visited six countries where career guidance is considered to be good</a:t>
            </a:r>
            <a:endParaRPr lang="en-GB" sz="3600" dirty="0">
              <a:solidFill>
                <a:srgbClr val="6A635E"/>
              </a:solidFill>
            </a:endParaRPr>
          </a:p>
        </p:txBody>
      </p:sp>
      <p:sp>
        <p:nvSpPr>
          <p:cNvPr id="55300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650" y="1655763"/>
            <a:ext cx="7235825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The Netherlands</a:t>
            </a:r>
          </a:p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Germany</a:t>
            </a:r>
          </a:p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Hong Kong</a:t>
            </a:r>
          </a:p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Finland</a:t>
            </a:r>
          </a:p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Canada </a:t>
            </a:r>
          </a:p>
          <a:p>
            <a:pPr>
              <a:spcBef>
                <a:spcPts val="1800"/>
              </a:spcBef>
              <a:defRPr/>
            </a:pPr>
            <a:r>
              <a:rPr lang="en-GB" sz="3200" dirty="0">
                <a:solidFill>
                  <a:prstClr val="black"/>
                </a:solidFill>
              </a:rPr>
              <a:t>Ireland</a:t>
            </a: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1835" r="10536" b="11755"/>
          <a:stretch>
            <a:fillRect/>
          </a:stretch>
        </p:blipFill>
        <p:spPr bwMode="auto">
          <a:xfrm>
            <a:off x="446089" y="2388506"/>
            <a:ext cx="679054" cy="4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" y="1758950"/>
            <a:ext cx="669528" cy="4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5" y="4653608"/>
            <a:ext cx="679054" cy="4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140968"/>
            <a:ext cx="691755" cy="4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33056"/>
            <a:ext cx="691755" cy="46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3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333972"/>
            <a:ext cx="717155" cy="47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7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2600" dirty="0" smtClean="0">
              <a:solidFill>
                <a:srgbClr val="60331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735013"/>
            <a:ext cx="8208962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benchmarks</a:t>
            </a:r>
            <a:endParaRPr lang="en-GB" dirty="0">
              <a:solidFill>
                <a:srgbClr val="6A635E"/>
              </a:solidFill>
            </a:endParaRPr>
          </a:p>
        </p:txBody>
      </p:sp>
      <p:sp>
        <p:nvSpPr>
          <p:cNvPr id="56324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363" y="1655763"/>
            <a:ext cx="8520112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prstClr val="black"/>
                </a:solidFill>
              </a:rPr>
              <a:t>Our work suggests that there is no single </a:t>
            </a:r>
            <a:r>
              <a:rPr lang="en-GB" sz="4400" dirty="0">
                <a:solidFill>
                  <a:srgbClr val="9A4C10"/>
                </a:solidFill>
              </a:rPr>
              <a:t>‘magic bullet’ </a:t>
            </a:r>
            <a:r>
              <a:rPr lang="en-GB" sz="4400" dirty="0">
                <a:solidFill>
                  <a:prstClr val="black"/>
                </a:solidFill>
              </a:rPr>
              <a:t>for good career guidance: it is about doing</a:t>
            </a:r>
          </a:p>
          <a:p>
            <a:pPr>
              <a:defRPr/>
            </a:pPr>
            <a:r>
              <a:rPr lang="en-GB" sz="4400" dirty="0">
                <a:solidFill>
                  <a:prstClr val="black"/>
                </a:solidFill>
              </a:rPr>
              <a:t>a number of things, identified in our benchmarks, consistently and well.</a:t>
            </a:r>
          </a:p>
        </p:txBody>
      </p:sp>
    </p:spTree>
    <p:extLst>
      <p:ext uri="{BB962C8B-B14F-4D97-AF65-F5344CB8AC3E}">
        <p14:creationId xmlns:p14="http://schemas.microsoft.com/office/powerpoint/2010/main" val="19255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387350"/>
            <a:ext cx="8208962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Eight </a:t>
            </a:r>
            <a:r>
              <a:rPr lang="en-GB" dirty="0"/>
              <a:t>benchmarks for providing good career guidance</a:t>
            </a:r>
            <a:endParaRPr lang="en-GB" dirty="0">
              <a:solidFill>
                <a:srgbClr val="6A635E"/>
              </a:solidFill>
            </a:endParaRPr>
          </a:p>
        </p:txBody>
      </p:sp>
      <p:sp>
        <p:nvSpPr>
          <p:cNvPr id="58372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363" y="1655763"/>
            <a:ext cx="86788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A stable careers programme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Learning from career and labour market information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Addressing the needs of each pupil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Linking curriculum learning to careers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Encounters with employers and employees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Experiences of workplaces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Encounters with further and higher education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3200" dirty="0">
                <a:solidFill>
                  <a:srgbClr val="9A4C10"/>
                </a:solidFill>
              </a:rPr>
              <a:t>Personal guidance</a:t>
            </a:r>
          </a:p>
        </p:txBody>
      </p:sp>
    </p:spTree>
    <p:extLst>
      <p:ext uri="{BB962C8B-B14F-4D97-AF65-F5344CB8AC3E}">
        <p14:creationId xmlns:p14="http://schemas.microsoft.com/office/powerpoint/2010/main" val="37944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641350"/>
            <a:ext cx="6627812" cy="658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International visits - findings</a:t>
            </a:r>
            <a:endParaRPr lang="en-GB" dirty="0">
              <a:solidFill>
                <a:srgbClr val="6A635E"/>
              </a:solidFill>
            </a:endParaRPr>
          </a:p>
        </p:txBody>
      </p:sp>
      <p:sp>
        <p:nvSpPr>
          <p:cNvPr id="60420" name="TextBox 21"/>
          <p:cNvSpPr txBox="1">
            <a:spLocks noChangeArrowheads="1"/>
          </p:cNvSpPr>
          <p:nvPr/>
        </p:nvSpPr>
        <p:spPr bwMode="auto">
          <a:xfrm>
            <a:off x="4654550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Keep Informed</a:t>
            </a:r>
          </a:p>
        </p:txBody>
      </p:sp>
      <p:sp>
        <p:nvSpPr>
          <p:cNvPr id="60421" name="TextBox 22"/>
          <p:cNvSpPr txBox="1">
            <a:spLocks noChangeArrowheads="1"/>
          </p:cNvSpPr>
          <p:nvPr/>
        </p:nvSpPr>
        <p:spPr bwMode="auto">
          <a:xfrm>
            <a:off x="4395788" y="3282950"/>
            <a:ext cx="203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Manage/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Maintain Interest</a:t>
            </a:r>
          </a:p>
        </p:txBody>
      </p:sp>
      <p:sp>
        <p:nvSpPr>
          <p:cNvPr id="60422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60423" name="TextBox 24"/>
          <p:cNvSpPr txBox="1">
            <a:spLocks noChangeArrowheads="1"/>
          </p:cNvSpPr>
          <p:nvPr/>
        </p:nvSpPr>
        <p:spPr bwMode="auto">
          <a:xfrm>
            <a:off x="1660525" y="1720850"/>
            <a:ext cx="217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Manage/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Increase Interest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7764" r="3888" b="1871"/>
          <a:stretch>
            <a:fillRect/>
          </a:stretch>
        </p:blipFill>
        <p:spPr bwMode="auto">
          <a:xfrm>
            <a:off x="1054100" y="1340768"/>
            <a:ext cx="6684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E51FA985-FB3F-4564-9AA3-29AC0D6CF7D8}" type="slidenum">
              <a:rPr lang="en-GB" altLang="en-US" sz="2600" smtClean="0">
                <a:solidFill>
                  <a:srgbClr val="60331E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27</a:t>
            </a:fld>
            <a:endParaRPr lang="en-GB" altLang="en-US" sz="2600" smtClean="0">
              <a:solidFill>
                <a:srgbClr val="60331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6627812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LMI FOR ALL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43063" y="4665663"/>
            <a:ext cx="6611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</a:rPr>
              <a:t>http://www.lmiforall.org.uk/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3363" y="2454275"/>
            <a:ext cx="6484937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prstClr val="black"/>
                </a:solidFill>
              </a:rPr>
              <a:t>Free dynamic data feed straight off the Labour Force Survey and other government data sources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D8EB4750-86A4-4B77-954C-B17CA1FE68C4}" type="slidenum">
              <a:rPr lang="en-GB" altLang="en-US" sz="2600" smtClean="0">
                <a:solidFill>
                  <a:srgbClr val="60331E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28</a:t>
            </a:fld>
            <a:endParaRPr lang="en-GB" altLang="en-US" sz="2600" smtClean="0">
              <a:solidFill>
                <a:srgbClr val="60331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641350"/>
            <a:ext cx="6627812" cy="658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International visits - findings</a:t>
            </a:r>
            <a:endParaRPr lang="en-GB" dirty="0">
              <a:solidFill>
                <a:srgbClr val="6A635E"/>
              </a:solidFill>
            </a:endParaRPr>
          </a:p>
        </p:txBody>
      </p:sp>
      <p:sp>
        <p:nvSpPr>
          <p:cNvPr id="67588" name="TextBox 21"/>
          <p:cNvSpPr txBox="1">
            <a:spLocks noChangeArrowheads="1"/>
          </p:cNvSpPr>
          <p:nvPr/>
        </p:nvSpPr>
        <p:spPr bwMode="auto">
          <a:xfrm>
            <a:off x="4654550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Keep Informed</a:t>
            </a:r>
          </a:p>
        </p:txBody>
      </p:sp>
      <p:sp>
        <p:nvSpPr>
          <p:cNvPr id="67589" name="TextBox 22"/>
          <p:cNvSpPr txBox="1">
            <a:spLocks noChangeArrowheads="1"/>
          </p:cNvSpPr>
          <p:nvPr/>
        </p:nvSpPr>
        <p:spPr bwMode="auto">
          <a:xfrm>
            <a:off x="4395788" y="3282950"/>
            <a:ext cx="203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Manage/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Maintain Interest</a:t>
            </a:r>
          </a:p>
        </p:txBody>
      </p:sp>
      <p:sp>
        <p:nvSpPr>
          <p:cNvPr id="67590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67591" name="TextBox 24"/>
          <p:cNvSpPr txBox="1">
            <a:spLocks noChangeArrowheads="1"/>
          </p:cNvSpPr>
          <p:nvPr/>
        </p:nvSpPr>
        <p:spPr bwMode="auto">
          <a:xfrm>
            <a:off x="1660525" y="1720850"/>
            <a:ext cx="217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Manage/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Increase Interest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196752"/>
            <a:ext cx="27860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DAF00FBB-40E5-4F7A-B900-BAE4EEA1C932}" type="slidenum">
              <a:rPr lang="en-GB" altLang="en-US" sz="2600" smtClean="0">
                <a:solidFill>
                  <a:srgbClr val="60331E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29</a:t>
            </a:fld>
            <a:endParaRPr lang="en-GB" altLang="en-US" sz="2600" smtClean="0">
              <a:solidFill>
                <a:srgbClr val="60331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620689"/>
            <a:ext cx="8208962" cy="5040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What do we want from the pilot?</a:t>
            </a:r>
            <a:endParaRPr lang="en-GB" sz="3200" dirty="0">
              <a:solidFill>
                <a:srgbClr val="6A635E"/>
              </a:solidFill>
            </a:endParaRPr>
          </a:p>
        </p:txBody>
      </p:sp>
      <p:sp>
        <p:nvSpPr>
          <p:cNvPr id="73732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363" y="1196752"/>
            <a:ext cx="8520112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2600" dirty="0">
                <a:solidFill>
                  <a:prstClr val="black"/>
                </a:solidFill>
              </a:rPr>
              <a:t>To </a:t>
            </a:r>
            <a:r>
              <a:rPr lang="en-GB" sz="2600" dirty="0">
                <a:solidFill>
                  <a:srgbClr val="FF0000"/>
                </a:solidFill>
              </a:rPr>
              <a:t>test</a:t>
            </a:r>
            <a:r>
              <a:rPr lang="en-GB" sz="2600" dirty="0">
                <a:solidFill>
                  <a:prstClr val="black"/>
                </a:solidFill>
              </a:rPr>
              <a:t> the benchmarks from </a:t>
            </a:r>
            <a:r>
              <a:rPr lang="en-GB" sz="2600" i="1" dirty="0">
                <a:solidFill>
                  <a:prstClr val="black"/>
                </a:solidFill>
              </a:rPr>
              <a:t>Good Career Guidance</a:t>
            </a:r>
            <a:r>
              <a:rPr lang="en-GB" sz="2600" dirty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600" dirty="0">
                <a:solidFill>
                  <a:prstClr val="black"/>
                </a:solidFill>
              </a:rPr>
              <a:t>To </a:t>
            </a:r>
            <a:r>
              <a:rPr lang="en-GB" sz="2600" dirty="0">
                <a:solidFill>
                  <a:srgbClr val="FF0000"/>
                </a:solidFill>
              </a:rPr>
              <a:t>identify barriers </a:t>
            </a:r>
            <a:r>
              <a:rPr lang="en-GB" sz="2600" dirty="0">
                <a:solidFill>
                  <a:prstClr val="black"/>
                </a:solidFill>
              </a:rPr>
              <a:t>to embedding the benchmarks into schools’ and colleges’ practice, and to see </a:t>
            </a:r>
            <a:r>
              <a:rPr lang="en-GB" sz="2600" dirty="0">
                <a:solidFill>
                  <a:srgbClr val="FF0000"/>
                </a:solidFill>
              </a:rPr>
              <a:t>how these barriers are best overcome</a:t>
            </a:r>
            <a:r>
              <a:rPr lang="en-GB" sz="2600" dirty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600" dirty="0">
                <a:solidFill>
                  <a:prstClr val="black"/>
                </a:solidFill>
              </a:rPr>
              <a:t>To provide </a:t>
            </a:r>
            <a:r>
              <a:rPr lang="en-GB" sz="2600" dirty="0">
                <a:solidFill>
                  <a:srgbClr val="FF0000"/>
                </a:solidFill>
              </a:rPr>
              <a:t>case studies </a:t>
            </a:r>
            <a:r>
              <a:rPr lang="en-GB" sz="2600" dirty="0">
                <a:solidFill>
                  <a:prstClr val="black"/>
                </a:solidFill>
              </a:rPr>
              <a:t>that could be used to influence school leaders and policymakers.</a:t>
            </a:r>
            <a:endParaRPr lang="en-US" sz="26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600" dirty="0">
                <a:solidFill>
                  <a:prstClr val="black"/>
                </a:solidFill>
              </a:rPr>
              <a:t>To build capacity and provide </a:t>
            </a:r>
            <a:r>
              <a:rPr lang="en-GB" sz="2600" dirty="0">
                <a:solidFill>
                  <a:srgbClr val="FF0000"/>
                </a:solidFill>
              </a:rPr>
              <a:t>a model for supporting schools </a:t>
            </a:r>
            <a:r>
              <a:rPr lang="en-GB" sz="2600" dirty="0">
                <a:solidFill>
                  <a:prstClr val="black"/>
                </a:solidFill>
              </a:rPr>
              <a:t>in a LEP area that could be replicated elsewhere.</a:t>
            </a:r>
            <a:endParaRPr lang="en-US" sz="26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600" dirty="0">
                <a:solidFill>
                  <a:prstClr val="black"/>
                </a:solidFill>
              </a:rPr>
              <a:t>To find and support a cadre of </a:t>
            </a:r>
            <a:r>
              <a:rPr lang="en-GB" sz="2600" dirty="0">
                <a:solidFill>
                  <a:srgbClr val="FF0000"/>
                </a:solidFill>
              </a:rPr>
              <a:t>school/ college leaders </a:t>
            </a:r>
            <a:r>
              <a:rPr lang="en-GB" sz="2600" dirty="0">
                <a:solidFill>
                  <a:prstClr val="black"/>
                </a:solidFill>
              </a:rPr>
              <a:t>and </a:t>
            </a:r>
            <a:r>
              <a:rPr lang="en-GB" sz="2600" dirty="0">
                <a:solidFill>
                  <a:srgbClr val="FF0000"/>
                </a:solidFill>
              </a:rPr>
              <a:t>employers</a:t>
            </a:r>
            <a:r>
              <a:rPr lang="en-GB" sz="2600" dirty="0">
                <a:solidFill>
                  <a:prstClr val="black"/>
                </a:solidFill>
              </a:rPr>
              <a:t> to become </a:t>
            </a:r>
            <a:r>
              <a:rPr lang="en-GB" sz="2600" dirty="0">
                <a:solidFill>
                  <a:srgbClr val="FF0000"/>
                </a:solidFill>
              </a:rPr>
              <a:t>champions for good career guidance</a:t>
            </a:r>
            <a:r>
              <a:rPr lang="en-GB" sz="2600" dirty="0">
                <a:solidFill>
                  <a:prstClr val="black"/>
                </a:solidFill>
              </a:rPr>
              <a:t> around the country.</a:t>
            </a:r>
          </a:p>
        </p:txBody>
      </p:sp>
    </p:spTree>
    <p:extLst>
      <p:ext uri="{BB962C8B-B14F-4D97-AF65-F5344CB8AC3E}">
        <p14:creationId xmlns:p14="http://schemas.microsoft.com/office/powerpoint/2010/main" val="11917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St Joseph’s Catholic Academy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584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How can we build skills, experience and employer engagement into the curriculum to promote progression?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639863" y="2901080"/>
            <a:ext cx="1967901" cy="145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612463" y="2617411"/>
            <a:ext cx="2059723" cy="161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5282"/>
            <a:ext cx="2376264" cy="225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70134"/>
            <a:ext cx="2736304" cy="196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213846" y="4596084"/>
            <a:ext cx="2013215" cy="1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28" y="2780928"/>
            <a:ext cx="1964709" cy="18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63" y="735013"/>
            <a:ext cx="8208962" cy="554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/>
              <a:t>G</a:t>
            </a:r>
            <a:r>
              <a:rPr lang="en-GB" sz="3600" dirty="0" smtClean="0"/>
              <a:t>ood career guidance benchmarks – what next?</a:t>
            </a:r>
            <a:endParaRPr lang="en-GB" sz="3600" dirty="0">
              <a:solidFill>
                <a:srgbClr val="6A635E"/>
              </a:solidFill>
            </a:endParaRPr>
          </a:p>
        </p:txBody>
      </p:sp>
      <p:sp>
        <p:nvSpPr>
          <p:cNvPr id="71684" name="TextBox 23"/>
          <p:cNvSpPr txBox="1">
            <a:spLocks noChangeArrowheads="1"/>
          </p:cNvSpPr>
          <p:nvPr/>
        </p:nvSpPr>
        <p:spPr bwMode="auto">
          <a:xfrm>
            <a:off x="1876425" y="48910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363" y="1340768"/>
            <a:ext cx="852011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GB" sz="3200" dirty="0">
                <a:solidFill>
                  <a:srgbClr val="FF0000"/>
                </a:solidFill>
              </a:rPr>
              <a:t>Pilot of the benchmarks in 13 schools and 3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colleges in NE region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200" dirty="0">
                <a:solidFill>
                  <a:prstClr val="black"/>
                </a:solidFill>
              </a:rPr>
              <a:t>Collaboration with Career and Enterprise Company CEC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200" dirty="0">
                <a:solidFill>
                  <a:prstClr val="black"/>
                </a:solidFill>
              </a:rPr>
              <a:t>Looking at how destinations data can be collected in a way that is useful to </a:t>
            </a:r>
            <a:r>
              <a:rPr lang="en-GB" sz="3200" u="sng" dirty="0">
                <a:solidFill>
                  <a:prstClr val="black"/>
                </a:solidFill>
              </a:rPr>
              <a:t>schools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200" dirty="0">
                <a:solidFill>
                  <a:prstClr val="black"/>
                </a:solidFill>
              </a:rPr>
              <a:t>What can we do to promote the use of LMI for All in schools?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200" dirty="0">
                <a:solidFill>
                  <a:prstClr val="black"/>
                </a:solidFill>
              </a:rPr>
              <a:t>Questions for Governors on careers </a:t>
            </a:r>
            <a:r>
              <a:rPr lang="en-GB" sz="3200" dirty="0" smtClean="0">
                <a:solidFill>
                  <a:prstClr val="black"/>
                </a:solidFill>
              </a:rPr>
              <a:t>  </a:t>
            </a:r>
            <a:r>
              <a:rPr lang="en-GB" sz="2800" dirty="0" smtClean="0">
                <a:solidFill>
                  <a:prstClr val="black"/>
                </a:solidFill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</a:rPr>
              <a:t>Wellcome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Trust)</a:t>
            </a:r>
          </a:p>
        </p:txBody>
      </p:sp>
    </p:spTree>
    <p:extLst>
      <p:ext uri="{BB962C8B-B14F-4D97-AF65-F5344CB8AC3E}">
        <p14:creationId xmlns:p14="http://schemas.microsoft.com/office/powerpoint/2010/main" val="23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96200" y="298450"/>
            <a:ext cx="1087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–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300"/>
              </a:lnSpc>
              <a:spcAft>
                <a:spcPts val="600"/>
              </a:spcAft>
              <a:buFont typeface="Calibri" pitchFamily="34" charset="0"/>
              <a:buChar char="‒"/>
              <a:defRPr sz="21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Char char="‒"/>
              <a:defRPr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335F28E8-ECBF-4D71-AC99-265865A3AA82}" type="slidenum">
              <a:rPr lang="en-GB" altLang="en-US" sz="2600" smtClean="0">
                <a:solidFill>
                  <a:srgbClr val="60331E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31</a:t>
            </a:fld>
            <a:endParaRPr lang="en-GB" altLang="en-US" sz="2600" smtClean="0">
              <a:solidFill>
                <a:srgbClr val="60331E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0363" y="1757363"/>
            <a:ext cx="8423275" cy="473868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Department for Education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The Career and Enterprise Company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Teach First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The Sutton Trust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British Chambers of Commerce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Creative Industries Federation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sz="2400" dirty="0" smtClean="0"/>
              <a:t>Many individual schools, employers, LAs and Academy Trusts</a:t>
            </a:r>
            <a:endParaRPr lang="en-US" alt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6627812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Interest in the benchmarks from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324036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 = (S + Q + WE)P x C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879691" cy="29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17397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What is the formula for maximising progression:</a:t>
            </a:r>
          </a:p>
        </p:txBody>
      </p:sp>
    </p:spTree>
    <p:extLst>
      <p:ext uri="{BB962C8B-B14F-4D97-AF65-F5344CB8AC3E}">
        <p14:creationId xmlns:p14="http://schemas.microsoft.com/office/powerpoint/2010/main" val="15264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324036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 = (S + Q + WE)P x C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17397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prstClr val="black"/>
                </a:solidFill>
              </a:rPr>
              <a:t>OMG!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53" y="3429000"/>
            <a:ext cx="39385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8BF6B-06B9-463C-9C1D-5AE26596283A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884"/>
            <a:ext cx="1096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28884"/>
            <a:ext cx="8229600" cy="9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GB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58681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11-19 Catholic Academy in a very deprived area of South Tyneside. South Tyneside itself being the 52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most deprived LA in England.</a:t>
            </a:r>
          </a:p>
          <a:p>
            <a:pPr marL="571500" indent="-5715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1400 students, 400 in Sixth Form.</a:t>
            </a:r>
          </a:p>
          <a:p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Specialist Technology College 1996, Leading Edge School 2001, Applied Learning Specialism 2007.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Recognised by Prime Minister’s Talent and Enterprise Taskforce for effective employer and community engagement.</a:t>
            </a:r>
          </a:p>
          <a:p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Designated Nationally as ‘Transforming and Leading’ in Applied Vocational Learning and Training Sept 2012 and part of the National Innovation Group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271886"/>
            <a:ext cx="2952328" cy="17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25" y="3356992"/>
            <a:ext cx="1913147" cy="28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96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115616" y="502444"/>
            <a:ext cx="7704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 b="1" dirty="0" smtClean="0">
                <a:solidFill>
                  <a:prstClr val="black"/>
                </a:solidFill>
                <a:latin typeface="Arial" charset="0"/>
              </a:rPr>
              <a:t>Why change Post 16?</a:t>
            </a:r>
            <a:endParaRPr lang="en-GB" sz="4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6288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“Skills shortage” in a number of sectors with “employers unable to fill vacancies.”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Consistent message in National Press that “Schools are not preparing young people for the world of work.”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Recognise the growing trend of students wishing to stay on into Sixth Form but with the aim of securing an apprenticeship, rather than a place at University.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Reduce NEET figure and improve progression.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 for new post 16 programmes of study.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 opportunities for employer engagement.</a:t>
            </a:r>
          </a:p>
          <a:p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06" y="4293096"/>
            <a:ext cx="27236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76672"/>
            <a:ext cx="820668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1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4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Opportunities for Employers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0" y="1271885"/>
            <a:ext cx="9144000" cy="525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engage with education at whatever level they wish:</a:t>
            </a: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Curriculum design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Project development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Workshop delivery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Visits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Work experience (ideally extended)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use our students as a ‘talent pool’ and ‘try before you buy’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update and influence teaching / industry staff (staff placements)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ESTABLISH A STRUCTURE OF MUTUALLY BENEFICIAL AND SUSTAINABLE PARTNERSHIPS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96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/>
          <a:stretch/>
        </p:blipFill>
        <p:spPr bwMode="auto">
          <a:xfrm>
            <a:off x="5364088" y="1884392"/>
            <a:ext cx="3294164" cy="248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96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772816"/>
            <a:ext cx="91440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and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exciting and responsive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curriculum that both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inspires and challenges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learners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Coherent Curriculum comprising a blend of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applied and sector related learning within applied settings and contexts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combining practical skill development with theoretical understanding.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focus on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personal development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a curriculum that places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 the centre.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Different Providers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 can provide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different learning experiences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 curriculum that enables the student to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make connections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different areas of the curriculum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in relation to the world of work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opportunities for students to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learn on their own, in a team, in a large group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with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virtual collaborators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n-GB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Allow students to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learn in a range of places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…benefit from local community resources…and use </a:t>
            </a: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expertise from outside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teaching staff to enrich the learning experience.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2499" y="443100"/>
            <a:ext cx="75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Outstanding Curriculum </a:t>
            </a:r>
          </a:p>
        </p:txBody>
      </p:sp>
    </p:spTree>
    <p:extLst>
      <p:ext uri="{BB962C8B-B14F-4D97-AF65-F5344CB8AC3E}">
        <p14:creationId xmlns:p14="http://schemas.microsoft.com/office/powerpoint/2010/main" val="450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bstrac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1509</Words>
  <Application>Microsoft Office PowerPoint</Application>
  <PresentationFormat>On-screen Show (4:3)</PresentationFormat>
  <Paragraphs>231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2_Office Theme</vt:lpstr>
      <vt:lpstr>Abstract2</vt:lpstr>
      <vt:lpstr>National Facilitator, Career Benchmarks Pilot</vt:lpstr>
      <vt:lpstr>Career Benchmarks National Pilot</vt:lpstr>
      <vt:lpstr>St Joseph’s Catholic Academy</vt:lpstr>
      <vt:lpstr>E = (S + Q + WE)P x C  </vt:lpstr>
      <vt:lpstr>E = (S + Q + WE)P x 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Unique Partnerships with Industry</vt:lpstr>
      <vt:lpstr>Making Informed Decisions</vt:lpstr>
      <vt:lpstr>An Example of Success – Employer Recruitment</vt:lpstr>
      <vt:lpstr>An Example of Success - Destinations</vt:lpstr>
      <vt:lpstr> </vt:lpstr>
      <vt:lpstr>Career Benchmarks National Pilot</vt:lpstr>
      <vt:lpstr> Good Career Guidance</vt:lpstr>
      <vt:lpstr> The ‘Good Career Guidance’ Report</vt:lpstr>
      <vt:lpstr>      Participating School and Colleges</vt:lpstr>
      <vt:lpstr>Career Benchmarks National Pilot: Aims</vt:lpstr>
      <vt:lpstr>Sir John Holman visited six countries where career guidance is considered to be good</vt:lpstr>
      <vt:lpstr>The benchmarks</vt:lpstr>
      <vt:lpstr>The Eight benchmarks for providing good career guidance</vt:lpstr>
      <vt:lpstr>International visits - findings</vt:lpstr>
      <vt:lpstr> LMI FOR ALL</vt:lpstr>
      <vt:lpstr>International visits - findings</vt:lpstr>
      <vt:lpstr>What do we want from the pilot?</vt:lpstr>
      <vt:lpstr>Good career guidance benchmarks – what next?</vt:lpstr>
      <vt:lpstr>Interest in the benchmarks from …..</vt:lpstr>
    </vt:vector>
  </TitlesOfParts>
  <Company>Northumbria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GET PARENTAL ENGAGEMENT RIGHT?</dc:title>
  <dc:creator>Ellie Geddes</dc:creator>
  <cp:lastModifiedBy>Ellie Geddes</cp:lastModifiedBy>
  <cp:revision>8</cp:revision>
  <dcterms:created xsi:type="dcterms:W3CDTF">2015-10-13T09:59:57Z</dcterms:created>
  <dcterms:modified xsi:type="dcterms:W3CDTF">2015-10-14T11:31:17Z</dcterms:modified>
</cp:coreProperties>
</file>