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23528" y="1556792"/>
            <a:ext cx="46805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>
              <a:defRPr>
                <a:solidFill>
                  <a:srgbClr val="8D0E57"/>
                </a:solidFill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38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EC3B62-5D91-4599-BAD5-EF99539B1FA1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500CB-C8CD-46CE-8D5F-70D2069E7F27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6AD07-B239-45C3-AFE8-60A2EB4BAEAB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2A50E-5A91-4145-8EC6-8E15EE0184FC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7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50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8D0E5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7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988841"/>
            <a:ext cx="7772400" cy="5040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6BAA1-587D-438C-ABAA-97D5734DFFC1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CAC8D-66D3-47F8-B2CE-235F7B3DB8B9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16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BB607-3EA4-4947-923B-48A08FF82D39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4F483-CFB5-4DF7-9358-9E054E72A2C1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3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EC228-B8DB-44B8-A8DC-A9FC72DB0367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7F0A1F-B933-4465-9A8D-15CC6E8081D5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871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FEAF1-8BD3-48A0-B5F0-593DDF1654F4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11A57-0EDC-4B02-A610-1032B6918AC1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29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38CDE-4049-4380-846A-5DEA2391C57B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1A7B8-6105-4F3A-AC3E-C0BB6D66AD78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45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EAA84-9D88-4116-8FB9-5A8BA9B5F2B4}" type="datetimeFigureOut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01/02/2016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972A0-83CD-48E7-A4B0-F842BB2F4DA4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40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78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9192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8D0E57"/>
          </a:solidFill>
          <a:latin typeface="Arial"/>
          <a:ea typeface="MS PGothic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D0E57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850" y="1557338"/>
            <a:ext cx="4679950" cy="3959894"/>
          </a:xfrm>
        </p:spPr>
        <p:txBody>
          <a:bodyPr/>
          <a:lstStyle/>
          <a:p>
            <a:r>
              <a:rPr lang="en-US" altLang="en-US" b="0" dirty="0" smtClean="0">
                <a:latin typeface="Arial" charset="0"/>
                <a:cs typeface="Arial" charset="0"/>
              </a:rPr>
              <a:t>Career Benchmarks:</a:t>
            </a:r>
            <a:br>
              <a:rPr lang="en-US" altLang="en-US" b="0" dirty="0" smtClean="0">
                <a:latin typeface="Arial" charset="0"/>
                <a:cs typeface="Arial" charset="0"/>
              </a:rPr>
            </a:br>
            <a:r>
              <a:rPr lang="en-US" altLang="en-US" b="0" dirty="0" smtClean="0">
                <a:latin typeface="Arial" charset="0"/>
                <a:cs typeface="Arial" charset="0"/>
              </a:rPr>
              <a:t>National Pilot</a:t>
            </a:r>
            <a:br>
              <a:rPr lang="en-US" altLang="en-US" b="0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Future Ready 2016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b="0" dirty="0" smtClean="0">
                <a:latin typeface="Arial" charset="0"/>
                <a:cs typeface="Arial" charset="0"/>
              </a:rPr>
              <a:t>Ryan Gibson</a:t>
            </a:r>
            <a:br>
              <a:rPr lang="en-US" altLang="en-US" b="0" dirty="0" smtClean="0">
                <a:latin typeface="Arial" charset="0"/>
                <a:cs typeface="Arial" charset="0"/>
              </a:rPr>
            </a:br>
            <a:r>
              <a:rPr lang="en-US" altLang="en-US" b="0" dirty="0" smtClean="0">
                <a:latin typeface="Arial" charset="0"/>
                <a:cs typeface="Arial" charset="0"/>
              </a:rPr>
              <a:t>National Facilitator</a:t>
            </a:r>
          </a:p>
        </p:txBody>
      </p:sp>
    </p:spTree>
    <p:extLst>
      <p:ext uri="{BB962C8B-B14F-4D97-AF65-F5344CB8AC3E}">
        <p14:creationId xmlns:p14="http://schemas.microsoft.com/office/powerpoint/2010/main" val="38843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7772400" cy="4248150"/>
          </a:xfrm>
        </p:spPr>
        <p:txBody>
          <a:bodyPr/>
          <a:lstStyle/>
          <a:p>
            <a:pPr algn="ctr"/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z="4800" smtClean="0">
                <a:latin typeface="Arial" charset="0"/>
                <a:cs typeface="Arial" charset="0"/>
              </a:rPr>
              <a:t>INDICATIONS </a:t>
            </a:r>
            <a:br>
              <a:rPr lang="en-US" altLang="en-US" sz="4800" smtClean="0">
                <a:latin typeface="Arial" charset="0"/>
                <a:cs typeface="Arial" charset="0"/>
              </a:rPr>
            </a:br>
            <a:r>
              <a:rPr lang="en-US" altLang="en-US" sz="4800" smtClean="0">
                <a:latin typeface="Arial" charset="0"/>
                <a:cs typeface="Arial" charset="0"/>
              </a:rPr>
              <a:t>FROM THE </a:t>
            </a:r>
            <a:br>
              <a:rPr lang="en-US" altLang="en-US" sz="4800" smtClean="0">
                <a:latin typeface="Arial" charset="0"/>
                <a:cs typeface="Arial" charset="0"/>
              </a:rPr>
            </a:br>
            <a:r>
              <a:rPr lang="en-US" altLang="en-US" sz="4800" smtClean="0">
                <a:latin typeface="Arial" charset="0"/>
                <a:cs typeface="Arial" charset="0"/>
              </a:rPr>
              <a:t>INITIAL AUDIT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>
          <a:xfrm>
            <a:off x="395288" y="1989138"/>
            <a:ext cx="7772400" cy="503237"/>
          </a:xfrm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Indications from the Initial Audit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2988" y="1557338"/>
          <a:ext cx="6578600" cy="4206876"/>
        </p:xfrm>
        <a:graphic>
          <a:graphicData uri="http://schemas.openxmlformats.org/drawingml/2006/table">
            <a:tbl>
              <a:tblPr firstRow="1" firstCol="1" bandRow="1"/>
              <a:tblGrid>
                <a:gridCol w="2986600"/>
                <a:gridCol w="3592000"/>
              </a:tblGrid>
              <a:tr h="3505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North East Starting Points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0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Benchmarks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Schools / Colleges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achieving Benchmarks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Benchmarks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Benchmark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Benchmarks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Benchmarks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Benchmarks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Benchmarks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 Benchmarks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 Benchmarks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 Benchmarks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88" name="Rectangle 1"/>
          <p:cNvSpPr>
            <a:spLocks noChangeArrowheads="1"/>
          </p:cNvSpPr>
          <p:nvPr/>
        </p:nvSpPr>
        <p:spPr bwMode="auto">
          <a:xfrm>
            <a:off x="1522413" y="2601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922337"/>
          </a:xfrm>
        </p:spPr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Generic indications from the initial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No school/college fully achieves more than 3 of the benchmarks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GB" sz="600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8 schools/colleges do not fully achieve any benchmarks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GB" sz="600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The Pupil Referral Unit does not fully achieve any benchmarks</a:t>
            </a:r>
            <a:r>
              <a:rPr lang="en-US" dirty="0" smtClean="0"/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No school or college fully achieves benchmark 3 – </a:t>
            </a:r>
            <a:r>
              <a:rPr lang="en-US" dirty="0" smtClean="0"/>
              <a:t>‘addressing </a:t>
            </a:r>
            <a:r>
              <a:rPr lang="en-US" dirty="0"/>
              <a:t>the needs of each </a:t>
            </a:r>
            <a:r>
              <a:rPr lang="en-US" dirty="0" smtClean="0"/>
              <a:t>pupil’.</a:t>
            </a:r>
          </a:p>
          <a:p>
            <a:pPr>
              <a:buFont typeface="Arial" pitchFamily="34" charset="0"/>
              <a:buChar char="•"/>
              <a:defRPr/>
            </a:pPr>
            <a:endParaRPr lang="en-GB" sz="600" dirty="0"/>
          </a:p>
          <a:p>
            <a:pPr>
              <a:buFont typeface="Arial" pitchFamily="34" charset="0"/>
              <a:buChar char="•"/>
              <a:defRPr/>
            </a:pPr>
            <a:endParaRPr lang="en-GB" sz="600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None of the 11-16 schools fully achieve benchmarks 1-3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GB" sz="600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None of the schools with sixth forms fully achieve benchmarks 2,3,4 or 5</a:t>
            </a:r>
            <a:r>
              <a:rPr lang="en-US" dirty="0" smtClean="0"/>
              <a:t>. </a:t>
            </a:r>
          </a:p>
          <a:p>
            <a:pPr marL="0" indent="0">
              <a:buFont typeface="Arial" charset="0"/>
              <a:buNone/>
              <a:defRPr/>
            </a:pPr>
            <a:endParaRPr lang="en-US" sz="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No College fully achieves benchmark 7 - </a:t>
            </a:r>
            <a:r>
              <a:rPr lang="en-US" dirty="0"/>
              <a:t>‘encounters with higher education</a:t>
            </a:r>
            <a:r>
              <a:rPr lang="en-US" dirty="0" smtClean="0"/>
              <a:t>’.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No school in </a:t>
            </a:r>
            <a:r>
              <a:rPr lang="en-US" dirty="0"/>
              <a:t>N</a:t>
            </a:r>
            <a:r>
              <a:rPr lang="en-US" dirty="0" smtClean="0"/>
              <a:t>orthumberland fully achieves any of the benchmarks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GB" dirty="0"/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4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Very Positive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1196975"/>
          <a:ext cx="806291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3037960"/>
                <a:gridCol w="490571"/>
                <a:gridCol w="508323"/>
                <a:gridCol w="499765"/>
                <a:gridCol w="499765"/>
                <a:gridCol w="499130"/>
                <a:gridCol w="499130"/>
                <a:gridCol w="499765"/>
                <a:gridCol w="499765"/>
                <a:gridCol w="514370"/>
                <a:gridCol w="514370"/>
              </a:tblGrid>
              <a:tr h="35030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Name of School / College: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Benchmarks </a:t>
                      </a: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Fully Achieved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3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Berwick Academy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750" y="2420938"/>
          <a:ext cx="8064500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3555812"/>
                <a:gridCol w="1502896"/>
                <a:gridCol w="1502896"/>
                <a:gridCol w="1502896"/>
              </a:tblGrid>
              <a:tr h="2171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Name of School / College: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Benchmarks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71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Criteria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Achieved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Criteria Partially Achieved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Criteria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Fully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Achieved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Berwick Academy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750" y="4365625"/>
          <a:ext cx="8205793" cy="2260854"/>
        </p:xfrm>
        <a:graphic>
          <a:graphicData uri="http://schemas.openxmlformats.org/drawingml/2006/table">
            <a:tbl>
              <a:tblPr firstRow="1" firstCol="1" bandRow="1"/>
              <a:tblGrid>
                <a:gridCol w="3037485"/>
                <a:gridCol w="227939"/>
                <a:gridCol w="209526"/>
                <a:gridCol w="209526"/>
                <a:gridCol w="227939"/>
                <a:gridCol w="209526"/>
                <a:gridCol w="209526"/>
                <a:gridCol w="227939"/>
                <a:gridCol w="209526"/>
                <a:gridCol w="208256"/>
                <a:gridCol w="227939"/>
                <a:gridCol w="209526"/>
                <a:gridCol w="208256"/>
                <a:gridCol w="227939"/>
                <a:gridCol w="209526"/>
                <a:gridCol w="208256"/>
                <a:gridCol w="227939"/>
                <a:gridCol w="209526"/>
                <a:gridCol w="208256"/>
                <a:gridCol w="227939"/>
                <a:gridCol w="209526"/>
                <a:gridCol w="208256"/>
                <a:gridCol w="227939"/>
                <a:gridCol w="209526"/>
                <a:gridCol w="208256"/>
              </a:tblGrid>
              <a:tr h="8411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Name of School / College: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Benchmarks Criteria Fully Achieved (F)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Benchmarks Criteria Partially Achieved (P)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Benchmarks Criteria Not Achieved (N)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184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(OUT OF 9)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(OUT OF 8)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(C OUT OF 5)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(OUT OF 7)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(OUT OF 5)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(C OUT OF 4)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(OUT OF 5)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(11-16 OUT OF 4)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(C OUT OF 3)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(OUT OF 3)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(11-16 OUT OF 2)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(C OUT OF 2)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(OUT OF 5)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(11-16 OUT OF 4)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(C OUT OF 2)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(OUT OF 4)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(11-16 OUT OF 3)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0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Berwick Academy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9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Positive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Every College fully achieves benchmark 6 – </a:t>
            </a:r>
            <a:r>
              <a:rPr lang="en-US" dirty="0" smtClean="0"/>
              <a:t>‘Experiences </a:t>
            </a:r>
            <a:r>
              <a:rPr lang="en-US" dirty="0"/>
              <a:t>of the </a:t>
            </a:r>
            <a:r>
              <a:rPr lang="en-US" dirty="0" smtClean="0"/>
              <a:t>workplace’.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7 </a:t>
            </a:r>
            <a:r>
              <a:rPr lang="en-US" dirty="0"/>
              <a:t>schools / colleges partially achieve all 8 of the benchmarks</a:t>
            </a:r>
            <a:r>
              <a:rPr lang="en-US" dirty="0" smtClean="0"/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Every school / college partially achieves at least 5 of the 8 benchmarks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Schools and Colleges now have clear action plans about where they need to develop their provision and how they intend to target support.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Excellent practice is emerging and a real ‘buzz’ is being generated around the careers agenda.</a:t>
            </a:r>
            <a:endParaRPr lang="en-GB" dirty="0"/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7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Next – National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altLang="en-US" sz="1700" b="1" dirty="0" smtClean="0">
                <a:solidFill>
                  <a:srgbClr val="8D0E57"/>
                </a:solidFill>
              </a:rPr>
              <a:t>The Careers and Enterprise Company (CEC)</a:t>
            </a:r>
            <a:r>
              <a:rPr lang="en-US" sz="1700" b="1" dirty="0" smtClean="0">
                <a:solidFill>
                  <a:srgbClr val="C00000"/>
                </a:solidFill>
              </a:rPr>
              <a:t> </a:t>
            </a:r>
            <a:r>
              <a:rPr lang="en-US" sz="1700" dirty="0" smtClean="0"/>
              <a:t>have adopted the benchmarks - Enterprise Advisers, £5m fund, toolkit.</a:t>
            </a:r>
          </a:p>
          <a:p>
            <a:pPr>
              <a:buFont typeface="Arial" pitchFamily="34" charset="0"/>
              <a:buChar char="•"/>
              <a:defRPr/>
            </a:pPr>
            <a:endParaRPr lang="en-GB" sz="17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700" b="1" dirty="0" smtClean="0">
                <a:solidFill>
                  <a:srgbClr val="8D0E57"/>
                </a:solidFill>
              </a:rPr>
              <a:t>Teach First </a:t>
            </a:r>
            <a:r>
              <a:rPr lang="en-US" sz="1700" dirty="0" smtClean="0"/>
              <a:t>– have adopted the benchmarks - developing Employability leads in schools and the associated training required.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17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700" b="1" dirty="0" smtClean="0">
                <a:solidFill>
                  <a:srgbClr val="8D0E57"/>
                </a:solidFill>
              </a:rPr>
              <a:t>CDI</a:t>
            </a:r>
            <a:r>
              <a:rPr lang="en-US" sz="1700" dirty="0" smtClean="0"/>
              <a:t> – have adopted the benchmarks and mapped them into their new framework. Quality award schemes are mapping against the benchmarks.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7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700" b="1" dirty="0" smtClean="0">
                <a:solidFill>
                  <a:srgbClr val="8D0E57"/>
                </a:solidFill>
              </a:rPr>
              <a:t>Employer Endorsement </a:t>
            </a:r>
            <a:r>
              <a:rPr lang="en-US" sz="1700" dirty="0" smtClean="0"/>
              <a:t>– including Creative Industries Federation, Caterpillar, RTPI, Engineering UK.</a:t>
            </a:r>
          </a:p>
          <a:p>
            <a:pPr marL="0" indent="0">
              <a:buNone/>
              <a:defRPr/>
            </a:pPr>
            <a:endParaRPr lang="en-US" sz="17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700" b="1" dirty="0" smtClean="0">
                <a:solidFill>
                  <a:srgbClr val="8D0E57"/>
                </a:solidFill>
              </a:rPr>
              <a:t>Performance Measures </a:t>
            </a:r>
            <a:r>
              <a:rPr lang="en-US" sz="1700" dirty="0" smtClean="0"/>
              <a:t>– Sustained Destination Data </a:t>
            </a:r>
            <a:r>
              <a:rPr lang="en-US" sz="1700" dirty="0" err="1" smtClean="0"/>
              <a:t>inc</a:t>
            </a:r>
            <a:r>
              <a:rPr lang="en-US" sz="1700" dirty="0" smtClean="0"/>
              <a:t> on data dashboard and RAISE online and is included in 4 of the 6 major </a:t>
            </a:r>
            <a:r>
              <a:rPr lang="en-US" sz="1700" dirty="0" err="1" smtClean="0"/>
              <a:t>judgements</a:t>
            </a:r>
            <a:r>
              <a:rPr lang="en-US" sz="1700" dirty="0" smtClean="0"/>
              <a:t> by </a:t>
            </a:r>
            <a:r>
              <a:rPr lang="en-US" sz="1700" dirty="0" err="1" smtClean="0"/>
              <a:t>Ofsted</a:t>
            </a:r>
            <a:endParaRPr lang="en-US" sz="1700" dirty="0" smtClean="0"/>
          </a:p>
          <a:p>
            <a:pPr>
              <a:buFont typeface="Arial" pitchFamily="34" charset="0"/>
              <a:buChar char="•"/>
              <a:defRPr/>
            </a:pPr>
            <a:endParaRPr lang="en-US" sz="17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700" b="1" dirty="0" smtClean="0">
                <a:solidFill>
                  <a:srgbClr val="8D0E57"/>
                </a:solidFill>
              </a:rPr>
              <a:t>National Review into Careers EIAG </a:t>
            </a:r>
            <a:r>
              <a:rPr lang="en-US" sz="1700" dirty="0" smtClean="0"/>
              <a:t>– being heavily influenced by Gatsby.</a:t>
            </a:r>
            <a:endParaRPr lang="en-GB" sz="1700" dirty="0"/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9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Next – The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8D0E57"/>
                </a:solidFill>
              </a:rPr>
              <a:t>Independent Evaluator –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Tristram</a:t>
            </a:r>
            <a:r>
              <a:rPr lang="en-US" dirty="0" smtClean="0"/>
              <a:t> Hooley and </a:t>
            </a:r>
            <a:r>
              <a:rPr lang="en-US" dirty="0"/>
              <a:t>N</a:t>
            </a:r>
            <a:r>
              <a:rPr lang="en-US" dirty="0" smtClean="0"/>
              <a:t>icki Moore, International Centre for Guidance Studies, University of Derby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8D0E57"/>
                </a:solidFill>
              </a:rPr>
              <a:t>Innovation Fund </a:t>
            </a:r>
            <a:r>
              <a:rPr lang="en-US" dirty="0" smtClean="0"/>
              <a:t>– three successful bids to date, with one focusing on what a school needs to do to successfully integrate an </a:t>
            </a:r>
            <a:r>
              <a:rPr lang="en-US" dirty="0" smtClean="0"/>
              <a:t>employers</a:t>
            </a:r>
            <a:r>
              <a:rPr lang="en-US" dirty="0" smtClean="0"/>
              <a:t> </a:t>
            </a:r>
            <a:r>
              <a:rPr lang="en-US" dirty="0" smtClean="0"/>
              <a:t>into its </a:t>
            </a:r>
            <a:r>
              <a:rPr lang="en-US" dirty="0" smtClean="0"/>
              <a:t>provision, one focusing on innovative work experiences and one on student perceptions of LMI.</a:t>
            </a:r>
            <a:endParaRPr lang="en-US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8D0E57"/>
                </a:solidFill>
              </a:rPr>
              <a:t>Case Studies</a:t>
            </a:r>
            <a:r>
              <a:rPr lang="en-US" dirty="0" smtClean="0"/>
              <a:t> – one per school/college per term, best practice.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8D0E57"/>
                </a:solidFill>
              </a:rPr>
              <a:t>Advisory Board </a:t>
            </a:r>
            <a:r>
              <a:rPr lang="en-US" dirty="0" smtClean="0"/>
              <a:t>– Established to support the development of the National Pilot, provide direction</a:t>
            </a:r>
            <a:r>
              <a:rPr lang="en-US" dirty="0"/>
              <a:t> </a:t>
            </a:r>
            <a:r>
              <a:rPr lang="en-US" dirty="0" smtClean="0"/>
              <a:t>and advice as well as coherence as part of a national roll out.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5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National Pilot: </a:t>
            </a:r>
            <a:r>
              <a:rPr lang="en-GB" altLang="en-US" dirty="0">
                <a:latin typeface="Arial" charset="0"/>
                <a:cs typeface="Arial" charset="0"/>
              </a:rPr>
              <a:t>C</a:t>
            </a:r>
            <a:r>
              <a:rPr lang="en-GB" altLang="en-US" dirty="0" smtClean="0">
                <a:latin typeface="Arial" charset="0"/>
                <a:cs typeface="Arial" charset="0"/>
              </a:rPr>
              <a:t>areers </a:t>
            </a:r>
            <a:r>
              <a:rPr lang="en-GB" altLang="en-US" dirty="0">
                <a:latin typeface="Arial" charset="0"/>
                <a:cs typeface="Arial" charset="0"/>
              </a:rPr>
              <a:t>E</a:t>
            </a:r>
            <a:r>
              <a:rPr lang="en-GB" altLang="en-US" dirty="0" smtClean="0">
                <a:latin typeface="Arial" charset="0"/>
                <a:cs typeface="Arial" charset="0"/>
              </a:rPr>
              <a:t>ducation Advisory Board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381503"/>
              </p:ext>
            </p:extLst>
          </p:nvPr>
        </p:nvGraphicFramePr>
        <p:xfrm>
          <a:off x="1619672" y="1196755"/>
          <a:ext cx="5904656" cy="4618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438"/>
                <a:gridCol w="1511974"/>
                <a:gridCol w="3533244"/>
              </a:tblGrid>
              <a:tr h="369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Bill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effectLst/>
                        </a:rPr>
                        <a:t>McGawley</a:t>
                      </a:r>
                      <a:r>
                        <a:rPr lang="en-GB" sz="1100" u="none" strike="noStrike" dirty="0" smtClean="0">
                          <a:effectLst/>
                        </a:rPr>
                        <a:t> OBE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Chairman, TDR </a:t>
                      </a:r>
                      <a:r>
                        <a:rPr lang="en-GB" sz="1100" u="none" strike="noStrike" dirty="0" smtClean="0">
                          <a:effectLst/>
                        </a:rPr>
                        <a:t>Group  and Director EDT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9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Denis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Heaney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Careers</a:t>
                      </a:r>
                      <a:r>
                        <a:rPr lang="en-GB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and Enterprise Company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9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Gary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Holmes (Professor)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Pro-Vice </a:t>
                      </a:r>
                      <a:r>
                        <a:rPr lang="en-GB" sz="1100" u="none" strike="noStrike" dirty="0" smtClean="0">
                          <a:effectLst/>
                        </a:rPr>
                        <a:t>Chancellor, </a:t>
                      </a:r>
                      <a:r>
                        <a:rPr lang="en-GB" sz="1100" u="none" strike="noStrike" dirty="0">
                          <a:effectLst/>
                        </a:rPr>
                        <a:t>Sunderland University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9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Gillian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Miller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Regional Director, Association of Colleges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33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Jan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Ellis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Chief Executive </a:t>
                      </a:r>
                      <a:r>
                        <a:rPr lang="en-GB" sz="1100" u="none" strike="noStrike" dirty="0" smtClean="0">
                          <a:effectLst/>
                        </a:rPr>
                        <a:t>, </a:t>
                      </a:r>
                      <a:r>
                        <a:rPr lang="en-GB" sz="1100" u="none" strike="noStrike" dirty="0">
                          <a:effectLst/>
                        </a:rPr>
                        <a:t>Careers Development Institute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8234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Kehri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Ellis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Chief Executive, North Tyneside Learning Trust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8234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Megan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Clatworthy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Senior Officer - Employability - Access, Teach First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199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Neil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Warwick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Square One Law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04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Paul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Carbert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Policy Advisor @ North </a:t>
                      </a:r>
                      <a:r>
                        <a:rPr lang="en-GB" sz="1100" u="none" strike="noStrike" dirty="0" smtClean="0">
                          <a:effectLst/>
                        </a:rPr>
                        <a:t>East </a:t>
                      </a:r>
                      <a:r>
                        <a:rPr lang="en-GB" sz="1100" u="none" strike="noStrike" dirty="0">
                          <a:effectLst/>
                        </a:rPr>
                        <a:t>Chamber of Commerce (NECC)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9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Ryan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Gibson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NE LEP - Gatsby Facilitator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9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8D0E57"/>
                          </a:solidFill>
                          <a:effectLst/>
                        </a:rPr>
                        <a:t>Sarah</a:t>
                      </a:r>
                      <a:endParaRPr lang="en-GB" sz="1100" b="1" i="0" u="none" strike="noStrike" dirty="0">
                        <a:solidFill>
                          <a:srgbClr val="8D0E57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 err="1">
                          <a:solidFill>
                            <a:srgbClr val="8D0E57"/>
                          </a:solidFill>
                          <a:effectLst/>
                        </a:rPr>
                        <a:t>Glendinning</a:t>
                      </a:r>
                      <a:endParaRPr lang="en-GB" sz="1100" b="1" i="0" u="none" strike="noStrike" dirty="0">
                        <a:solidFill>
                          <a:srgbClr val="8D0E57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8D0E57"/>
                          </a:solidFill>
                          <a:effectLst/>
                        </a:rPr>
                        <a:t>Regional </a:t>
                      </a:r>
                      <a:r>
                        <a:rPr lang="en-GB" sz="1100" b="1" u="none" strike="noStrike" dirty="0" smtClean="0">
                          <a:solidFill>
                            <a:srgbClr val="8D0E57"/>
                          </a:solidFill>
                          <a:effectLst/>
                        </a:rPr>
                        <a:t>Director, </a:t>
                      </a:r>
                      <a:r>
                        <a:rPr lang="en-GB" sz="1100" b="1" u="none" strike="noStrike" dirty="0">
                          <a:solidFill>
                            <a:srgbClr val="8D0E57"/>
                          </a:solidFill>
                          <a:effectLst/>
                        </a:rPr>
                        <a:t>CBI</a:t>
                      </a:r>
                      <a:endParaRPr lang="en-GB" sz="1100" b="1" i="0" u="none" strike="noStrike" dirty="0">
                        <a:solidFill>
                          <a:srgbClr val="8D0E57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7907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Houston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Assistant </a:t>
                      </a:r>
                      <a:r>
                        <a:rPr lang="en-GB" sz="1100" u="none" strike="noStrike" dirty="0" smtClean="0">
                          <a:effectLst/>
                        </a:rPr>
                        <a:t>Director, </a:t>
                      </a:r>
                      <a:r>
                        <a:rPr lang="en-GB" sz="1100" u="none" strike="noStrike" dirty="0">
                          <a:effectLst/>
                        </a:rPr>
                        <a:t>BIS Yorkshire, North </a:t>
                      </a:r>
                      <a:r>
                        <a:rPr lang="en-GB" sz="1100" u="none" strike="noStrike" dirty="0" smtClean="0">
                          <a:effectLst/>
                        </a:rPr>
                        <a:t>East </a:t>
                      </a:r>
                      <a:r>
                        <a:rPr lang="en-GB" sz="1100" u="none" strike="noStrike" dirty="0">
                          <a:effectLst/>
                        </a:rPr>
                        <a:t>&amp; Humber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Next –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8D0E57"/>
                </a:solidFill>
              </a:rPr>
              <a:t>Destinations Data –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tackling the issue of lagged data, data collection, use of data and performance measures. Working group of LA leads and School / College leads (chaired by </a:t>
            </a:r>
            <a:r>
              <a:rPr lang="en-US" sz="1800" dirty="0"/>
              <a:t>M</a:t>
            </a:r>
            <a:r>
              <a:rPr lang="en-US" sz="1800" dirty="0" smtClean="0"/>
              <a:t>att Joyce, </a:t>
            </a:r>
            <a:r>
              <a:rPr lang="en-US" sz="1800" dirty="0" err="1"/>
              <a:t>H</a:t>
            </a:r>
            <a:r>
              <a:rPr lang="en-US" sz="1800" dirty="0" err="1" smtClean="0"/>
              <a:t>arton</a:t>
            </a:r>
            <a:r>
              <a:rPr lang="en-US" sz="1800" dirty="0" smtClean="0"/>
              <a:t>). Significant interest from </a:t>
            </a:r>
            <a:r>
              <a:rPr lang="en-US" sz="1800" dirty="0" err="1" smtClean="0"/>
              <a:t>DfE</a:t>
            </a:r>
            <a:r>
              <a:rPr lang="en-US" sz="1800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GB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 err="1" smtClean="0">
                <a:solidFill>
                  <a:srgbClr val="8D0E57"/>
                </a:solidFill>
              </a:rPr>
              <a:t>Labour</a:t>
            </a:r>
            <a:r>
              <a:rPr lang="en-US" sz="1800" b="1" dirty="0" smtClean="0">
                <a:solidFill>
                  <a:srgbClr val="8D0E57"/>
                </a:solidFill>
              </a:rPr>
              <a:t> Market Information </a:t>
            </a:r>
            <a:r>
              <a:rPr lang="en-US" sz="1800" dirty="0" smtClean="0"/>
              <a:t>– What is LMI, how can it be used effectively and applied locally by staff, students, parents, governors and employers. (Chaired by Mark Fox, Northumberland </a:t>
            </a:r>
            <a:r>
              <a:rPr lang="en-US" sz="1800" dirty="0" err="1" smtClean="0"/>
              <a:t>CofE</a:t>
            </a:r>
            <a:r>
              <a:rPr lang="en-US" sz="1800" dirty="0" smtClean="0"/>
              <a:t> Academy). National partnership with ‘LMI for All’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8D0E57"/>
                </a:solidFill>
              </a:rPr>
              <a:t>Opportunities not determined by Geography</a:t>
            </a:r>
            <a:r>
              <a:rPr lang="en-US" sz="1800" dirty="0" smtClean="0"/>
              <a:t> – Investigating employer engagement in rural / isolated areas and developing solutions (Northumberland focus).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8D0E57"/>
                </a:solidFill>
              </a:rPr>
              <a:t>A ‘Joined Up’ </a:t>
            </a:r>
            <a:r>
              <a:rPr lang="en-US" sz="1800" b="1" dirty="0">
                <a:solidFill>
                  <a:srgbClr val="8D0E57"/>
                </a:solidFill>
              </a:rPr>
              <a:t>A</a:t>
            </a:r>
            <a:r>
              <a:rPr lang="en-US" sz="1800" b="1" dirty="0" smtClean="0">
                <a:solidFill>
                  <a:srgbClr val="8D0E57"/>
                </a:solidFill>
              </a:rPr>
              <a:t>pproach </a:t>
            </a:r>
            <a:r>
              <a:rPr lang="en-US" sz="1800" dirty="0" smtClean="0"/>
              <a:t>– One coherent message to education (benchmarks, teacher training, standards, quality awards). One coherent message to business (NCS, NECC, BITC, STEMNET, EA’s, Ambassador </a:t>
            </a:r>
            <a:r>
              <a:rPr lang="en-US" sz="1800" dirty="0" err="1" smtClean="0"/>
              <a:t>Programmes</a:t>
            </a:r>
            <a:r>
              <a:rPr lang="en-US" sz="1800" dirty="0" smtClean="0"/>
              <a:t>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2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Benchmarks – the </a:t>
            </a:r>
            <a:r>
              <a:rPr lang="en-GB" dirty="0"/>
              <a:t>G</a:t>
            </a:r>
            <a:r>
              <a:rPr lang="en-GB" dirty="0" smtClean="0"/>
              <a:t>uiding Principle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prstClr val="black"/>
                </a:solidFill>
                <a:latin typeface="Calibri"/>
              </a:rPr>
              <a:t>Our work suggests that there is no single </a:t>
            </a:r>
            <a:r>
              <a:rPr lang="en-GB" sz="3600" dirty="0">
                <a:solidFill>
                  <a:srgbClr val="8D0E57"/>
                </a:solidFill>
                <a:latin typeface="Calibri"/>
              </a:rPr>
              <a:t>‘magic bullet’ </a:t>
            </a:r>
            <a:r>
              <a:rPr lang="en-GB" sz="3600" dirty="0">
                <a:solidFill>
                  <a:prstClr val="black"/>
                </a:solidFill>
                <a:latin typeface="Calibri"/>
              </a:rPr>
              <a:t>for good career guidance: it is about </a:t>
            </a:r>
            <a:r>
              <a:rPr lang="en-GB" sz="3600" dirty="0" smtClean="0">
                <a:solidFill>
                  <a:prstClr val="black"/>
                </a:solidFill>
                <a:latin typeface="Calibri"/>
              </a:rPr>
              <a:t>doing a </a:t>
            </a:r>
            <a:r>
              <a:rPr lang="en-GB" sz="3600" dirty="0">
                <a:solidFill>
                  <a:prstClr val="black"/>
                </a:solidFill>
                <a:latin typeface="Calibri"/>
              </a:rPr>
              <a:t>number of things, identified in our benchmarks</a:t>
            </a:r>
            <a:r>
              <a:rPr lang="en-GB" sz="3600" dirty="0" smtClean="0">
                <a:solidFill>
                  <a:prstClr val="black"/>
                </a:solidFill>
                <a:latin typeface="Calibri"/>
              </a:rPr>
              <a:t>, doing them </a:t>
            </a:r>
            <a:r>
              <a:rPr lang="en-GB" sz="3600" u="sng" dirty="0" smtClean="0">
                <a:solidFill>
                  <a:prstClr val="black"/>
                </a:solidFill>
                <a:latin typeface="Calibri"/>
              </a:rPr>
              <a:t>consistently</a:t>
            </a:r>
            <a:r>
              <a:rPr lang="en-GB" sz="3600" dirty="0" smtClean="0">
                <a:solidFill>
                  <a:prstClr val="black"/>
                </a:solidFill>
                <a:latin typeface="Calibri"/>
              </a:rPr>
              <a:t>, doing them </a:t>
            </a:r>
            <a:r>
              <a:rPr lang="en-GB" sz="3600" u="sng" dirty="0" smtClean="0">
                <a:solidFill>
                  <a:prstClr val="black"/>
                </a:solidFill>
                <a:latin typeface="Calibri"/>
              </a:rPr>
              <a:t>well</a:t>
            </a:r>
            <a:r>
              <a:rPr lang="en-GB" sz="3600" dirty="0" smtClean="0">
                <a:solidFill>
                  <a:prstClr val="black"/>
                </a:solidFill>
                <a:latin typeface="Calibri"/>
              </a:rPr>
              <a:t> and doing them </a:t>
            </a:r>
            <a:r>
              <a:rPr lang="en-GB" sz="3600" u="sng" dirty="0" smtClean="0">
                <a:solidFill>
                  <a:prstClr val="black"/>
                </a:solidFill>
                <a:latin typeface="Calibri"/>
              </a:rPr>
              <a:t>for all and every student</a:t>
            </a:r>
            <a:r>
              <a:rPr lang="en-GB" sz="36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GB" sz="36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to the Benchmarks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68552"/>
          </a:xfrm>
        </p:spPr>
        <p:txBody>
          <a:bodyPr/>
          <a:lstStyle/>
          <a:p>
            <a:r>
              <a:rPr lang="en-GB" b="1" dirty="0" smtClean="0">
                <a:solidFill>
                  <a:srgbClr val="8D0E57"/>
                </a:solidFill>
              </a:rPr>
              <a:t>Gatsby Foundation </a:t>
            </a:r>
            <a:r>
              <a:rPr lang="en-GB" dirty="0" smtClean="0"/>
              <a:t>– Charitable Foundation of Lord Sainsbury</a:t>
            </a:r>
          </a:p>
          <a:p>
            <a:r>
              <a:rPr lang="en-GB" dirty="0" smtClean="0"/>
              <a:t>Professor </a:t>
            </a:r>
            <a:r>
              <a:rPr lang="en-GB" b="1" dirty="0" smtClean="0">
                <a:solidFill>
                  <a:srgbClr val="8D0E57"/>
                </a:solidFill>
              </a:rPr>
              <a:t>Sir John Holman</a:t>
            </a:r>
          </a:p>
          <a:p>
            <a:r>
              <a:rPr lang="en-GB" b="1" dirty="0" smtClean="0">
                <a:solidFill>
                  <a:srgbClr val="8D0E57"/>
                </a:solidFill>
              </a:rPr>
              <a:t>Six </a:t>
            </a:r>
            <a:r>
              <a:rPr lang="en-GB" b="1" dirty="0">
                <a:solidFill>
                  <a:srgbClr val="8D0E57"/>
                </a:solidFill>
              </a:rPr>
              <a:t>I</a:t>
            </a:r>
            <a:r>
              <a:rPr lang="en-GB" b="1" dirty="0" smtClean="0">
                <a:solidFill>
                  <a:srgbClr val="8D0E57"/>
                </a:solidFill>
              </a:rPr>
              <a:t>nternational Visits </a:t>
            </a:r>
            <a:r>
              <a:rPr lang="en-GB" dirty="0" smtClean="0"/>
              <a:t>– Netherlands, Germany, Hong Kong, Finland, Canada, Republic of Ireland.</a:t>
            </a:r>
          </a:p>
          <a:p>
            <a:r>
              <a:rPr lang="en-GB" b="1" dirty="0" smtClean="0">
                <a:solidFill>
                  <a:srgbClr val="8D0E57"/>
                </a:solidFill>
              </a:rPr>
              <a:t>8 benchmarks of ‘Good Careers Guidance’ </a:t>
            </a:r>
            <a:r>
              <a:rPr lang="en-GB" dirty="0" smtClean="0"/>
              <a:t>identified.</a:t>
            </a:r>
          </a:p>
          <a:p>
            <a:r>
              <a:rPr lang="en-GB" dirty="0" smtClean="0"/>
              <a:t>Schools starting points in relation to the benchmarks tested via a survey of 10% of schools in England. Findings combined with the international research.</a:t>
            </a:r>
          </a:p>
          <a:p>
            <a:r>
              <a:rPr lang="en-GB" dirty="0" smtClean="0"/>
              <a:t>National Pilot commissioned in 2015 to test how schools and colleges can move from their starting points to a position of achieving the benchmarks. </a:t>
            </a:r>
            <a:r>
              <a:rPr lang="en-GB" b="1" dirty="0" smtClean="0">
                <a:solidFill>
                  <a:srgbClr val="8D0E57"/>
                </a:solidFill>
              </a:rPr>
              <a:t>Audit and Action Planning.</a:t>
            </a:r>
          </a:p>
          <a:p>
            <a:r>
              <a:rPr lang="en-GB" b="1" dirty="0" smtClean="0">
                <a:solidFill>
                  <a:srgbClr val="8D0E57"/>
                </a:solidFill>
              </a:rPr>
              <a:t>2 year pilot in terms of intensive activity</a:t>
            </a:r>
            <a:r>
              <a:rPr lang="en-GB" dirty="0" smtClean="0"/>
              <a:t> with the schools/colleges, </a:t>
            </a:r>
            <a:r>
              <a:rPr lang="en-GB" b="1" dirty="0" smtClean="0">
                <a:solidFill>
                  <a:srgbClr val="8D0E57"/>
                </a:solidFill>
              </a:rPr>
              <a:t>4 year pilot in terms of data collection </a:t>
            </a:r>
            <a:r>
              <a:rPr lang="en-GB" dirty="0" smtClean="0"/>
              <a:t>independent external evaluation.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44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8 Benchmarks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01" y="1052736"/>
            <a:ext cx="3385197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51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0788" cy="1143000"/>
          </a:xfrm>
        </p:spPr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North East – Education and Skills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/>
              <a:t>The North East has </a:t>
            </a:r>
            <a:r>
              <a:rPr lang="en-GB" b="1" dirty="0">
                <a:solidFill>
                  <a:srgbClr val="8D0E57"/>
                </a:solidFill>
              </a:rPr>
              <a:t>fewer people with high skill levels </a:t>
            </a:r>
            <a:r>
              <a:rPr lang="en-GB" dirty="0"/>
              <a:t>compared to the national </a:t>
            </a:r>
            <a:r>
              <a:rPr lang="en-GB" dirty="0" smtClean="0"/>
              <a:t>average.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1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/>
              <a:t>More </a:t>
            </a:r>
            <a:r>
              <a:rPr lang="en-GB" dirty="0"/>
              <a:t>than </a:t>
            </a:r>
            <a:r>
              <a:rPr lang="en-GB" b="1" dirty="0">
                <a:solidFill>
                  <a:srgbClr val="8D0E57"/>
                </a:solidFill>
              </a:rPr>
              <a:t>a fifth of adults in the region have no qualifications</a:t>
            </a:r>
            <a:r>
              <a:rPr lang="en-GB" dirty="0"/>
              <a:t> at all, double the national figure</a:t>
            </a:r>
            <a:r>
              <a:rPr lang="en-GB" dirty="0" smtClean="0"/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1000" dirty="0"/>
          </a:p>
          <a:p>
            <a:pPr>
              <a:buFont typeface="Arial" pitchFamily="34" charset="0"/>
              <a:buChar char="•"/>
              <a:defRPr/>
            </a:pPr>
            <a:r>
              <a:rPr lang="en-GB" dirty="0"/>
              <a:t>The region has an </a:t>
            </a:r>
            <a:r>
              <a:rPr lang="en-GB" b="1" dirty="0">
                <a:solidFill>
                  <a:srgbClr val="8D0E57"/>
                </a:solidFill>
              </a:rPr>
              <a:t>ageing skilled workforce in some key areas of economic activity</a:t>
            </a:r>
            <a:r>
              <a:rPr lang="en-GB" dirty="0"/>
              <a:t> including advanced </a:t>
            </a:r>
            <a:r>
              <a:rPr lang="en-GB" dirty="0" smtClean="0"/>
              <a:t>manufacturing.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1000" dirty="0"/>
          </a:p>
          <a:p>
            <a:pP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8D0E57"/>
                </a:solidFill>
              </a:rPr>
              <a:t>S</a:t>
            </a:r>
            <a:r>
              <a:rPr lang="en-GB" b="1" dirty="0" smtClean="0">
                <a:solidFill>
                  <a:srgbClr val="8D0E57"/>
                </a:solidFill>
              </a:rPr>
              <a:t>tark </a:t>
            </a:r>
            <a:r>
              <a:rPr lang="en-GB" b="1" dirty="0">
                <a:solidFill>
                  <a:srgbClr val="8D0E57"/>
                </a:solidFill>
              </a:rPr>
              <a:t>gender </a:t>
            </a:r>
            <a:r>
              <a:rPr lang="en-GB" b="1" dirty="0" smtClean="0">
                <a:solidFill>
                  <a:srgbClr val="8D0E57"/>
                </a:solidFill>
              </a:rPr>
              <a:t>imbalances exist </a:t>
            </a:r>
            <a:r>
              <a:rPr lang="en-GB" dirty="0"/>
              <a:t>within some </a:t>
            </a:r>
            <a:r>
              <a:rPr lang="en-GB" dirty="0" smtClean="0"/>
              <a:t>sectors, </a:t>
            </a:r>
            <a:r>
              <a:rPr lang="en-GB" dirty="0"/>
              <a:t>such as engineering and digital. </a:t>
            </a: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sz="1000" dirty="0"/>
          </a:p>
          <a:p>
            <a:pPr>
              <a:buFont typeface="Arial" pitchFamily="34" charset="0"/>
              <a:buChar char="•"/>
              <a:defRPr/>
            </a:pPr>
            <a:r>
              <a:rPr lang="en-GB" dirty="0"/>
              <a:t>The region has the </a:t>
            </a:r>
            <a:r>
              <a:rPr lang="en-GB" b="1" dirty="0">
                <a:solidFill>
                  <a:srgbClr val="8D0E57"/>
                </a:solidFill>
              </a:rPr>
              <a:t>highest rate of youth unemployment </a:t>
            </a:r>
            <a:r>
              <a:rPr lang="en-GB" dirty="0">
                <a:solidFill>
                  <a:srgbClr val="8D0E57"/>
                </a:solidFill>
              </a:rPr>
              <a:t>and the </a:t>
            </a:r>
            <a:r>
              <a:rPr lang="en-GB" b="1" dirty="0">
                <a:solidFill>
                  <a:srgbClr val="8D0E57"/>
                </a:solidFill>
              </a:rPr>
              <a:t>highest proportion of young people recorded as NEET</a:t>
            </a:r>
            <a:r>
              <a:rPr lang="en-GB" dirty="0"/>
              <a:t> nationally. 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0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1143000"/>
          </a:xfrm>
        </p:spPr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North East – Education and Skills Context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The region has a </a:t>
            </a:r>
            <a:r>
              <a:rPr lang="en-GB" altLang="en-US" b="1" smtClean="0">
                <a:solidFill>
                  <a:srgbClr val="8D0E57"/>
                </a:solidFill>
                <a:latin typeface="Arial" charset="0"/>
                <a:cs typeface="Arial" charset="0"/>
              </a:rPr>
              <a:t>higher proportion of young people entering apprenticeships</a:t>
            </a:r>
            <a:r>
              <a:rPr lang="en-GB" altLang="en-US" smtClean="0">
                <a:latin typeface="Arial" charset="0"/>
                <a:cs typeface="Arial" charset="0"/>
              </a:rPr>
              <a:t> than the national average.</a:t>
            </a:r>
          </a:p>
          <a:p>
            <a:endParaRPr lang="en-GB" altLang="en-US" smtClean="0">
              <a:latin typeface="Arial" charset="0"/>
              <a:cs typeface="Arial" charset="0"/>
            </a:endParaRPr>
          </a:p>
          <a:p>
            <a:r>
              <a:rPr lang="en-GB" altLang="en-US" smtClean="0">
                <a:latin typeface="Arial" charset="0"/>
                <a:cs typeface="Arial" charset="0"/>
              </a:rPr>
              <a:t>Over last 10 years, </a:t>
            </a:r>
            <a:r>
              <a:rPr lang="en-GB" altLang="en-US" b="1" smtClean="0">
                <a:solidFill>
                  <a:srgbClr val="8D0E57"/>
                </a:solidFill>
                <a:latin typeface="Arial" charset="0"/>
                <a:cs typeface="Arial" charset="0"/>
              </a:rPr>
              <a:t>secondary school performance in the NE LEP area has improved at a faster rate than other regions </a:t>
            </a:r>
            <a:r>
              <a:rPr lang="en-GB" altLang="en-US" smtClean="0">
                <a:latin typeface="Arial" charset="0"/>
                <a:cs typeface="Arial" charset="0"/>
              </a:rPr>
              <a:t>outside of London.</a:t>
            </a:r>
          </a:p>
          <a:p>
            <a:endParaRPr lang="en-GB" altLang="en-US" smtClean="0">
              <a:latin typeface="Arial" charset="0"/>
              <a:cs typeface="Arial" charset="0"/>
            </a:endParaRPr>
          </a:p>
          <a:p>
            <a:r>
              <a:rPr lang="en-GB" altLang="en-US" smtClean="0">
                <a:latin typeface="Arial" charset="0"/>
                <a:cs typeface="Arial" charset="0"/>
              </a:rPr>
              <a:t>In 2012, Lord Adonis was commissioned by the North East LEP to conduct a review of the NE economy. The report highlighted </a:t>
            </a:r>
            <a:r>
              <a:rPr lang="en-GB" altLang="en-US" b="1" smtClean="0">
                <a:solidFill>
                  <a:srgbClr val="8D0E57"/>
                </a:solidFill>
                <a:latin typeface="Arial" charset="0"/>
                <a:cs typeface="Arial" charset="0"/>
              </a:rPr>
              <a:t>a lack of cohesion, consistency or coordination for careers education and information, advice and guidance (IAG) on career options as a barrier to the region’s economic success</a:t>
            </a:r>
            <a:r>
              <a:rPr lang="en-GB" altLang="en-US" smtClean="0">
                <a:latin typeface="Arial" charset="0"/>
                <a:cs typeface="Arial" charset="0"/>
              </a:rPr>
              <a:t>... But it did recognise </a:t>
            </a:r>
            <a:r>
              <a:rPr lang="en-GB" altLang="en-US" b="1" smtClean="0">
                <a:solidFill>
                  <a:srgbClr val="8D0E57"/>
                </a:solidFill>
                <a:latin typeface="Arial" charset="0"/>
                <a:cs typeface="Arial" charset="0"/>
              </a:rPr>
              <a:t>examples of outstanding practice</a:t>
            </a:r>
            <a:r>
              <a:rPr lang="en-GB" altLang="en-US" smtClean="0">
                <a:latin typeface="Arial" charset="0"/>
                <a:cs typeface="Arial" charset="0"/>
              </a:rPr>
              <a:t>. </a:t>
            </a:r>
          </a:p>
          <a:p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Participating School’s and College’s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Berwick Academy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Northumberland Church of England Academy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King Edward VI School, </a:t>
            </a:r>
            <a:r>
              <a:rPr lang="en-GB" b="1" dirty="0" err="1">
                <a:solidFill>
                  <a:prstClr val="black"/>
                </a:solidFill>
                <a:latin typeface="Calibri"/>
              </a:rPr>
              <a:t>Morpeth</a:t>
            </a:r>
            <a:endParaRPr lang="en-GB" b="1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St Joseph’s Catholic Academy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err="1">
                <a:solidFill>
                  <a:prstClr val="black"/>
                </a:solidFill>
                <a:latin typeface="Calibri"/>
              </a:rPr>
              <a:t>Harton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 Technology College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Kenton School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Excelsior Academy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Churchill Community College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err="1">
                <a:solidFill>
                  <a:prstClr val="black"/>
                </a:solidFill>
                <a:latin typeface="Calibri"/>
              </a:rPr>
              <a:t>Shotton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 Hall Academy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Greenfield School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Park View Academy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Castle View Enterprise Academy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The Link School, 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>Sunderland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Bishop Auckland College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Sunderland College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East Durham College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0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Career Benchmarks National Pilot: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embed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‘Good Career Guidance Benchmarks’ in 16 schools and colleges in the North East Local Enterprise Partnership area.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test the benchmarks in action –</a:t>
            </a:r>
            <a:r>
              <a:rPr lang="en-GB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documenting the conditions, support and capacity needed by schools and colleges to make measurable and rapid progress towards the achievement of the benchmarks .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3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4 Clear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b="1" dirty="0" smtClean="0">
                <a:solidFill>
                  <a:srgbClr val="8D0E57"/>
                </a:solidFill>
              </a:rPr>
              <a:t>Build capacity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within and between the pilot schools to deliver a consistent, comprehensive and high quality career education for all students that meets the standards of the Good Career Guidance Benchmarks.</a:t>
            </a:r>
          </a:p>
          <a:p>
            <a:pPr marL="560070" indent="-514350"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 smtClean="0">
                <a:solidFill>
                  <a:srgbClr val="8D0E57"/>
                </a:solidFill>
              </a:rPr>
              <a:t>Test the impact </a:t>
            </a:r>
            <a:r>
              <a:rPr lang="en-GB" dirty="0" smtClean="0"/>
              <a:t>of the Good Career Guidance Benchmarks on </a:t>
            </a:r>
            <a:r>
              <a:rPr lang="en-GB" b="1" dirty="0" smtClean="0">
                <a:solidFill>
                  <a:srgbClr val="8D0E57"/>
                </a:solidFill>
              </a:rPr>
              <a:t>student outcomes and whole school/college culture </a:t>
            </a:r>
            <a:r>
              <a:rPr lang="en-GB" dirty="0" smtClean="0"/>
              <a:t>in a </a:t>
            </a:r>
            <a:r>
              <a:rPr lang="en-GB" b="1" dirty="0" smtClean="0">
                <a:solidFill>
                  <a:srgbClr val="8D0E57"/>
                </a:solidFill>
              </a:rPr>
              <a:t>diversity of settings </a:t>
            </a:r>
            <a:r>
              <a:rPr lang="en-GB" dirty="0" smtClean="0"/>
              <a:t>over a two year period.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4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  <a:cs typeface="Arial" charset="0"/>
              </a:rPr>
              <a:t>4 Clear Intentions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GB" altLang="en-US" b="1" dirty="0" smtClean="0">
                <a:solidFill>
                  <a:srgbClr val="8D0E57"/>
                </a:solidFill>
              </a:rPr>
              <a:t>Identify the problems and barriers </a:t>
            </a:r>
            <a:r>
              <a:rPr lang="en-GB" altLang="en-US" dirty="0" smtClean="0"/>
              <a:t>to the comprehensive implementation of the Good Career Guidance Benchmarks within different schools and localities, </a:t>
            </a:r>
            <a:r>
              <a:rPr lang="en-GB" altLang="en-US" b="1" dirty="0" smtClean="0">
                <a:solidFill>
                  <a:srgbClr val="8D0E57"/>
                </a:solidFill>
              </a:rPr>
              <a:t>and identify solutions and opportunities</a:t>
            </a:r>
            <a:r>
              <a:rPr lang="en-GB" altLang="en-US" dirty="0" smtClean="0"/>
              <a:t> to overcome these issues.</a:t>
            </a:r>
          </a:p>
          <a:p>
            <a:pPr marL="457200" indent="-457200">
              <a:buFont typeface="+mj-lt"/>
              <a:buAutoNum type="arabicPeriod" startAt="3"/>
              <a:defRPr/>
            </a:pPr>
            <a:endParaRPr lang="en-GB" altLang="en-US" dirty="0" smtClean="0"/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GB" altLang="en-US" b="1" dirty="0" smtClean="0">
                <a:solidFill>
                  <a:srgbClr val="8D0E57"/>
                </a:solidFill>
              </a:rPr>
              <a:t>Create a sustainable </a:t>
            </a:r>
            <a:r>
              <a:rPr lang="en-GB" altLang="en-US" dirty="0" smtClean="0"/>
              <a:t>and </a:t>
            </a:r>
            <a:r>
              <a:rPr lang="en-GB" altLang="en-US" b="1" dirty="0" smtClean="0">
                <a:solidFill>
                  <a:srgbClr val="8D0E57"/>
                </a:solidFill>
              </a:rPr>
              <a:t>replicable approach </a:t>
            </a:r>
            <a:r>
              <a:rPr lang="en-GB" altLang="en-US" dirty="0" smtClean="0"/>
              <a:t>to the implementation of the Good Career Guidance Benchmarks that can be </a:t>
            </a:r>
            <a:r>
              <a:rPr lang="en-GB" altLang="en-US" b="1" dirty="0" smtClean="0">
                <a:solidFill>
                  <a:srgbClr val="8D0E57"/>
                </a:solidFill>
              </a:rPr>
              <a:t>applied at scale </a:t>
            </a:r>
            <a:r>
              <a:rPr lang="en-GB" altLang="en-US" dirty="0" smtClean="0"/>
              <a:t>in other areas of England.</a:t>
            </a:r>
          </a:p>
          <a:p>
            <a:pPr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40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1591</Words>
  <Application>Microsoft Office PowerPoint</Application>
  <PresentationFormat>On-screen Show (4:3)</PresentationFormat>
  <Paragraphs>293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Career Benchmarks: National Pilot  Future Ready 2016  Ryan Gibson National Facilitator</vt:lpstr>
      <vt:lpstr>Background to the Benchmarks</vt:lpstr>
      <vt:lpstr>The 8 Benchmarks</vt:lpstr>
      <vt:lpstr>North East – Education and Skills Context</vt:lpstr>
      <vt:lpstr>North East – Education and Skills Context</vt:lpstr>
      <vt:lpstr>Participating School’s and College’s</vt:lpstr>
      <vt:lpstr>Career Benchmarks National Pilot: Aims</vt:lpstr>
      <vt:lpstr>4 Clear Intentions</vt:lpstr>
      <vt:lpstr>4 Clear Intentions</vt:lpstr>
      <vt:lpstr>    INDICATIONS  FROM THE  INITIAL AUDIT</vt:lpstr>
      <vt:lpstr>Indications from the Initial Audit</vt:lpstr>
      <vt:lpstr>Generic indications from the initial audit</vt:lpstr>
      <vt:lpstr>Very Positive</vt:lpstr>
      <vt:lpstr>Positive Picture</vt:lpstr>
      <vt:lpstr>What Next – National Developments</vt:lpstr>
      <vt:lpstr>What Next – The Pilot</vt:lpstr>
      <vt:lpstr>National Pilot: Careers Education Advisory Board</vt:lpstr>
      <vt:lpstr>What Next – Projects</vt:lpstr>
      <vt:lpstr>Benchmarks – the Guiding Principle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Benchmarks: National Pilot  Northern EC Network Meeting  Ryan Gibson</dc:title>
  <dc:creator>Ryan Gibson</dc:creator>
  <cp:lastModifiedBy>Ryan Gibson</cp:lastModifiedBy>
  <cp:revision>12</cp:revision>
  <dcterms:created xsi:type="dcterms:W3CDTF">2016-01-25T13:28:42Z</dcterms:created>
  <dcterms:modified xsi:type="dcterms:W3CDTF">2016-02-01T16:09:25Z</dcterms:modified>
</cp:coreProperties>
</file>