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  <p:sldMasterId id="2147483844" r:id="rId2"/>
  </p:sldMasterIdLst>
  <p:notesMasterIdLst>
    <p:notesMasterId r:id="rId35"/>
  </p:notesMasterIdLst>
  <p:handoutMasterIdLst>
    <p:handoutMasterId r:id="rId36"/>
  </p:handoutMasterIdLst>
  <p:sldIdLst>
    <p:sldId id="398" r:id="rId3"/>
    <p:sldId id="290" r:id="rId4"/>
    <p:sldId id="367" r:id="rId5"/>
    <p:sldId id="368" r:id="rId6"/>
    <p:sldId id="374" r:id="rId7"/>
    <p:sldId id="373" r:id="rId8"/>
    <p:sldId id="375" r:id="rId9"/>
    <p:sldId id="376" r:id="rId10"/>
    <p:sldId id="369" r:id="rId11"/>
    <p:sldId id="377" r:id="rId12"/>
    <p:sldId id="378" r:id="rId13"/>
    <p:sldId id="379" r:id="rId14"/>
    <p:sldId id="394" r:id="rId15"/>
    <p:sldId id="370" r:id="rId16"/>
    <p:sldId id="371" r:id="rId17"/>
    <p:sldId id="380" r:id="rId18"/>
    <p:sldId id="381" r:id="rId19"/>
    <p:sldId id="382" r:id="rId20"/>
    <p:sldId id="392" r:id="rId21"/>
    <p:sldId id="383" r:id="rId22"/>
    <p:sldId id="384" r:id="rId23"/>
    <p:sldId id="385" r:id="rId24"/>
    <p:sldId id="386" r:id="rId25"/>
    <p:sldId id="387" r:id="rId26"/>
    <p:sldId id="391" r:id="rId27"/>
    <p:sldId id="388" r:id="rId28"/>
    <p:sldId id="395" r:id="rId29"/>
    <p:sldId id="396" r:id="rId30"/>
    <p:sldId id="389" r:id="rId31"/>
    <p:sldId id="390" r:id="rId32"/>
    <p:sldId id="393" r:id="rId33"/>
    <p:sldId id="397" r:id="rId3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  <a:srgbClr val="D2C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1BF088ED-1075-4510-950D-405061569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81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93263F81-AB1F-4B51-A4CA-047E49299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51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re.org.uk/sites/default/files/Tests%20worth%20teaching%20to_web%20text.pdf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dtrust.org/about/dgt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dtrust.org/about/dgt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ducationcounts.govt.nz/publications/series/2515/15341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endowmentfoundation.org.uk/toolkit" TargetMode="External"/><Relationship Id="rId7" Type="http://schemas.openxmlformats.org/officeDocument/2006/relationships/hyperlink" Target="http://tdtrust.org/about/dg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suttontrust.com/researcharchive/great-teaching/" TargetMode="External"/><Relationship Id="rId5" Type="http://schemas.openxmlformats.org/officeDocument/2006/relationships/hyperlink" Target="https://vimeo.com/70471076" TargetMode="External"/><Relationship Id="rId4" Type="http://schemas.openxmlformats.org/officeDocument/2006/relationships/hyperlink" Target="http://www.cem.org/attachments/publications/ImprovingEducation2013.pd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ttontrust.com/researcharchive/great-teaching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71DBB4A3-201D-4925-A692-121D9E154EC2}" type="slidenum">
              <a:rPr lang="en-US" sz="1300" smtClean="0">
                <a:latin typeface="Arial" pitchFamily="34" charset="0"/>
              </a:rPr>
              <a:pPr>
                <a:defRPr/>
              </a:pPr>
              <a:t>2</a:t>
            </a:fld>
            <a:endParaRPr lang="en-US" sz="13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Coe, R. (2002) ‘Evidence on the Role and Impact of Performance Feedback in Schools’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A.J.Visscher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and R. Coe (eds.)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School Improvement Through Performance Feedback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. Rotterdam: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Swets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and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Zeitlinger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Locke, E. A., &amp; Latham, G. P. (2006). New directions in goal-setting theory.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Current directions in psychological science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15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(5), 265-268.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Lee J. (2008), ‘Is Test-Driven External Accountability Effective? Synthesizing the Evidence From Cross-State Causal-Comparative and Correlational Studies’,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Review of Educational Research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78(3):608–644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Coe, R. and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Sahgren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G.H, (2014) “Incentives and ignorance in qualifications, assessment, and accountability”. In G.H. Sahlgren (ed.)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Tests worth teaching to: incentivising quality in qualifications and accountability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. Centre for Market Reform of Education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http://www.cmre.org.uk/sites/default/files/Tests%20worth%20teaching%20to_web%20text.pdf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WILIAM, D. (2010) 'Standardized Testing and School Accountability',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Educational Psychologist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45: 2, 107 — 122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Rockoff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J. E. (2004). The impact of individual teachers on student achievement: Evidence from panel data. The American Economic Review, 94(2), 247-252. 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Kukla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-Acevedo, S. (2009). Do teacher characteristics matter? New results on the effects of teacher preparation on student achievement. Economics of Education Review, 28(1), 49-57. </a:t>
            </a:r>
          </a:p>
          <a:p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Murphy, R. (2013) ‘Testing Teachers: What works best for teacher evaluation and appraisal’. Sutton Trust. http://www.suttontrust.com/news/publications/testing-teachers-what-works-best-for-teacher-evaluation/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08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Cordingley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P., Higgins, S.,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Greany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T., Buckler, N., Coles-Jordan, D., Crisp, B., Saunders, L., Coe, R. (2015) Developing Great Teaching: Lessons from the international reviews into effective professional development. Teacher Development Trust.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http://tdtrust.org/about/dgt/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The CPD Test: http://tdtrust.org/cpdtest/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99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The CPD Test: http://tdtrust.org/cpdtest/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Cordingley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P., Higgins, S.,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Greany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T., Buckler, N., Coles-Jordan, D., Crisp, B., Saunders, L., Coe, R. (2015) Developing Great Teaching: Lessons from the international reviews into effective professional development. Teacher Development Trust.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http://tdtrust.org/about/dgt/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Timperley, H., Wilson, A.,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Barrar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H. &amp; Fung, I. (2007) Teacher professional learning and development: Best evidence synthesis iteration. Wellington, New Zealand: Ministry of Education.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4"/>
              </a:rPr>
              <a:t>http://www.educationcounts.govt.nz/publications/series/2515/15341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78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Higgins, S.,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Katsipataki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M., Kokotsaki, D., Coleman, R., Major, L.E., &amp; Coe, R. (2013). The Sutton Trust-Education Endowment Foundation Teaching and Learning Toolkit. London: Education Endowment Foundation. [Available at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http://www.educationendowmentfoundation.org.uk/toolkit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]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Coe, R. (2013) Improving Education: A triumph of hope over experience. Inaugural Lecture of Professor Robert Coe, Durham University, 18 June 2013. Essay version available at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4"/>
              </a:rPr>
              <a:t>http://www.cem.org/attachments/publications/ImprovingEducation2013.pdf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Video at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5"/>
              </a:rPr>
              <a:t>https://vimeo.com/70471076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Coe, R.,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Aloisi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C., Higgins, S. and Elliot Major, L. (2014) ‘What makes great teaching? Review of the underpinning research’. Sutton Trust, October 2014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6"/>
              </a:rPr>
              <a:t>http://www.suttontrust.com/researcharchive/great-teaching/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Cordingley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P., Higgins, S.,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Greany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T., Buckler, N., Coles-Jordan, D., Crisp, B., Saunders, L., Coe, R. (2015) Developing Great Teaching: Lessons from the international reviews into effective professional development. Teacher Development Trust.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7"/>
              </a:rPr>
              <a:t>http://tdtrust.org/about/dgt/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4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Rob Coe EMC blog on </a:t>
            </a:r>
            <a:r>
              <a:rPr lang="en-GB" b="1" dirty="0" smtClean="0"/>
              <a:t>class size</a:t>
            </a:r>
            <a:r>
              <a:rPr lang="en-GB" dirty="0" smtClean="0"/>
              <a:t>: http://educationmediacentre.org/researchnews/whats-the-evidence-on-class-size/ </a:t>
            </a:r>
          </a:p>
          <a:p>
            <a:r>
              <a:rPr lang="en-GB" dirty="0" smtClean="0"/>
              <a:t>John Hattie on </a:t>
            </a:r>
            <a:r>
              <a:rPr lang="en-GB" b="1" dirty="0" smtClean="0"/>
              <a:t>individualisation</a:t>
            </a:r>
            <a:r>
              <a:rPr lang="en-GB" dirty="0" smtClean="0"/>
              <a:t> (</a:t>
            </a:r>
            <a:r>
              <a:rPr lang="en-GB" dirty="0" err="1" smtClean="0"/>
              <a:t>eg</a:t>
            </a:r>
            <a:r>
              <a:rPr lang="en-GB" dirty="0" smtClean="0"/>
              <a:t> https://cdn.auckland.ac.nz/assets/education/about/research/documents/influences-on-student-learning.pdf). </a:t>
            </a:r>
          </a:p>
          <a:p>
            <a:r>
              <a:rPr lang="en-GB" dirty="0" smtClean="0"/>
              <a:t>See also Harry Webb’s blog: ‘</a:t>
            </a:r>
            <a:r>
              <a:rPr lang="en-GB" b="1" dirty="0" smtClean="0"/>
              <a:t>The Evidence on Differentiation</a:t>
            </a:r>
            <a:r>
              <a:rPr lang="en-GB" dirty="0" smtClean="0"/>
              <a:t>’ http://websofsubstance.wordpress.com/2014/07/</a:t>
            </a:r>
          </a:p>
          <a:p>
            <a:r>
              <a:rPr lang="en-GB" dirty="0" smtClean="0"/>
              <a:t>Deborah </a:t>
            </a:r>
            <a:r>
              <a:rPr lang="en-GB" dirty="0" err="1" smtClean="0"/>
              <a:t>Stipek</a:t>
            </a:r>
            <a:r>
              <a:rPr lang="en-GB" baseline="0" dirty="0" smtClean="0"/>
              <a:t> on praise: </a:t>
            </a:r>
            <a:r>
              <a:rPr lang="en-GB" b="1" dirty="0" smtClean="0"/>
              <a:t>How Do Teachers' Expectations Affect Student Learning </a:t>
            </a:r>
            <a:r>
              <a:rPr lang="en-GB" b="0" dirty="0" smtClean="0"/>
              <a:t>http://www.education.com/reference/article/teachers-expectations-affect-learning/</a:t>
            </a:r>
            <a:endParaRPr lang="en-GB" b="0" baseline="0" dirty="0" smtClean="0"/>
          </a:p>
          <a:p>
            <a:r>
              <a:rPr lang="en-GB" baseline="0" dirty="0" smtClean="0"/>
              <a:t>Steve Higgins et </a:t>
            </a:r>
            <a:r>
              <a:rPr lang="en-GB" baseline="0" dirty="0" err="1" smtClean="0"/>
              <a:t>al’s</a:t>
            </a:r>
            <a:r>
              <a:rPr lang="en-GB" baseline="0" dirty="0" smtClean="0"/>
              <a:t> summary for EEF: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rPr>
              <a:t>The Impact of Digital Technology on Learning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rPr>
              <a:t>http://educationendowmentfoundation.org.uk/uploads/pdf/The_Impact_of_Digital_Technologies_on_Learning_FULL_REPORT_(2012).pdf</a:t>
            </a:r>
            <a:endParaRPr lang="en-GB" b="0" baseline="0" dirty="0" smtClean="0"/>
          </a:p>
          <a:p>
            <a:r>
              <a:rPr lang="en-GB" baseline="0" dirty="0" smtClean="0"/>
              <a:t>Stephen </a:t>
            </a:r>
            <a:r>
              <a:rPr lang="en-GB" baseline="0" dirty="0" err="1" smtClean="0"/>
              <a:t>Gorard</a:t>
            </a:r>
            <a:r>
              <a:rPr lang="en-GB" baseline="0" dirty="0" smtClean="0"/>
              <a:t> et al for JRF on aspirations: 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rPr>
              <a:t>The impact of attitudes and aspirations on educational attainment and participation http://www.jrf.org.uk/sites/files/jrf/education-young-people-parents-full.pdf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95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A: Catch up numeracy ES = 0.21 (estimate from Toolkit: 0.22)</a:t>
            </a:r>
          </a:p>
          <a:p>
            <a:r>
              <a:rPr lang="en-GB" dirty="0" smtClean="0"/>
              <a:t>B: </a:t>
            </a:r>
            <a:r>
              <a:rPr lang="en-GB" dirty="0" err="1" smtClean="0"/>
              <a:t>Chatterbooks</a:t>
            </a:r>
            <a:r>
              <a:rPr lang="en-GB" dirty="0" smtClean="0"/>
              <a:t> ES= -0.14 (estimate from Toolkit: 0.1)</a:t>
            </a:r>
          </a:p>
          <a:p>
            <a:r>
              <a:rPr lang="en-GB" dirty="0" smtClean="0"/>
              <a:t>C: Discover summer school ES= 0.24 (estimate from Toolkit: 0.24)</a:t>
            </a:r>
          </a:p>
          <a:p>
            <a:r>
              <a:rPr lang="en-GB" dirty="0" smtClean="0"/>
              <a:t>D: Self regulation to improve writing: ES= 0.74 (estimate from Toolkit: 0.62)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71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56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http://www.cem.org/blog/would-you-let-this-test-into-your-classroom/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2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http://www.cem.org/blog/414/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29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Coe, R.,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Aloisi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C., Higgins, S. and Elliot Major, L. (2014) ‘What makes great teaching? Review of the underpinning research’. Sutton Trust, October 2014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http://www.suttontrust.com/researcharchive/great-teaching/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69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71DBB4A3-201D-4925-A692-121D9E154EC2}" type="slidenum">
              <a:rPr lang="en-US" sz="1300" smtClean="0">
                <a:latin typeface="Arial" pitchFamily="34" charset="0"/>
              </a:rPr>
              <a:pPr>
                <a:defRPr/>
              </a:pPr>
              <a:t>25</a:t>
            </a:fld>
            <a:endParaRPr lang="en-US" sz="13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5516563"/>
          </a:xfrm>
          <a:prstGeom prst="rect">
            <a:avLst/>
          </a:prstGeom>
          <a:solidFill>
            <a:srgbClr val="66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663366"/>
              </a:solidFill>
              <a:ea typeface="ＭＳ Ｐゴシック" charset="0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843588"/>
            <a:ext cx="19431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cem logos\Alternative file formats\08 CEM (white cem-outline tick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5888"/>
            <a:ext cx="33035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755576" y="2276872"/>
            <a:ext cx="7632848" cy="158417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576" y="4437112"/>
            <a:ext cx="7597055" cy="744538"/>
          </a:xfrm>
        </p:spPr>
        <p:txBody>
          <a:bodyPr/>
          <a:lstStyle>
            <a:lvl1pPr marL="0" indent="0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BB49CB-6F09-4D0E-89AC-31683FA34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7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AB5640-9DA8-40DF-9002-742E0A82D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5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95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195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232313-E69E-47A9-9C49-1883B917C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7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989138"/>
            <a:ext cx="7772400" cy="38163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63FD46-EB12-4CB1-962C-48781B94C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58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68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46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05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68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62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13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7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844824"/>
            <a:ext cx="7772400" cy="3960664"/>
          </a:xfrm>
        </p:spPr>
        <p:txBody>
          <a:bodyPr/>
          <a:lstStyle>
            <a:lvl1pPr marL="457200" indent="-457200"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CE7F47-FE1A-48F9-9977-E098381F2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24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91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07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20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5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65F98A-EE3A-40E7-B8DF-E462FAD71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9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330AE0-9927-4D9C-AEE3-F952C8D78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5369" y="112474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ECE814-C2DC-45CE-93EA-D4C220B08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5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038223-DECD-4EC9-9F4B-7F71D7672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2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C4787A-4008-4335-9C24-D5BB6A741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3364FD-A49C-4D3E-8965-9CF90CEE5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5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0510A3-9DA2-4580-8E5A-7565003A2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1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0825" cy="6873875"/>
          </a:xfrm>
          <a:prstGeom prst="rect">
            <a:avLst/>
          </a:prstGeom>
          <a:solidFill>
            <a:srgbClr val="66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663366"/>
                </a:solidFill>
              </a:rPr>
              <a:t>∂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107950" y="107950"/>
            <a:ext cx="8924925" cy="665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663366"/>
              </a:solidFill>
              <a:ea typeface="ＭＳ Ｐゴシック" charset="0"/>
            </a:endParaRP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Heading style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49688" y="6275388"/>
            <a:ext cx="19050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AC3F4881-37B4-4727-BDA1-C4F696BB1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90575" y="611188"/>
            <a:ext cx="802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z="4400">
              <a:solidFill>
                <a:schemeClr val="bg1"/>
              </a:solidFill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790575" y="1798638"/>
            <a:ext cx="8024813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en-GB" sz="18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34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843588"/>
            <a:ext cx="19431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665788"/>
            <a:ext cx="16525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14/10/2015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05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tdtrust.org/about/dg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gov.uk/government/consultations/teachers-professional-development-standard-call-for-evidenc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mediacentre.org/researchnews/whats-the-evidence-on-class-size/" TargetMode="External"/><Relationship Id="rId7" Type="http://schemas.openxmlformats.org/officeDocument/2006/relationships/hyperlink" Target="http://www.jrf.org.uk/sites/files/jrf/education-young-people-parents-ful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ucationendowmentfoundation.org.uk/uploads/pdf/The_Impact_of_Digital_Technologies_on_Learning_FULL_REPORT_(2012).pdf" TargetMode="External"/><Relationship Id="rId5" Type="http://schemas.openxmlformats.org/officeDocument/2006/relationships/hyperlink" Target="http://www.education.com/reference/article/teachers-expectations-affect-learning/" TargetMode="External"/><Relationship Id="rId4" Type="http://schemas.openxmlformats.org/officeDocument/2006/relationships/hyperlink" Target="https://cdn.auckland.ac.nz/assets/education/about/research/documents/influences-on-student-learning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endowmentfoundation.org.uk/toolki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63" y="3644900"/>
            <a:ext cx="9421813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390264" y="3212976"/>
            <a:ext cx="8363472" cy="122501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TO DEVELOP GREAT TEACHING?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115888"/>
            <a:ext cx="2513012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0" y="6078764"/>
            <a:ext cx="3024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solidFill>
                  <a:prstClr val="white"/>
                </a:solidFill>
                <a:ea typeface="+mn-ea"/>
                <a:cs typeface="Arial" charset="0"/>
              </a:rPr>
              <a:t>#SNEsummit15</a:t>
            </a:r>
          </a:p>
        </p:txBody>
      </p:sp>
      <p:sp>
        <p:nvSpPr>
          <p:cNvPr id="2055" name="TextBox 5"/>
          <p:cNvSpPr txBox="1">
            <a:spLocks noChangeArrowheads="1"/>
          </p:cNvSpPr>
          <p:nvPr/>
        </p:nvSpPr>
        <p:spPr bwMode="auto">
          <a:xfrm>
            <a:off x="1389063" y="2348880"/>
            <a:ext cx="6365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i="1" dirty="0" smtClean="0">
                <a:solidFill>
                  <a:prstClr val="black"/>
                </a:solidFill>
                <a:ea typeface="+mn-ea"/>
                <a:cs typeface="Arial" charset="0"/>
              </a:rPr>
              <a:t>What will it take…</a:t>
            </a:r>
          </a:p>
        </p:txBody>
      </p:sp>
      <p:sp>
        <p:nvSpPr>
          <p:cNvPr id="2" name="AutoShape 2" descr="Image result for capita edu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91" y="5047769"/>
            <a:ext cx="2194693" cy="103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1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Clear, simple advice: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Choose from the top left</a:t>
            </a:r>
          </a:p>
          <a:p>
            <a:r>
              <a:rPr lang="en-GB" dirty="0" smtClean="0"/>
              <a:t>Go back to school and do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Cloud Callout 5"/>
          <p:cNvSpPr/>
          <p:nvPr/>
        </p:nvSpPr>
        <p:spPr bwMode="auto">
          <a:xfrm>
            <a:off x="395536" y="3306506"/>
            <a:ext cx="6120680" cy="2304256"/>
          </a:xfrm>
          <a:prstGeom prst="cloudCallou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For every complex problem there is an answer that is clear, simple, and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wrong</a:t>
            </a:r>
          </a:p>
          <a:p>
            <a:pPr algn="ctr"/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H.L. Mencken</a:t>
            </a:r>
            <a:endParaRPr lang="en-GB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84784"/>
            <a:ext cx="2771800" cy="20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92088"/>
          </a:xfrm>
        </p:spPr>
        <p:txBody>
          <a:bodyPr/>
          <a:lstStyle/>
          <a:p>
            <a:r>
              <a:rPr lang="en-GB" dirty="0" smtClean="0"/>
              <a:t>Why not?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40768"/>
            <a:ext cx="7772400" cy="4608512"/>
          </a:xfrm>
        </p:spPr>
        <p:txBody>
          <a:bodyPr>
            <a:normAutofit/>
          </a:bodyPr>
          <a:lstStyle/>
          <a:p>
            <a:r>
              <a:rPr lang="en-GB" dirty="0" smtClean="0"/>
              <a:t>Research evidence is problematic </a:t>
            </a:r>
          </a:p>
          <a:p>
            <a:pPr lvl="1"/>
            <a:r>
              <a:rPr lang="en-GB" dirty="0" smtClean="0"/>
              <a:t>complex, equivocal, artificial, incomplete, inapplicable ... </a:t>
            </a:r>
          </a:p>
          <a:p>
            <a:r>
              <a:rPr lang="en-GB" dirty="0" smtClean="0"/>
              <a:t>Most things that work are complex and subtle</a:t>
            </a:r>
          </a:p>
          <a:p>
            <a:pPr lvl="1"/>
            <a:r>
              <a:rPr lang="en-GB" dirty="0" smtClean="0"/>
              <a:t>Not just compliance, but understanding and skill</a:t>
            </a:r>
          </a:p>
          <a:p>
            <a:r>
              <a:rPr lang="en-GB" dirty="0" smtClean="0"/>
              <a:t>Changing teachers’ practice is very hard</a:t>
            </a:r>
          </a:p>
          <a:p>
            <a:pPr lvl="1"/>
            <a:r>
              <a:rPr lang="en-GB" dirty="0" smtClean="0"/>
              <a:t>Especially in ways that are faithful, effective and sustainable, at scale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7F47-FE1A-48F9-9977-E098381F23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assessment work</a:t>
            </a:r>
            <a:br>
              <a:rPr lang="en-GB" dirty="0" smtClean="0"/>
            </a:br>
            <a:r>
              <a:rPr lang="en-GB" sz="3600" i="1" dirty="0" smtClean="0"/>
              <a:t>The need for understanding and skill</a:t>
            </a:r>
            <a:endParaRPr lang="en-GB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Criteria cannot define a standard</a:t>
            </a:r>
          </a:p>
          <a:p>
            <a:r>
              <a:rPr lang="en-GB" dirty="0" smtClean="0"/>
              <a:t>Criteria often trivialise learning aims</a:t>
            </a:r>
          </a:p>
          <a:p>
            <a:r>
              <a:rPr lang="en-GB" dirty="0" smtClean="0"/>
              <a:t>Formative ‘hinge questions’ are equivocal</a:t>
            </a:r>
          </a:p>
          <a:p>
            <a:r>
              <a:rPr lang="en-GB" dirty="0" smtClean="0"/>
              <a:t>Judging performance requires standardisation</a:t>
            </a:r>
          </a:p>
          <a:p>
            <a:r>
              <a:rPr lang="en-GB" dirty="0" smtClean="0"/>
              <a:t>Teacher assessment is biased/stereotyped</a:t>
            </a:r>
          </a:p>
          <a:p>
            <a:r>
              <a:rPr lang="en-GB" dirty="0" smtClean="0"/>
              <a:t>Accountability drives improvement but is often dysfunctional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10346"/>
          <a:stretch/>
        </p:blipFill>
        <p:spPr bwMode="auto">
          <a:xfrm>
            <a:off x="251520" y="331698"/>
            <a:ext cx="8568952" cy="477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2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864096"/>
          </a:xfrm>
        </p:spPr>
        <p:txBody>
          <a:bodyPr/>
          <a:lstStyle/>
          <a:p>
            <a:r>
              <a:rPr lang="en-GB" dirty="0" smtClean="0"/>
              <a:t>Poor Proxies for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40768"/>
            <a:ext cx="7772400" cy="46805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Students </a:t>
            </a:r>
            <a:r>
              <a:rPr lang="en-US" dirty="0"/>
              <a:t>are busy: lots of work is done (especially written work)</a:t>
            </a:r>
          </a:p>
          <a:p>
            <a:r>
              <a:rPr lang="en-US" dirty="0" smtClean="0"/>
              <a:t>Students </a:t>
            </a:r>
            <a:r>
              <a:rPr lang="en-US" dirty="0"/>
              <a:t>are engaged, interested, motivated</a:t>
            </a:r>
          </a:p>
          <a:p>
            <a:r>
              <a:rPr lang="en-US" dirty="0" smtClean="0"/>
              <a:t>Students </a:t>
            </a:r>
            <a:r>
              <a:rPr lang="en-US" dirty="0"/>
              <a:t>are getting attention: feedback, explanations</a:t>
            </a:r>
          </a:p>
          <a:p>
            <a:r>
              <a:rPr lang="en-US" dirty="0" smtClean="0"/>
              <a:t>Classroom </a:t>
            </a:r>
            <a:r>
              <a:rPr lang="en-US" dirty="0"/>
              <a:t>is ordered, calm, under control</a:t>
            </a:r>
          </a:p>
          <a:p>
            <a:r>
              <a:rPr lang="en-US" dirty="0" smtClean="0"/>
              <a:t>Curriculum </a:t>
            </a:r>
            <a:r>
              <a:rPr lang="en-US" dirty="0"/>
              <a:t>has been ‘covered’ (</a:t>
            </a:r>
            <a:r>
              <a:rPr lang="en-US" dirty="0" err="1"/>
              <a:t>ie</a:t>
            </a:r>
            <a:r>
              <a:rPr lang="en-US" dirty="0"/>
              <a:t> presented to students in some form)</a:t>
            </a:r>
          </a:p>
          <a:p>
            <a:r>
              <a:rPr lang="en-US" dirty="0" smtClean="0"/>
              <a:t>(</a:t>
            </a:r>
            <a:r>
              <a:rPr lang="en-US" dirty="0"/>
              <a:t>At least some) students have supplied correct </a:t>
            </a:r>
            <a:r>
              <a:rPr lang="en-US" dirty="0" smtClean="0"/>
              <a:t>answers, even if they</a:t>
            </a:r>
          </a:p>
          <a:p>
            <a:pPr lvl="1"/>
            <a:r>
              <a:rPr lang="en-US" dirty="0" smtClean="0"/>
              <a:t>Have not </a:t>
            </a:r>
            <a:r>
              <a:rPr lang="en-US" dirty="0"/>
              <a:t>really understood </a:t>
            </a:r>
            <a:r>
              <a:rPr lang="en-US" dirty="0" smtClean="0"/>
              <a:t>them</a:t>
            </a:r>
          </a:p>
          <a:p>
            <a:pPr lvl="1"/>
            <a:r>
              <a:rPr lang="en-US" dirty="0" smtClean="0"/>
              <a:t>Could not </a:t>
            </a:r>
            <a:r>
              <a:rPr lang="en-US" dirty="0"/>
              <a:t>reproduce them </a:t>
            </a:r>
            <a:r>
              <a:rPr lang="en-US" dirty="0" smtClean="0"/>
              <a:t>independently</a:t>
            </a:r>
          </a:p>
          <a:p>
            <a:pPr lvl="1"/>
            <a:r>
              <a:rPr lang="en-US" dirty="0" smtClean="0"/>
              <a:t>Will have forgotten it by next week (tomorrow?)</a:t>
            </a:r>
          </a:p>
          <a:p>
            <a:pPr lvl="1"/>
            <a:r>
              <a:rPr lang="en-US" dirty="0" smtClean="0"/>
              <a:t>Already knew how to do this anyway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3" y="1844824"/>
            <a:ext cx="5083968" cy="366385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GB" sz="5400" dirty="0" smtClean="0"/>
              <a:t>Learning happens when people have to think hard</a:t>
            </a:r>
            <a:endParaRPr lang="en-GB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better proxy for learning?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87" y="1772816"/>
            <a:ext cx="3375819" cy="337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9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</a:t>
            </a:r>
            <a:r>
              <a:rPr lang="en-GB" dirty="0" smtClean="0"/>
              <a:t>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84784"/>
            <a:ext cx="7772400" cy="460851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Explain why children in small classes typically learn only slightly more than they would in big classes</a:t>
            </a:r>
          </a:p>
          <a:p>
            <a:r>
              <a:rPr lang="en-GB" dirty="0"/>
              <a:t>In what ways does understanding depend on knowledge? In what ways does knowledge depend on understanding</a:t>
            </a:r>
            <a:r>
              <a:rPr lang="en-GB" dirty="0" smtClean="0"/>
              <a:t>?</a:t>
            </a:r>
          </a:p>
          <a:p>
            <a:r>
              <a:rPr lang="en-GB" dirty="0" smtClean="0"/>
              <a:t>When does praise support learning?</a:t>
            </a:r>
          </a:p>
          <a:p>
            <a:r>
              <a:rPr lang="en-GB" dirty="0" smtClean="0"/>
              <a:t>Explain why grouping learners by ‘ability’ (setting, streaming, or in-class grouping) does not seem to make much difference to how much they learn?</a:t>
            </a:r>
          </a:p>
          <a:p>
            <a:r>
              <a:rPr lang="en-GB" dirty="0" smtClean="0"/>
              <a:t>What determines whether learners remember things?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7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Applying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What can teachers do to increase the amount of time students spend thinking hard about the material we want them to learn?</a:t>
            </a:r>
          </a:p>
          <a:p>
            <a:r>
              <a:rPr lang="en-GB" dirty="0" smtClean="0"/>
              <a:t>How can teachers make it most likely that students will remember what they have taught?</a:t>
            </a:r>
          </a:p>
          <a:p>
            <a:r>
              <a:rPr lang="en-GB" dirty="0" smtClean="0"/>
              <a:t>What kinds of marking convey effective feedback?</a:t>
            </a:r>
          </a:p>
          <a:p>
            <a:r>
              <a:rPr lang="en-GB" dirty="0" smtClean="0"/>
              <a:t>How can teachers give effective feedback to classes of 30 (without killing themselves)?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28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755576" y="2276872"/>
            <a:ext cx="7632848" cy="1872208"/>
          </a:xfrm>
        </p:spPr>
        <p:txBody>
          <a:bodyPr/>
          <a:lstStyle/>
          <a:p>
            <a:r>
              <a:rPr lang="en-GB" dirty="0" smtClean="0"/>
              <a:t>Do we know what ‘great teaching’ is?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47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0" t="11745" r="11468"/>
          <a:stretch/>
        </p:blipFill>
        <p:spPr bwMode="auto">
          <a:xfrm>
            <a:off x="228047" y="2852936"/>
            <a:ext cx="8563458" cy="560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368152"/>
          </a:xfrm>
        </p:spPr>
        <p:txBody>
          <a:bodyPr/>
          <a:lstStyle/>
          <a:p>
            <a:r>
              <a:rPr lang="en-GB" dirty="0" smtClean="0"/>
              <a:t>Do we know a good lesson when we see one?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47" y="1124744"/>
            <a:ext cx="4281729" cy="425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708275"/>
            <a:ext cx="7772400" cy="1584325"/>
          </a:xfrm>
        </p:spPr>
        <p:txBody>
          <a:bodyPr/>
          <a:lstStyle/>
          <a:p>
            <a:pPr>
              <a:defRPr/>
            </a:pPr>
            <a:r>
              <a:rPr lang="en-GB" dirty="0"/>
              <a:t>What will it take…to develop great teaching?</a:t>
            </a:r>
            <a:endParaRPr lang="en-GB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55650" y="4652963"/>
            <a:ext cx="7596188" cy="8636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Robert Coe</a:t>
            </a:r>
          </a:p>
          <a:p>
            <a:pPr>
              <a:defRPr/>
            </a:pPr>
            <a:r>
              <a:rPr lang="en-GB" dirty="0" smtClean="0"/>
              <a:t>SCHOOLS </a:t>
            </a:r>
            <a:r>
              <a:rPr lang="en-GB" dirty="0" err="1"/>
              <a:t>NorthEast</a:t>
            </a:r>
            <a:r>
              <a:rPr lang="en-GB" dirty="0"/>
              <a:t> </a:t>
            </a:r>
            <a:r>
              <a:rPr lang="en-GB" dirty="0" smtClean="0"/>
              <a:t>Summit </a:t>
            </a:r>
            <a:r>
              <a:rPr lang="en-GB" dirty="0"/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094">
            <a:off x="1892959" y="-199067"/>
            <a:ext cx="6128976" cy="759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0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Dimensions of great teaching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568952" cy="4176464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(Pedagogical) content </a:t>
            </a:r>
            <a:r>
              <a:rPr lang="en-GB" dirty="0" smtClean="0"/>
              <a:t>knowledge (PCK)</a:t>
            </a:r>
            <a:endParaRPr lang="en-GB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Quality of instruction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Classroom management / behaviour / control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/>
              <a:t>Classroom </a:t>
            </a:r>
            <a:r>
              <a:rPr lang="en-GB" dirty="0"/>
              <a:t>climate / relationships / expectations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/>
              <a:t>Beliefs (theory) about subject, learning &amp; teaching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/>
              <a:t>Wider professional elements: collegiality, PD, stakeholder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1. We do that already (don’t we?)</a:t>
            </a:r>
            <a:endParaRPr lang="en-GB" sz="40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84784"/>
            <a:ext cx="7772400" cy="4320704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Reviewing previous learning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Setting high expectations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Using higher-order questions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Giving feedback to learners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Having deep subject knowledge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Understanding student misconceptions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Managing time and resources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Building relationships of trust and challenge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Dealing with disruption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759"/>
            <a:ext cx="2037581" cy="212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8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7" r="25697"/>
          <a:stretch/>
        </p:blipFill>
        <p:spPr bwMode="auto">
          <a:xfrm>
            <a:off x="7931311" y="214313"/>
            <a:ext cx="1016168" cy="191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825"/>
            <a:ext cx="7772400" cy="114300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2. Do we always do that?</a:t>
            </a:r>
            <a:endParaRPr lang="en-GB" sz="40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40768"/>
            <a:ext cx="7772400" cy="468052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Challenging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students to identify the reason why an activity is taking place in the lesson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Asking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 large number of questions and checking the responses of all students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Raising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different types of questions (i.e., process and product) at appropriate difficulty level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Giving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time for students to respond to questions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Spacing-out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study or practice on a given topic, with gaps in between for forgetting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Making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students take tests or generate answers, even before they have been taught the material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Engaging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students in weekly and monthly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review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3. We don’t do that (hopefully)</a:t>
            </a:r>
            <a:endParaRPr lang="en-GB" sz="40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776"/>
            <a:ext cx="7772400" cy="4608512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Use praise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lavishly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Allow learners to discover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key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ideas for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themselves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Group learners by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ability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Encourage re-reading and highlighting to memorise key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ideas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Address issues of confidence and low aspirations before you try to teach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content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Present information to learners in their preferred learning style 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Ensure learners are always active, rather than listening passively, if you want them to remember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01" y="1412776"/>
            <a:ext cx="1618025" cy="121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6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708275"/>
            <a:ext cx="7772400" cy="1584325"/>
          </a:xfrm>
        </p:spPr>
        <p:txBody>
          <a:bodyPr/>
          <a:lstStyle/>
          <a:p>
            <a:pPr>
              <a:defRPr/>
            </a:pPr>
            <a:r>
              <a:rPr lang="en-GB" dirty="0"/>
              <a:t>What will it take…to develop great teaching?</a:t>
            </a:r>
            <a:endParaRPr lang="en-GB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Improving Teaching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dirty="0" smtClean="0"/>
              <a:t>Teacher quality is what matters</a:t>
            </a:r>
          </a:p>
          <a:p>
            <a:r>
              <a:rPr lang="en-GB" sz="3200" dirty="0" smtClean="0"/>
              <a:t>We need to focus on teacher learning</a:t>
            </a:r>
          </a:p>
          <a:p>
            <a:r>
              <a:rPr lang="en-GB" sz="3200" dirty="0" smtClean="0"/>
              <a:t>Teachers learn just like other people</a:t>
            </a:r>
          </a:p>
          <a:p>
            <a:pPr lvl="1"/>
            <a:r>
              <a:rPr lang="en-GB" sz="3200" dirty="0" smtClean="0"/>
              <a:t>Be clear what you want them to learn</a:t>
            </a:r>
          </a:p>
          <a:p>
            <a:pPr lvl="1"/>
            <a:r>
              <a:rPr lang="en-GB" sz="3200" dirty="0" smtClean="0"/>
              <a:t>Get good information about where they are at</a:t>
            </a:r>
          </a:p>
          <a:p>
            <a:pPr lvl="1"/>
            <a:r>
              <a:rPr lang="en-GB" sz="3200" dirty="0" smtClean="0"/>
              <a:t>Provide appropriate instruction and give good feedback</a:t>
            </a:r>
          </a:p>
          <a:p>
            <a:pPr lvl="1"/>
            <a:endParaRPr lang="en-GB" sz="3200" dirty="0" smtClean="0"/>
          </a:p>
          <a:p>
            <a:endParaRPr lang="en-GB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2C20-D757-4441-91C9-2DF630915B3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772400" cy="720080"/>
          </a:xfrm>
        </p:spPr>
        <p:txBody>
          <a:bodyPr/>
          <a:lstStyle/>
          <a:p>
            <a:r>
              <a:rPr lang="en-GB" dirty="0" smtClean="0"/>
              <a:t>Why monitor teaching quality?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133085" cy="460851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Good evidence of (potential) benefit from 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erformance feedback</a:t>
            </a:r>
            <a:r>
              <a:rPr lang="en-GB" dirty="0"/>
              <a:t> </a:t>
            </a:r>
            <a:r>
              <a:rPr lang="en-GB" sz="2200" dirty="0">
                <a:solidFill>
                  <a:schemeClr val="bg1">
                    <a:lumMod val="65000"/>
                  </a:schemeClr>
                </a:solidFill>
              </a:rPr>
              <a:t>(Coe, 2002)</a:t>
            </a: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GB" dirty="0"/>
              <a:t>Target setting </a:t>
            </a:r>
            <a:r>
              <a:rPr lang="en-GB" sz="2200" dirty="0">
                <a:solidFill>
                  <a:schemeClr val="bg1">
                    <a:lumMod val="65000"/>
                  </a:schemeClr>
                </a:solidFill>
              </a:rPr>
              <a:t>(Locke &amp; Latham, 2006)</a:t>
            </a: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GB" dirty="0" smtClean="0"/>
              <a:t>Accountability </a:t>
            </a:r>
            <a:r>
              <a:rPr lang="en-GB" sz="2200" dirty="0" smtClean="0">
                <a:solidFill>
                  <a:schemeClr val="bg1">
                    <a:lumMod val="65000"/>
                  </a:schemeClr>
                </a:solidFill>
              </a:rPr>
              <a:t>(Coe &amp; Sahlgren, 2014)</a:t>
            </a: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smtClean="0"/>
              <a:t>Individual teachers matter most </a:t>
            </a:r>
          </a:p>
          <a:p>
            <a:r>
              <a:rPr lang="en-GB" dirty="0" smtClean="0"/>
              <a:t>Teachers typically stop improving after 3-5 years</a:t>
            </a:r>
          </a:p>
          <a:p>
            <a:r>
              <a:rPr lang="en-GB" dirty="0"/>
              <a:t>Everyone can improve</a:t>
            </a:r>
          </a:p>
          <a:p>
            <a:r>
              <a:rPr lang="en-GB" dirty="0" smtClean="0"/>
              <a:t>Assessment is an essential part of learning (including teacher learning)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monitor teaching quality?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628800"/>
            <a:ext cx="7772400" cy="417668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High-quality assessment</a:t>
            </a:r>
          </a:p>
          <a:p>
            <a:pPr lvl="1"/>
            <a:r>
              <a:rPr lang="en-GB" dirty="0" smtClean="0"/>
              <a:t>Not levels (generalised descriptors/criteria)</a:t>
            </a:r>
          </a:p>
          <a:p>
            <a:pPr lvl="1"/>
            <a:r>
              <a:rPr lang="en-GB" dirty="0" smtClean="0"/>
              <a:t>Convergent with learning goals &amp; other evidence</a:t>
            </a:r>
          </a:p>
          <a:p>
            <a:pPr lvl="1"/>
            <a:r>
              <a:rPr lang="en-GB" dirty="0" smtClean="0"/>
              <a:t>Check for bias &amp; confounds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Lesson observation</a:t>
            </a:r>
          </a:p>
          <a:p>
            <a:pPr lvl="1"/>
            <a:r>
              <a:rPr lang="en-GB" dirty="0" smtClean="0"/>
              <a:t>Be very cautious! (no grades or consequences)</a:t>
            </a:r>
          </a:p>
          <a:p>
            <a:pPr lvl="1"/>
            <a:r>
              <a:rPr lang="en-GB" dirty="0" smtClean="0"/>
              <a:t>Based on ‘Great Teaching’ evidence</a:t>
            </a:r>
          </a:p>
          <a:p>
            <a:pPr lvl="1"/>
            <a:r>
              <a:rPr lang="en-GB" dirty="0" smtClean="0"/>
              <a:t>Trust teachers with consistently good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Student feedback</a:t>
            </a:r>
          </a:p>
          <a:p>
            <a:pPr lvl="1"/>
            <a:r>
              <a:rPr lang="en-GB" dirty="0" smtClean="0"/>
              <a:t>Use validated instruments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53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+mn-lt"/>
              </a:rPr>
              <a:t>Cordingley</a:t>
            </a:r>
            <a:r>
              <a:rPr lang="en-GB" dirty="0" smtClean="0">
                <a:latin typeface="+mn-lt"/>
              </a:rPr>
              <a:t> et al 2015</a:t>
            </a:r>
          </a:p>
          <a:p>
            <a:r>
              <a:rPr lang="en-GB" u="sng" dirty="0">
                <a:latin typeface="Arial" charset="0"/>
                <a:cs typeface="ＭＳ Ｐゴシック" charset="0"/>
                <a:hlinkClick r:id="rId3"/>
              </a:rPr>
              <a:t>http://tdtrust.org/about/dgt/</a:t>
            </a:r>
            <a:endParaRPr lang="en-GB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9469" r="26793"/>
          <a:stretch/>
        </p:blipFill>
        <p:spPr bwMode="auto">
          <a:xfrm>
            <a:off x="158096" y="2204864"/>
            <a:ext cx="8801100" cy="662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1" r="30691"/>
          <a:stretch/>
        </p:blipFill>
        <p:spPr bwMode="auto">
          <a:xfrm rot="702522">
            <a:off x="3780449" y="270604"/>
            <a:ext cx="4274021" cy="6120820"/>
          </a:xfrm>
          <a:prstGeom prst="rect">
            <a:avLst/>
          </a:prstGeom>
          <a:noFill/>
          <a:ln>
            <a:noFill/>
          </a:ln>
          <a:effectLst>
            <a:outerShdw blurRad="203200" dist="1524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63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My argument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844675"/>
            <a:ext cx="7772400" cy="3960813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If you make decisions about education, you should be informed by a sound </a:t>
            </a:r>
            <a:r>
              <a:rPr lang="en-GB" b="1" dirty="0" smtClean="0"/>
              <a:t>understanding of research</a:t>
            </a:r>
          </a:p>
          <a:p>
            <a:pPr>
              <a:defRPr/>
            </a:pPr>
            <a:r>
              <a:rPr lang="en-GB" dirty="0" smtClean="0"/>
              <a:t>If you want to promote great teaching you need to understand </a:t>
            </a:r>
            <a:r>
              <a:rPr lang="en-GB" b="1" dirty="0" smtClean="0"/>
              <a:t>what </a:t>
            </a:r>
            <a:r>
              <a:rPr lang="en-GB" b="1" dirty="0"/>
              <a:t>great teaching </a:t>
            </a:r>
            <a:r>
              <a:rPr lang="en-GB" b="1" dirty="0" smtClean="0"/>
              <a:t>is</a:t>
            </a:r>
          </a:p>
          <a:p>
            <a:pPr>
              <a:defRPr/>
            </a:pPr>
            <a:r>
              <a:rPr lang="en-GB" dirty="0" smtClean="0"/>
              <a:t>Developing both kinds of understanding requires </a:t>
            </a:r>
            <a:r>
              <a:rPr lang="en-GB" b="1" dirty="0" smtClean="0"/>
              <a:t>substantial professional learning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42C20-D757-4441-91C9-2DF630915B39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5238"/>
            <a:ext cx="8272559" cy="585450"/>
          </a:xfrm>
        </p:spPr>
        <p:txBody>
          <a:bodyPr/>
          <a:lstStyle/>
          <a:p>
            <a:r>
              <a:rPr lang="en-GB" sz="3200" i="1" dirty="0" smtClean="0"/>
              <a:t>In your CPD have you …</a:t>
            </a:r>
            <a:endParaRPr lang="en-GB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692696"/>
            <a:ext cx="6912768" cy="576064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Tried to learn to do something that is relevant and supported by research evidence?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Focused on (and evaluated success against) students’ learning outcomes?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Engaged in activity that</a:t>
            </a:r>
          </a:p>
          <a:p>
            <a:pPr marL="1431925" lvl="1" indent="-514350">
              <a:buFont typeface="+mj-lt"/>
              <a:buAutoNum type="alphaLcParenR"/>
            </a:pPr>
            <a:r>
              <a:rPr lang="en-GB" dirty="0"/>
              <a:t>Surfaced, challenged and developed your thinking about learning and teaching</a:t>
            </a:r>
            <a:endParaRPr lang="en-GB" dirty="0" smtClean="0"/>
          </a:p>
          <a:p>
            <a:pPr marL="1431925" lvl="1" indent="-514350">
              <a:buFont typeface="+mj-lt"/>
              <a:buAutoNum type="alphaLcParenR"/>
            </a:pPr>
            <a:r>
              <a:rPr lang="en-GB" dirty="0" smtClean="0"/>
              <a:t>Modelled/demonstrated new approaches</a:t>
            </a:r>
          </a:p>
          <a:p>
            <a:pPr marL="1431925" lvl="1" indent="-514350">
              <a:buFont typeface="+mj-lt"/>
              <a:buAutoNum type="alphaLcParenR"/>
            </a:pPr>
            <a:r>
              <a:rPr lang="en-GB" dirty="0" smtClean="0"/>
              <a:t>Allowed experimentation to adapt/apply approaches to your classroom</a:t>
            </a:r>
          </a:p>
          <a:p>
            <a:pPr marL="1431925" lvl="1" indent="-514350">
              <a:buFont typeface="+mj-lt"/>
              <a:buAutoNum type="alphaLcParenR"/>
            </a:pPr>
            <a:r>
              <a:rPr lang="en-GB" dirty="0" smtClean="0"/>
              <a:t>Included observation and feedback?</a:t>
            </a:r>
          </a:p>
          <a:p>
            <a:pPr marL="1431925" lvl="1" indent="-514350">
              <a:buFont typeface="+mj-lt"/>
              <a:buAutoNum type="alphaLcParenR"/>
            </a:pPr>
            <a:r>
              <a:rPr lang="en-GB" dirty="0" smtClean="0"/>
              <a:t>Took place at least fortnightly over two terms?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Drawn on explicit support from </a:t>
            </a:r>
          </a:p>
          <a:p>
            <a:pPr marL="1431925" lvl="1" indent="-514350">
              <a:buFont typeface="+mj-lt"/>
              <a:buAutoNum type="alphaLcParenR"/>
            </a:pPr>
            <a:r>
              <a:rPr lang="en-GB" dirty="0"/>
              <a:t>E</a:t>
            </a:r>
            <a:r>
              <a:rPr lang="en-GB" dirty="0" smtClean="0"/>
              <a:t>xternal experts</a:t>
            </a:r>
          </a:p>
          <a:p>
            <a:pPr marL="1431925" lvl="1" indent="-514350">
              <a:buFont typeface="+mj-lt"/>
              <a:buAutoNum type="alphaLcParenR"/>
            </a:pPr>
            <a:r>
              <a:rPr lang="en-GB" dirty="0" smtClean="0"/>
              <a:t>Peer networks</a:t>
            </a:r>
          </a:p>
          <a:p>
            <a:pPr marL="1431925" lvl="1" indent="-514350">
              <a:buFont typeface="+mj-lt"/>
              <a:buAutoNum type="alphaLcParenR"/>
            </a:pPr>
            <a:r>
              <a:rPr lang="en-GB" dirty="0" smtClean="0"/>
              <a:t>Coaches / mentors</a:t>
            </a:r>
          </a:p>
          <a:p>
            <a:pPr marL="1431925" lvl="1" indent="-514350">
              <a:buFont typeface="+mj-lt"/>
              <a:buAutoNum type="alphaLcParenR"/>
            </a:pPr>
            <a:r>
              <a:rPr lang="en-GB" dirty="0" smtClean="0"/>
              <a:t>School/college leaders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7569" y="46984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Yes    No</a:t>
            </a:r>
            <a:endParaRPr lang="en-GB" sz="2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73215" y="931513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21287" y="940679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73215" y="1603830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21287" y="1612996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73215" y="2504903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21287" y="2514069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73215" y="2948464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321287" y="2957630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673215" y="3349822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321287" y="3358988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73215" y="4078407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321287" y="4087573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73215" y="4737331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321287" y="4746497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673215" y="5061367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321287" y="5070533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673215" y="3789040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321287" y="3798206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673215" y="5409220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321287" y="5418386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673215" y="5733256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321287" y="5742422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864096"/>
          </a:xfrm>
        </p:spPr>
        <p:txBody>
          <a:bodyPr>
            <a:noAutofit/>
          </a:bodyPr>
          <a:lstStyle/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www.gov.uk/government/consultations/teachers-professional-development-standard-call-for-evidence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" t="9550" r="4325"/>
          <a:stretch/>
        </p:blipFill>
        <p:spPr bwMode="auto">
          <a:xfrm>
            <a:off x="179512" y="1628800"/>
            <a:ext cx="8740480" cy="500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033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7" y="1484784"/>
            <a:ext cx="7836332" cy="3240360"/>
          </a:xfr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73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04000" indent="-514350">
              <a:spcBef>
                <a:spcPts val="3600"/>
              </a:spcBef>
              <a:buFont typeface="+mj-lt"/>
              <a:buAutoNum type="arabicPeriod"/>
            </a:pPr>
            <a:r>
              <a:rPr lang="en-GB" sz="3600" dirty="0" smtClean="0"/>
              <a:t>Understand research evidence </a:t>
            </a:r>
            <a:endParaRPr lang="en-GB" sz="3600" dirty="0"/>
          </a:p>
          <a:p>
            <a:pPr marL="504000" indent="-514350">
              <a:spcBef>
                <a:spcPts val="3600"/>
              </a:spcBef>
              <a:buFont typeface="+mj-lt"/>
              <a:buAutoNum type="arabicPeriod"/>
            </a:pPr>
            <a:r>
              <a:rPr lang="en-GB" sz="3600" dirty="0" smtClean="0"/>
              <a:t>Promote evidence-based pedagogy</a:t>
            </a:r>
            <a:endParaRPr lang="en-GB" sz="3600" dirty="0"/>
          </a:p>
          <a:p>
            <a:pPr marL="504000" indent="-514350">
              <a:spcBef>
                <a:spcPts val="3600"/>
              </a:spcBef>
              <a:buFont typeface="+mj-lt"/>
              <a:buAutoNum type="arabicPeriod"/>
            </a:pPr>
            <a:r>
              <a:rPr lang="en-GB" sz="3600" dirty="0" smtClean="0"/>
              <a:t>Support teacher learning</a:t>
            </a:r>
            <a:endParaRPr lang="en-GB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92088"/>
          </a:xfrm>
        </p:spPr>
        <p:txBody>
          <a:bodyPr/>
          <a:lstStyle/>
          <a:p>
            <a:r>
              <a:rPr lang="en-GB" dirty="0" smtClean="0"/>
              <a:t>And that is all there is to it …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7585" y="4986068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626350" algn="r"/>
              </a:tabLs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Robert.Coe@cem.dur.ac.uk	@</a:t>
            </a:r>
            <a:r>
              <a:rPr lang="en-GB" sz="2400" dirty="0" err="1" smtClean="0">
                <a:solidFill>
                  <a:schemeClr val="accent5">
                    <a:lumMod val="50000"/>
                  </a:schemeClr>
                </a:solidFill>
              </a:rPr>
              <a:t>ProfCoe</a:t>
            </a:r>
            <a:endParaRPr lang="en-GB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tabLst>
                <a:tab pos="7626350" algn="r"/>
              </a:tabLst>
            </a:pPr>
            <a:endParaRPr lang="en-GB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tabLst>
                <a:tab pos="7626350" algn="r"/>
              </a:tabLst>
            </a:pP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</a:rPr>
              <a:t>www.cem.org </a:t>
            </a:r>
            <a:endParaRPr lang="en-GB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49570"/>
            <a:ext cx="636662" cy="6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3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7" t="16146" r="5490" b="67709"/>
          <a:stretch/>
        </p:blipFill>
        <p:spPr bwMode="auto">
          <a:xfrm>
            <a:off x="143153" y="123415"/>
            <a:ext cx="5941016" cy="79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t="9896"/>
          <a:stretch/>
        </p:blipFill>
        <p:spPr bwMode="auto">
          <a:xfrm>
            <a:off x="41398" y="3436169"/>
            <a:ext cx="6128114" cy="326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2" r="30224"/>
          <a:stretch/>
        </p:blipFill>
        <p:spPr bwMode="auto">
          <a:xfrm rot="662908">
            <a:off x="4577434" y="3861874"/>
            <a:ext cx="1984499" cy="2832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2" r="30570"/>
          <a:stretch/>
        </p:blipFill>
        <p:spPr bwMode="auto">
          <a:xfrm rot="574678">
            <a:off x="2432240" y="3673485"/>
            <a:ext cx="1940374" cy="2787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98287" y="227094"/>
            <a:ext cx="3600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eef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toolkit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7" t="16146" r="5490" b="67709"/>
          <a:stretch/>
        </p:blipFill>
        <p:spPr bwMode="auto">
          <a:xfrm>
            <a:off x="143153" y="1002205"/>
            <a:ext cx="5941016" cy="79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7" t="16146" r="5490" b="67709"/>
          <a:stretch/>
        </p:blipFill>
        <p:spPr bwMode="auto">
          <a:xfrm>
            <a:off x="143153" y="1825921"/>
            <a:ext cx="5941016" cy="79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7" t="16146" r="5490" b="67709"/>
          <a:stretch/>
        </p:blipFill>
        <p:spPr bwMode="auto">
          <a:xfrm>
            <a:off x="143153" y="2618056"/>
            <a:ext cx="5941016" cy="79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98287" y="110588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mproving education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2255" y="1931435"/>
            <a:ext cx="5726269" cy="58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makes great teaching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2255" y="2723570"/>
            <a:ext cx="5726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Developing great teaching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1" r="30691"/>
          <a:stretch/>
        </p:blipFill>
        <p:spPr bwMode="auto">
          <a:xfrm rot="702522">
            <a:off x="6726405" y="3466171"/>
            <a:ext cx="2106497" cy="3016712"/>
          </a:xfrm>
          <a:prstGeom prst="rect">
            <a:avLst/>
          </a:prstGeom>
          <a:noFill/>
          <a:ln>
            <a:noFill/>
          </a:ln>
          <a:effectLst>
            <a:outerShdw blurRad="203200" dist="1524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39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1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1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1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1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  <p:bldP spid="12" grpId="0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827584" y="2348880"/>
            <a:ext cx="6192688" cy="2376264"/>
          </a:xfrm>
        </p:spPr>
        <p:txBody>
          <a:bodyPr/>
          <a:lstStyle/>
          <a:p>
            <a:r>
              <a:rPr lang="en-GB" dirty="0" smtClean="0"/>
              <a:t>Should people </a:t>
            </a:r>
            <a:br>
              <a:rPr lang="en-GB" dirty="0" smtClean="0"/>
            </a:br>
            <a:r>
              <a:rPr lang="en-GB" dirty="0" smtClean="0"/>
              <a:t>who make ‘policy’ understand research?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Cloud Callout 6"/>
          <p:cNvSpPr/>
          <p:nvPr/>
        </p:nvSpPr>
        <p:spPr bwMode="auto">
          <a:xfrm>
            <a:off x="5364088" y="116632"/>
            <a:ext cx="3600399" cy="3384376"/>
          </a:xfrm>
          <a:prstGeom prst="cloudCallout">
            <a:avLst>
              <a:gd name="adj1" fmla="val -48285"/>
              <a:gd name="adj2" fmla="val 45352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  <a:ea typeface="ＭＳ Ｐゴシック" charset="0"/>
              </a:rPr>
              <a:t>Any generalised advice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  <a:ea typeface="ＭＳ Ｐゴシック" charset="0"/>
              </a:rPr>
              <a:t> or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  <a:ea typeface="ＭＳ Ｐゴシック" charset="0"/>
              </a:rPr>
              <a:t>constraint (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  <a:ea typeface="ＭＳ Ｐゴシック" charset="0"/>
              </a:rPr>
              <a:t>incl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  <a:ea typeface="ＭＳ Ｐゴシック" charset="0"/>
              </a:rPr>
              <a:t> at school level)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936104"/>
          </a:xfrm>
        </p:spPr>
        <p:txBody>
          <a:bodyPr/>
          <a:lstStyle/>
          <a:p>
            <a:r>
              <a:rPr lang="en-GB" dirty="0" smtClean="0"/>
              <a:t>True or false?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776"/>
            <a:ext cx="7772400" cy="439271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Reducing class size is one of the most effective ways to increase learning </a:t>
            </a:r>
            <a:r>
              <a:rPr lang="en-GB" sz="1800" dirty="0" smtClean="0">
                <a:hlinkClick r:id="rId3"/>
              </a:rPr>
              <a:t>[evidence]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Learning is optimised by differentiating and personalising resources  </a:t>
            </a:r>
            <a:r>
              <a:rPr lang="en-GB" sz="1800" dirty="0" smtClean="0">
                <a:hlinkClick r:id="rId4"/>
              </a:rPr>
              <a:t>[evidence]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Generous praise helps </a:t>
            </a:r>
            <a:r>
              <a:rPr lang="en-GB" dirty="0"/>
              <a:t>learners </a:t>
            </a:r>
            <a:r>
              <a:rPr lang="en-GB" dirty="0" smtClean="0"/>
              <a:t>persist with hard tasks </a:t>
            </a:r>
            <a:r>
              <a:rPr lang="en-GB" sz="1800" dirty="0" smtClean="0">
                <a:hlinkClick r:id="rId5"/>
              </a:rPr>
              <a:t>[</a:t>
            </a:r>
            <a:r>
              <a:rPr lang="en-GB" sz="1800" dirty="0">
                <a:hlinkClick r:id="rId5"/>
              </a:rPr>
              <a:t>evidence]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Technology supports learning by engaging and motivating learners </a:t>
            </a:r>
            <a:r>
              <a:rPr lang="en-GB" sz="1800" dirty="0" smtClean="0">
                <a:hlinkClick r:id="rId6"/>
              </a:rPr>
              <a:t>[evidence]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Enhancing motivation </a:t>
            </a:r>
            <a:r>
              <a:rPr lang="en-GB" dirty="0"/>
              <a:t>and </a:t>
            </a:r>
            <a:r>
              <a:rPr lang="en-GB" dirty="0" smtClean="0"/>
              <a:t>interest leads to significantly improved attainment </a:t>
            </a:r>
            <a:r>
              <a:rPr lang="en-GB" sz="1800" dirty="0" smtClean="0">
                <a:hlinkClick r:id="rId7"/>
              </a:rPr>
              <a:t>[evidence]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4408" cy="6480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Knowledge of research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4212" y="1484784"/>
            <a:ext cx="8064251" cy="460851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/>
              <a:t>A </a:t>
            </a:r>
            <a:r>
              <a:rPr lang="en-GB" dirty="0" smtClean="0"/>
              <a:t>one-to-one </a:t>
            </a:r>
            <a:r>
              <a:rPr lang="en-GB" dirty="0"/>
              <a:t>numeracy intervention </a:t>
            </a:r>
            <a:r>
              <a:rPr lang="en-GB" dirty="0" smtClean="0"/>
              <a:t>(two </a:t>
            </a:r>
            <a:r>
              <a:rPr lang="en-GB" dirty="0"/>
              <a:t>15-minute sessions per week, delivered by teaching </a:t>
            </a:r>
            <a:r>
              <a:rPr lang="en-GB" dirty="0" smtClean="0"/>
              <a:t>assistants</a:t>
            </a:r>
            <a:r>
              <a:rPr lang="en-GB" dirty="0"/>
              <a:t>) for  Year 2-6 pupils who </a:t>
            </a:r>
            <a:r>
              <a:rPr lang="en-GB" dirty="0" smtClean="0"/>
              <a:t>are struggling </a:t>
            </a:r>
            <a:r>
              <a:rPr lang="en-GB" dirty="0"/>
              <a:t>with </a:t>
            </a:r>
            <a:r>
              <a:rPr lang="en-GB" dirty="0" smtClean="0"/>
              <a:t>numeracy (outcome: maths)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Nine weekly one-hour </a:t>
            </a:r>
            <a:r>
              <a:rPr lang="en-GB" dirty="0"/>
              <a:t>sessions where </a:t>
            </a:r>
            <a:r>
              <a:rPr lang="en-GB" dirty="0" smtClean="0"/>
              <a:t>Y7 pupils below L4 read </a:t>
            </a:r>
            <a:r>
              <a:rPr lang="en-GB" dirty="0"/>
              <a:t>and </a:t>
            </a:r>
            <a:r>
              <a:rPr lang="en-GB" dirty="0" smtClean="0"/>
              <a:t>discuss </a:t>
            </a:r>
            <a:r>
              <a:rPr lang="en-GB" dirty="0"/>
              <a:t>an age-appropriate </a:t>
            </a:r>
            <a:r>
              <a:rPr lang="en-GB" dirty="0" smtClean="0"/>
              <a:t>book, with </a:t>
            </a:r>
            <a:r>
              <a:rPr lang="en-GB" dirty="0"/>
              <a:t>tools and resources to encourage reading for </a:t>
            </a:r>
            <a:r>
              <a:rPr lang="en-GB" dirty="0" smtClean="0"/>
              <a:t>pleasure (</a:t>
            </a:r>
            <a:r>
              <a:rPr lang="en-GB" dirty="0"/>
              <a:t>outcome: </a:t>
            </a:r>
            <a:r>
              <a:rPr lang="en-GB" dirty="0" smtClean="0"/>
              <a:t>reading)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A </a:t>
            </a:r>
            <a:r>
              <a:rPr lang="en-GB" dirty="0"/>
              <a:t>four-week </a:t>
            </a:r>
            <a:r>
              <a:rPr lang="en-GB" dirty="0" smtClean="0"/>
              <a:t>summer school programme (between Y6 &amp; 7) for pupils </a:t>
            </a:r>
            <a:r>
              <a:rPr lang="en-GB" dirty="0"/>
              <a:t>who had been predicted to achieve </a:t>
            </a:r>
            <a:r>
              <a:rPr lang="en-GB" dirty="0" smtClean="0"/>
              <a:t>KS2 below </a:t>
            </a:r>
            <a:r>
              <a:rPr lang="en-GB" dirty="0"/>
              <a:t>Level 4b in </a:t>
            </a:r>
            <a:r>
              <a:rPr lang="en-GB" dirty="0" smtClean="0"/>
              <a:t>English, focussed on poetry and writing </a:t>
            </a:r>
            <a:r>
              <a:rPr lang="en-GB" dirty="0"/>
              <a:t>(outcome: </a:t>
            </a:r>
            <a:r>
              <a:rPr lang="en-GB" dirty="0" smtClean="0"/>
              <a:t>writing). 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Y6 &amp; 7 teachers trained to deliver a </a:t>
            </a:r>
            <a:r>
              <a:rPr lang="en-GB" dirty="0"/>
              <a:t>programme to help </a:t>
            </a:r>
            <a:r>
              <a:rPr lang="en-GB" dirty="0" smtClean="0"/>
              <a:t>low attaining pupils </a:t>
            </a:r>
            <a:r>
              <a:rPr lang="en-GB" dirty="0"/>
              <a:t>plan, monitor and evaluate their </a:t>
            </a:r>
            <a:r>
              <a:rPr lang="en-GB" dirty="0" smtClean="0"/>
              <a:t>writing using memorable experiences, </a:t>
            </a:r>
            <a:r>
              <a:rPr lang="en-GB" dirty="0" err="1" smtClean="0"/>
              <a:t>eg</a:t>
            </a:r>
            <a:r>
              <a:rPr lang="en-GB" dirty="0" smtClean="0"/>
              <a:t> trips and visitors </a:t>
            </a:r>
            <a:r>
              <a:rPr lang="en-GB" dirty="0"/>
              <a:t>(outcome: writing).</a:t>
            </a:r>
            <a:endParaRPr lang="en-GB" dirty="0" smtClean="0"/>
          </a:p>
          <a:p>
            <a:pPr marL="514350" indent="-514350">
              <a:buFont typeface="+mj-lt"/>
              <a:buAutoNum type="alphaUcPeriod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30AE0-9927-4D9C-AEE3-F952C8D787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1560" y="928758"/>
            <a:ext cx="5873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+mn-lt"/>
              </a:rPr>
              <a:t>Put these in order of effectiveness:</a:t>
            </a:r>
          </a:p>
        </p:txBody>
      </p:sp>
    </p:spTree>
    <p:extLst>
      <p:ext uri="{BB962C8B-B14F-4D97-AF65-F5344CB8AC3E}">
        <p14:creationId xmlns:p14="http://schemas.microsoft.com/office/powerpoint/2010/main" val="9407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4253157" y="1217423"/>
            <a:ext cx="4653810" cy="46243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60648"/>
            <a:ext cx="7772400" cy="803176"/>
          </a:xfrm>
        </p:spPr>
        <p:txBody>
          <a:bodyPr/>
          <a:lstStyle/>
          <a:p>
            <a:r>
              <a:rPr lang="en-GB" dirty="0" smtClean="0"/>
              <a:t>Efficient marking?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3929629" cy="489654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“Tick and flick” – tick and a brief, general comment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Detailed, right-wrong by question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Detailed, close marking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Two stars and a wish – specific, constructive comments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Positive comments only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Make only comments that require specific action – and follow up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551613" y="1625284"/>
            <a:ext cx="0" cy="38163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4646613" y="3533459"/>
            <a:ext cx="3810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5039445" y="1217423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Time consuming</a:t>
            </a:r>
            <a:endParaRPr lang="en-GB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7110557" y="3332808"/>
            <a:ext cx="3192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High impact on learning</a:t>
            </a:r>
            <a:endParaRPr lang="en-GB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9445" y="544163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Quick</a:t>
            </a:r>
            <a:endParaRPr lang="en-GB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928864" y="3332808"/>
            <a:ext cx="3048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Low impact on learning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61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517" y="188640"/>
            <a:ext cx="8342451" cy="864096"/>
          </a:xfrm>
        </p:spPr>
        <p:txBody>
          <a:bodyPr/>
          <a:lstStyle/>
          <a:p>
            <a:r>
              <a:rPr lang="en-GB" dirty="0" smtClean="0"/>
              <a:t>Impact </a:t>
            </a:r>
            <a:r>
              <a:rPr lang="en-GB" dirty="0" err="1" smtClean="0"/>
              <a:t>vs</a:t>
            </a:r>
            <a:r>
              <a:rPr lang="en-GB" dirty="0" smtClean="0"/>
              <a:t> cost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91892" y="5470902"/>
            <a:ext cx="67882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91892" y="1658319"/>
            <a:ext cx="0" cy="38125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33594" y="5772727"/>
            <a:ext cx="268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Cost per pupil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617889" y="2928158"/>
            <a:ext cx="3862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Effect Size (months gain)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83403" y="5470902"/>
            <a:ext cx="1084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83402" y="1908718"/>
            <a:ext cx="1084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1892" y="5470903"/>
            <a:ext cx="0" cy="79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2341" y="5536803"/>
            <a:ext cx="47909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£0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00501" y="5301625"/>
            <a:ext cx="337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0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12793" y="1739441"/>
            <a:ext cx="47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8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609785" y="5555687"/>
            <a:ext cx="883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£1000</a:t>
            </a:r>
            <a:endParaRPr lang="en-GB" sz="16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7051496" y="5473539"/>
            <a:ext cx="0" cy="79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083284" y="2117934"/>
            <a:ext cx="163741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Meta-cognitive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000188" y="2761589"/>
            <a:ext cx="151852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Peer tutoring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780150" y="2722007"/>
            <a:ext cx="1339686" cy="4102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Early Years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183979" y="2847814"/>
            <a:ext cx="1264525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1-1 tuition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6829" y="2847814"/>
            <a:ext cx="1383358" cy="5689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Homework (Secondary)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426695" y="4682972"/>
            <a:ext cx="1128644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After school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370424" y="4857971"/>
            <a:ext cx="1239361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Teaching assistants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389902" y="4848268"/>
            <a:ext cx="112864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Mentoring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461845" y="4487528"/>
            <a:ext cx="1128644" cy="462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Summer schools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261650" y="5267763"/>
            <a:ext cx="1256896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Aspirations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825502" y="5241673"/>
            <a:ext cx="1457141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Performance pay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493207" y="4037757"/>
            <a:ext cx="1457141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Smaller classes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133093" y="5423973"/>
            <a:ext cx="1765516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Ability grouping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079" y="1077721"/>
            <a:ext cx="3199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Most promising for raising attainment</a:t>
            </a:r>
            <a:endParaRPr lang="en-GB" sz="20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86728" y="1739441"/>
            <a:ext cx="1621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May be worth it</a:t>
            </a:r>
            <a:endParaRPr lang="en-GB" sz="20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60066" y="4644175"/>
            <a:ext cx="1453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Small effects / high cost</a:t>
            </a:r>
            <a:endParaRPr lang="en-GB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53438" y="1874630"/>
            <a:ext cx="1265274" cy="356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Feedback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84283" y="3841054"/>
            <a:ext cx="1256896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Phonics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27145" y="4921358"/>
            <a:ext cx="1368880" cy="5420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Homework (Primary)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16829" y="3451905"/>
            <a:ext cx="1696495" cy="3891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Collaborative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084355" y="3751129"/>
            <a:ext cx="1114809" cy="573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Small </a:t>
            </a:r>
            <a:r>
              <a:rPr lang="en-GB" sz="1600" dirty="0" err="1" smtClean="0">
                <a:solidFill>
                  <a:schemeClr val="tx1"/>
                </a:solidFill>
              </a:rPr>
              <a:t>gp</a:t>
            </a:r>
            <a:r>
              <a:rPr lang="en-GB" sz="1600" dirty="0" smtClean="0">
                <a:solidFill>
                  <a:schemeClr val="tx1"/>
                </a:solidFill>
              </a:rPr>
              <a:t> tuition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394949" y="3979350"/>
            <a:ext cx="1386601" cy="5102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Parental involvement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084355" y="4558753"/>
            <a:ext cx="1482294" cy="4518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Individualised learning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586483" y="4298255"/>
            <a:ext cx="875362" cy="2883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199164" y="3585945"/>
            <a:ext cx="1264525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Behaviour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84283" y="4325418"/>
            <a:ext cx="1264525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Social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009650" y="2695214"/>
            <a:ext cx="8110185" cy="2682406"/>
          </a:xfrm>
          <a:custGeom>
            <a:avLst/>
            <a:gdLst>
              <a:gd name="connsiteX0" fmla="*/ 0 w 7162800"/>
              <a:gd name="connsiteY0" fmla="*/ 3314700 h 3330276"/>
              <a:gd name="connsiteX1" fmla="*/ 2228850 w 7162800"/>
              <a:gd name="connsiteY1" fmla="*/ 3200400 h 3330276"/>
              <a:gd name="connsiteX2" fmla="*/ 4495800 w 7162800"/>
              <a:gd name="connsiteY2" fmla="*/ 2362200 h 3330276"/>
              <a:gd name="connsiteX3" fmla="*/ 5924550 w 7162800"/>
              <a:gd name="connsiteY3" fmla="*/ 1562100 h 3330276"/>
              <a:gd name="connsiteX4" fmla="*/ 7162800 w 7162800"/>
              <a:gd name="connsiteY4" fmla="*/ 0 h 3330276"/>
              <a:gd name="connsiteX0" fmla="*/ 0 w 7162800"/>
              <a:gd name="connsiteY0" fmla="*/ 3314700 h 3317986"/>
              <a:gd name="connsiteX1" fmla="*/ 2209800 w 7162800"/>
              <a:gd name="connsiteY1" fmla="*/ 3086100 h 3317986"/>
              <a:gd name="connsiteX2" fmla="*/ 4495800 w 7162800"/>
              <a:gd name="connsiteY2" fmla="*/ 2362200 h 3317986"/>
              <a:gd name="connsiteX3" fmla="*/ 5924550 w 7162800"/>
              <a:gd name="connsiteY3" fmla="*/ 1562100 h 3317986"/>
              <a:gd name="connsiteX4" fmla="*/ 7162800 w 7162800"/>
              <a:gd name="connsiteY4" fmla="*/ 0 h 3317986"/>
              <a:gd name="connsiteX0" fmla="*/ 0 w 7162800"/>
              <a:gd name="connsiteY0" fmla="*/ 3409950 h 3411900"/>
              <a:gd name="connsiteX1" fmla="*/ 2209800 w 7162800"/>
              <a:gd name="connsiteY1" fmla="*/ 3086100 h 3411900"/>
              <a:gd name="connsiteX2" fmla="*/ 4495800 w 7162800"/>
              <a:gd name="connsiteY2" fmla="*/ 2362200 h 3411900"/>
              <a:gd name="connsiteX3" fmla="*/ 5924550 w 7162800"/>
              <a:gd name="connsiteY3" fmla="*/ 1562100 h 3411900"/>
              <a:gd name="connsiteX4" fmla="*/ 7162800 w 7162800"/>
              <a:gd name="connsiteY4" fmla="*/ 0 h 341190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924550 w 7162800"/>
              <a:gd name="connsiteY3" fmla="*/ 1562100 h 3409950"/>
              <a:gd name="connsiteX4" fmla="*/ 7162800 w 7162800"/>
              <a:gd name="connsiteY4" fmla="*/ 0 h 340995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791200 w 7162800"/>
              <a:gd name="connsiteY3" fmla="*/ 1619250 h 3409950"/>
              <a:gd name="connsiteX4" fmla="*/ 7162800 w 7162800"/>
              <a:gd name="connsiteY4" fmla="*/ 0 h 340995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791200 w 7162800"/>
              <a:gd name="connsiteY3" fmla="*/ 1619250 h 3409950"/>
              <a:gd name="connsiteX4" fmla="*/ 7162800 w 7162800"/>
              <a:gd name="connsiteY4" fmla="*/ 0 h 3409950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495800 w 7565756"/>
              <a:gd name="connsiteY2" fmla="*/ 2083231 h 3130981"/>
              <a:gd name="connsiteX3" fmla="*/ 5791200 w 7565756"/>
              <a:gd name="connsiteY3" fmla="*/ 1340281 h 3130981"/>
              <a:gd name="connsiteX4" fmla="*/ 7565756 w 7565756"/>
              <a:gd name="connsiteY4" fmla="*/ 0 h 3130981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495800 w 7565756"/>
              <a:gd name="connsiteY2" fmla="*/ 2083231 h 3130981"/>
              <a:gd name="connsiteX3" fmla="*/ 5884190 w 7565756"/>
              <a:gd name="connsiteY3" fmla="*/ 1495264 h 3130981"/>
              <a:gd name="connsiteX4" fmla="*/ 7565756 w 7565756"/>
              <a:gd name="connsiteY4" fmla="*/ 0 h 3130981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511298 w 7565756"/>
              <a:gd name="connsiteY2" fmla="*/ 2191719 h 3130981"/>
              <a:gd name="connsiteX3" fmla="*/ 5884190 w 7565756"/>
              <a:gd name="connsiteY3" fmla="*/ 1495264 h 3130981"/>
              <a:gd name="connsiteX4" fmla="*/ 7565756 w 7565756"/>
              <a:gd name="connsiteY4" fmla="*/ 0 h 3130981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884190 w 7705240"/>
              <a:gd name="connsiteY3" fmla="*/ 1386776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977180 w 7705240"/>
              <a:gd name="connsiteY3" fmla="*/ 1402274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977180 w 7705240"/>
              <a:gd name="connsiteY3" fmla="*/ 1402274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6039173 w 7705240"/>
              <a:gd name="connsiteY3" fmla="*/ 1495263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42295 w 7705240"/>
              <a:gd name="connsiteY2" fmla="*/ 2176221 h 3022493"/>
              <a:gd name="connsiteX3" fmla="*/ 6039173 w 7705240"/>
              <a:gd name="connsiteY3" fmla="*/ 1495263 h 3022493"/>
              <a:gd name="connsiteX4" fmla="*/ 7705240 w 7705240"/>
              <a:gd name="connsiteY4" fmla="*/ 0 h 3022493"/>
              <a:gd name="connsiteX0" fmla="*/ 0 w 7782732"/>
              <a:gd name="connsiteY0" fmla="*/ 2759022 h 2759022"/>
              <a:gd name="connsiteX1" fmla="*/ 2209800 w 7782732"/>
              <a:gd name="connsiteY1" fmla="*/ 2435172 h 2759022"/>
              <a:gd name="connsiteX2" fmla="*/ 4542295 w 7782732"/>
              <a:gd name="connsiteY2" fmla="*/ 1912750 h 2759022"/>
              <a:gd name="connsiteX3" fmla="*/ 6039173 w 7782732"/>
              <a:gd name="connsiteY3" fmla="*/ 1231792 h 2759022"/>
              <a:gd name="connsiteX4" fmla="*/ 7782732 w 7782732"/>
              <a:gd name="connsiteY4" fmla="*/ 0 h 2759022"/>
              <a:gd name="connsiteX0" fmla="*/ 0 w 7782732"/>
              <a:gd name="connsiteY0" fmla="*/ 2759022 h 2759022"/>
              <a:gd name="connsiteX1" fmla="*/ 2209800 w 7782732"/>
              <a:gd name="connsiteY1" fmla="*/ 2435172 h 2759022"/>
              <a:gd name="connsiteX2" fmla="*/ 4542295 w 7782732"/>
              <a:gd name="connsiteY2" fmla="*/ 1912750 h 2759022"/>
              <a:gd name="connsiteX3" fmla="*/ 6039173 w 7782732"/>
              <a:gd name="connsiteY3" fmla="*/ 1231792 h 2759022"/>
              <a:gd name="connsiteX4" fmla="*/ 7782732 w 7782732"/>
              <a:gd name="connsiteY4" fmla="*/ 0 h 2759022"/>
              <a:gd name="connsiteX0" fmla="*/ 0 w 7782732"/>
              <a:gd name="connsiteY0" fmla="*/ 2681530 h 2681530"/>
              <a:gd name="connsiteX1" fmla="*/ 2209800 w 7782732"/>
              <a:gd name="connsiteY1" fmla="*/ 2357680 h 2681530"/>
              <a:gd name="connsiteX2" fmla="*/ 4542295 w 7782732"/>
              <a:gd name="connsiteY2" fmla="*/ 1835258 h 2681530"/>
              <a:gd name="connsiteX3" fmla="*/ 6039173 w 7782732"/>
              <a:gd name="connsiteY3" fmla="*/ 1154300 h 2681530"/>
              <a:gd name="connsiteX4" fmla="*/ 7782732 w 7782732"/>
              <a:gd name="connsiteY4" fmla="*/ 0 h 2681530"/>
              <a:gd name="connsiteX0" fmla="*/ 0 w 7782732"/>
              <a:gd name="connsiteY0" fmla="*/ 2681530 h 2681530"/>
              <a:gd name="connsiteX1" fmla="*/ 2209800 w 7782732"/>
              <a:gd name="connsiteY1" fmla="*/ 2357680 h 2681530"/>
              <a:gd name="connsiteX2" fmla="*/ 4542295 w 7782732"/>
              <a:gd name="connsiteY2" fmla="*/ 1835258 h 2681530"/>
              <a:gd name="connsiteX3" fmla="*/ 6039173 w 7782732"/>
              <a:gd name="connsiteY3" fmla="*/ 1154300 h 2681530"/>
              <a:gd name="connsiteX4" fmla="*/ 7782732 w 7782732"/>
              <a:gd name="connsiteY4" fmla="*/ 0 h 2681530"/>
              <a:gd name="connsiteX0" fmla="*/ 0 w 7829227"/>
              <a:gd name="connsiteY0" fmla="*/ 2619537 h 2619537"/>
              <a:gd name="connsiteX1" fmla="*/ 2209800 w 7829227"/>
              <a:gd name="connsiteY1" fmla="*/ 2295687 h 2619537"/>
              <a:gd name="connsiteX2" fmla="*/ 4542295 w 7829227"/>
              <a:gd name="connsiteY2" fmla="*/ 1773265 h 2619537"/>
              <a:gd name="connsiteX3" fmla="*/ 6039173 w 7829227"/>
              <a:gd name="connsiteY3" fmla="*/ 1092307 h 2619537"/>
              <a:gd name="connsiteX4" fmla="*/ 7829227 w 7829227"/>
              <a:gd name="connsiteY4" fmla="*/ 0 h 2619537"/>
              <a:gd name="connsiteX0" fmla="*/ 0 w 7829227"/>
              <a:gd name="connsiteY0" fmla="*/ 2619537 h 2619537"/>
              <a:gd name="connsiteX1" fmla="*/ 2209800 w 7829227"/>
              <a:gd name="connsiteY1" fmla="*/ 2295687 h 2619537"/>
              <a:gd name="connsiteX2" fmla="*/ 4542295 w 7829227"/>
              <a:gd name="connsiteY2" fmla="*/ 1773265 h 2619537"/>
              <a:gd name="connsiteX3" fmla="*/ 6039173 w 7829227"/>
              <a:gd name="connsiteY3" fmla="*/ 1092307 h 2619537"/>
              <a:gd name="connsiteX4" fmla="*/ 7829227 w 7829227"/>
              <a:gd name="connsiteY4" fmla="*/ 0 h 261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9227" h="2619537">
                <a:moveTo>
                  <a:pt x="0" y="2619537"/>
                </a:moveTo>
                <a:cubicBezTo>
                  <a:pt x="835025" y="2527462"/>
                  <a:pt x="1452751" y="2436732"/>
                  <a:pt x="2209800" y="2295687"/>
                </a:cubicBezTo>
                <a:cubicBezTo>
                  <a:pt x="2966849" y="2154642"/>
                  <a:pt x="3904066" y="1973828"/>
                  <a:pt x="4542295" y="1773265"/>
                </a:cubicBezTo>
                <a:cubicBezTo>
                  <a:pt x="5180524" y="1572702"/>
                  <a:pt x="5506526" y="1358469"/>
                  <a:pt x="6039173" y="1092307"/>
                </a:cubicBezTo>
                <a:cubicBezTo>
                  <a:pt x="6618314" y="779651"/>
                  <a:pt x="7199877" y="460213"/>
                  <a:pt x="7829227" y="0"/>
                </a:cubicBezTo>
              </a:path>
            </a:pathLst>
          </a:custGeom>
          <a:noFill/>
          <a:ln w="76200" cap="flat" cmpd="sng" algn="ctr">
            <a:solidFill>
              <a:schemeClr val="accent3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2610" y="116632"/>
            <a:ext cx="5772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www.educationendowmentfoundation.org.uk/toolkit</a:t>
            </a:r>
            <a:endParaRPr lang="en-GB" sz="1800" dirty="0"/>
          </a:p>
        </p:txBody>
      </p:sp>
      <p:sp>
        <p:nvSpPr>
          <p:cNvPr id="50" name="Rounded Rectangle 49"/>
          <p:cNvSpPr/>
          <p:nvPr/>
        </p:nvSpPr>
        <p:spPr>
          <a:xfrm>
            <a:off x="8028384" y="6384456"/>
            <a:ext cx="1285705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Repeating a year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067959" y="2511339"/>
            <a:ext cx="1185479" cy="3293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Mastery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901992" y="3128213"/>
            <a:ext cx="192943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Reading </a:t>
            </a:r>
            <a:r>
              <a:rPr lang="en-GB" sz="1600" dirty="0" err="1">
                <a:solidFill>
                  <a:schemeClr val="tx1"/>
                </a:solidFill>
              </a:rPr>
              <a:t>c</a:t>
            </a:r>
            <a:r>
              <a:rPr lang="en-GB" sz="1600" dirty="0" err="1" smtClean="0">
                <a:solidFill>
                  <a:schemeClr val="tx1"/>
                </a:solidFill>
              </a:rPr>
              <a:t>omprn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990600" y="1504949"/>
            <a:ext cx="3790950" cy="2884911"/>
          </a:xfrm>
          <a:custGeom>
            <a:avLst/>
            <a:gdLst>
              <a:gd name="connsiteX0" fmla="*/ 0 w 3771900"/>
              <a:gd name="connsiteY0" fmla="*/ 2457450 h 2479594"/>
              <a:gd name="connsiteX1" fmla="*/ 1428750 w 3771900"/>
              <a:gd name="connsiteY1" fmla="*/ 2324100 h 2479594"/>
              <a:gd name="connsiteX2" fmla="*/ 2857500 w 3771900"/>
              <a:gd name="connsiteY2" fmla="*/ 1295400 h 2479594"/>
              <a:gd name="connsiteX3" fmla="*/ 3771900 w 3771900"/>
              <a:gd name="connsiteY3" fmla="*/ 0 h 2479594"/>
              <a:gd name="connsiteX4" fmla="*/ 3771900 w 3771900"/>
              <a:gd name="connsiteY4" fmla="*/ 0 h 2479594"/>
              <a:gd name="connsiteX0" fmla="*/ 0 w 3714750"/>
              <a:gd name="connsiteY0" fmla="*/ 2476500 h 2494180"/>
              <a:gd name="connsiteX1" fmla="*/ 1371600 w 3714750"/>
              <a:gd name="connsiteY1" fmla="*/ 2324100 h 2494180"/>
              <a:gd name="connsiteX2" fmla="*/ 2800350 w 3714750"/>
              <a:gd name="connsiteY2" fmla="*/ 1295400 h 2494180"/>
              <a:gd name="connsiteX3" fmla="*/ 3714750 w 3714750"/>
              <a:gd name="connsiteY3" fmla="*/ 0 h 2494180"/>
              <a:gd name="connsiteX4" fmla="*/ 3714750 w 3714750"/>
              <a:gd name="connsiteY4" fmla="*/ 0 h 2494180"/>
              <a:gd name="connsiteX0" fmla="*/ 0 w 3714750"/>
              <a:gd name="connsiteY0" fmla="*/ 2476500 h 2476500"/>
              <a:gd name="connsiteX1" fmla="*/ 1371600 w 3714750"/>
              <a:gd name="connsiteY1" fmla="*/ 2324100 h 2476500"/>
              <a:gd name="connsiteX2" fmla="*/ 2800350 w 3714750"/>
              <a:gd name="connsiteY2" fmla="*/ 1295400 h 2476500"/>
              <a:gd name="connsiteX3" fmla="*/ 3714750 w 3714750"/>
              <a:gd name="connsiteY3" fmla="*/ 0 h 2476500"/>
              <a:gd name="connsiteX4" fmla="*/ 3714750 w 3714750"/>
              <a:gd name="connsiteY4" fmla="*/ 0 h 2476500"/>
              <a:gd name="connsiteX0" fmla="*/ 0 w 3714750"/>
              <a:gd name="connsiteY0" fmla="*/ 2571750 h 2571750"/>
              <a:gd name="connsiteX1" fmla="*/ 1371600 w 3714750"/>
              <a:gd name="connsiteY1" fmla="*/ 2324100 h 2571750"/>
              <a:gd name="connsiteX2" fmla="*/ 2800350 w 3714750"/>
              <a:gd name="connsiteY2" fmla="*/ 1295400 h 2571750"/>
              <a:gd name="connsiteX3" fmla="*/ 3714750 w 3714750"/>
              <a:gd name="connsiteY3" fmla="*/ 0 h 2571750"/>
              <a:gd name="connsiteX4" fmla="*/ 3714750 w 3714750"/>
              <a:gd name="connsiteY4" fmla="*/ 0 h 2571750"/>
              <a:gd name="connsiteX0" fmla="*/ 0 w 3790950"/>
              <a:gd name="connsiteY0" fmla="*/ 2590800 h 2590800"/>
              <a:gd name="connsiteX1" fmla="*/ 1447800 w 3790950"/>
              <a:gd name="connsiteY1" fmla="*/ 2324100 h 2590800"/>
              <a:gd name="connsiteX2" fmla="*/ 2876550 w 3790950"/>
              <a:gd name="connsiteY2" fmla="*/ 1295400 h 2590800"/>
              <a:gd name="connsiteX3" fmla="*/ 3790950 w 3790950"/>
              <a:gd name="connsiteY3" fmla="*/ 0 h 2590800"/>
              <a:gd name="connsiteX4" fmla="*/ 3790950 w 3790950"/>
              <a:gd name="connsiteY4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0950" h="2590800">
                <a:moveTo>
                  <a:pt x="0" y="2590800"/>
                </a:moveTo>
                <a:cubicBezTo>
                  <a:pt x="476250" y="2544762"/>
                  <a:pt x="968375" y="2540000"/>
                  <a:pt x="1447800" y="2324100"/>
                </a:cubicBezTo>
                <a:cubicBezTo>
                  <a:pt x="1927225" y="2108200"/>
                  <a:pt x="2486025" y="1682750"/>
                  <a:pt x="2876550" y="1295400"/>
                </a:cubicBezTo>
                <a:cubicBezTo>
                  <a:pt x="3267075" y="908050"/>
                  <a:pt x="3790950" y="0"/>
                  <a:pt x="3790950" y="0"/>
                </a:cubicBezTo>
                <a:lnTo>
                  <a:pt x="3790950" y="0"/>
                </a:lnTo>
              </a:path>
            </a:pathLst>
          </a:custGeom>
          <a:noFill/>
          <a:ln w="76200" cap="flat" cmpd="sng" algn="ctr">
            <a:solidFill>
              <a:schemeClr val="accent3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4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44" grpId="0"/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DU CEM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 CEM</Template>
  <TotalTime>1287</TotalTime>
  <Words>2114</Words>
  <Application>Microsoft Office PowerPoint</Application>
  <PresentationFormat>On-screen Show (4:3)</PresentationFormat>
  <Paragraphs>287</Paragraphs>
  <Slides>32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DU CEM</vt:lpstr>
      <vt:lpstr>Office Theme</vt:lpstr>
      <vt:lpstr>TO DEVELOP GREAT TEACHING?</vt:lpstr>
      <vt:lpstr>What will it take…to develop great teaching?</vt:lpstr>
      <vt:lpstr>My argument …</vt:lpstr>
      <vt:lpstr>PowerPoint Presentation</vt:lpstr>
      <vt:lpstr>Should people  who make ‘policy’ understand research?</vt:lpstr>
      <vt:lpstr>True or false?</vt:lpstr>
      <vt:lpstr>Knowledge of research</vt:lpstr>
      <vt:lpstr>Efficient marking?</vt:lpstr>
      <vt:lpstr>Impact vs cost</vt:lpstr>
      <vt:lpstr>Clear, simple advice:</vt:lpstr>
      <vt:lpstr>Why not?</vt:lpstr>
      <vt:lpstr>Making assessment work The need for understanding and skill</vt:lpstr>
      <vt:lpstr>PowerPoint Presentation</vt:lpstr>
      <vt:lpstr>Poor Proxies for Learning</vt:lpstr>
      <vt:lpstr>A better proxy for learning?</vt:lpstr>
      <vt:lpstr>Understanding research</vt:lpstr>
      <vt:lpstr>Applying research</vt:lpstr>
      <vt:lpstr>Do we know what ‘great teaching’ is?</vt:lpstr>
      <vt:lpstr>Do we know a good lesson when we see one?</vt:lpstr>
      <vt:lpstr>PowerPoint Presentation</vt:lpstr>
      <vt:lpstr>Dimensions of great teaching</vt:lpstr>
      <vt:lpstr>1. We do that already (don’t we?)</vt:lpstr>
      <vt:lpstr>2. Do we always do that?</vt:lpstr>
      <vt:lpstr>3. We don’t do that (hopefully)</vt:lpstr>
      <vt:lpstr>What will it take…to develop great teaching?</vt:lpstr>
      <vt:lpstr>Improving Teaching</vt:lpstr>
      <vt:lpstr>Why monitor teaching quality?</vt:lpstr>
      <vt:lpstr>How to monitor teaching quality?</vt:lpstr>
      <vt:lpstr>PowerPoint Presentation</vt:lpstr>
      <vt:lpstr>In your CPD have you …</vt:lpstr>
      <vt:lpstr>https://www.gov.uk/government/consultations/teachers-professional-development-standard-call-for-evidence </vt:lpstr>
      <vt:lpstr>And that is all there is to it …</vt:lpstr>
    </vt:vector>
  </TitlesOfParts>
  <Company>CEM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will it take…to develop great teaching?</dc:title>
  <dc:creator>Robert Coe</dc:creator>
  <cp:lastModifiedBy>Ellie Geddes</cp:lastModifiedBy>
  <cp:revision>22</cp:revision>
  <dcterms:created xsi:type="dcterms:W3CDTF">2015-10-13T13:03:46Z</dcterms:created>
  <dcterms:modified xsi:type="dcterms:W3CDTF">2015-10-14T11:43:25Z</dcterms:modified>
</cp:coreProperties>
</file>