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35"/>
  </p:notesMasterIdLst>
  <p:handoutMasterIdLst>
    <p:handoutMasterId r:id="rId36"/>
  </p:handoutMasterIdLst>
  <p:sldIdLst>
    <p:sldId id="290" r:id="rId2"/>
    <p:sldId id="520" r:id="rId3"/>
    <p:sldId id="532" r:id="rId4"/>
    <p:sldId id="519" r:id="rId5"/>
    <p:sldId id="521" r:id="rId6"/>
    <p:sldId id="522" r:id="rId7"/>
    <p:sldId id="524" r:id="rId8"/>
    <p:sldId id="523" r:id="rId9"/>
    <p:sldId id="531" r:id="rId10"/>
    <p:sldId id="525" r:id="rId11"/>
    <p:sldId id="526" r:id="rId12"/>
    <p:sldId id="527" r:id="rId13"/>
    <p:sldId id="528" r:id="rId14"/>
    <p:sldId id="529" r:id="rId15"/>
    <p:sldId id="530" r:id="rId16"/>
    <p:sldId id="533" r:id="rId17"/>
    <p:sldId id="510" r:id="rId18"/>
    <p:sldId id="534" r:id="rId19"/>
    <p:sldId id="536" r:id="rId20"/>
    <p:sldId id="496" r:id="rId21"/>
    <p:sldId id="497" r:id="rId22"/>
    <p:sldId id="505" r:id="rId23"/>
    <p:sldId id="506" r:id="rId24"/>
    <p:sldId id="507" r:id="rId25"/>
    <p:sldId id="508" r:id="rId26"/>
    <p:sldId id="537" r:id="rId27"/>
    <p:sldId id="538" r:id="rId28"/>
    <p:sldId id="540" r:id="rId29"/>
    <p:sldId id="541" r:id="rId30"/>
    <p:sldId id="543" r:id="rId31"/>
    <p:sldId id="544" r:id="rId32"/>
    <p:sldId id="545" r:id="rId33"/>
    <p:sldId id="546" r:id="rId34"/>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CD2"/>
    <a:srgbClr val="7F7F7F"/>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7" autoAdjust="0"/>
    <p:restoredTop sz="87671" autoAdjust="0"/>
  </p:normalViewPr>
  <p:slideViewPr>
    <p:cSldViewPr>
      <p:cViewPr>
        <p:scale>
          <a:sx n="60" d="100"/>
          <a:sy n="60" d="100"/>
        </p:scale>
        <p:origin x="-1596" y="-22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4" d="100"/>
          <a:sy n="64" d="100"/>
        </p:scale>
        <p:origin x="-339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135171" name="Rectangle 3"/>
          <p:cNvSpPr>
            <a:spLocks noGrp="1" noChangeArrowheads="1"/>
          </p:cNvSpPr>
          <p:nvPr>
            <p:ph type="dt" sz="quarter" idx="1"/>
          </p:nvPr>
        </p:nvSpPr>
        <p:spPr bwMode="auto">
          <a:xfrm>
            <a:off x="3850245"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0"/>
                <a:cs typeface="+mn-cs"/>
              </a:defRPr>
            </a:lvl1pPr>
          </a:lstStyle>
          <a:p>
            <a:pPr>
              <a:defRPr/>
            </a:pPr>
            <a:endParaRPr lang="en-US"/>
          </a:p>
        </p:txBody>
      </p:sp>
      <p:sp>
        <p:nvSpPr>
          <p:cNvPr id="135172" name="Rectangle 4"/>
          <p:cNvSpPr>
            <a:spLocks noGrp="1" noChangeArrowheads="1"/>
          </p:cNvSpPr>
          <p:nvPr>
            <p:ph type="ftr" sz="quarter" idx="2"/>
          </p:nvPr>
        </p:nvSpPr>
        <p:spPr bwMode="auto">
          <a:xfrm>
            <a:off x="0"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135173" name="Rectangle 5"/>
          <p:cNvSpPr>
            <a:spLocks noGrp="1" noChangeArrowheads="1"/>
          </p:cNvSpPr>
          <p:nvPr>
            <p:ph type="sldNum" sz="quarter" idx="3"/>
          </p:nvPr>
        </p:nvSpPr>
        <p:spPr bwMode="auto">
          <a:xfrm>
            <a:off x="3850245"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algn="r" defTabSz="966788" eaLnBrk="1" hangingPunct="1">
              <a:defRPr sz="1300" smtClean="0">
                <a:latin typeface="Arial" pitchFamily="34" charset="0"/>
              </a:defRPr>
            </a:lvl1pPr>
          </a:lstStyle>
          <a:p>
            <a:pPr>
              <a:defRPr/>
            </a:pPr>
            <a:fld id="{1BF088ED-1075-4510-950D-405061569821}" type="slidenum">
              <a:rPr lang="en-US"/>
              <a:pPr>
                <a:defRPr/>
              </a:pPr>
              <a:t>‹#›</a:t>
            </a:fld>
            <a:endParaRPr lang="en-US"/>
          </a:p>
        </p:txBody>
      </p:sp>
    </p:spTree>
    <p:extLst>
      <p:ext uri="{BB962C8B-B14F-4D97-AF65-F5344CB8AC3E}">
        <p14:creationId xmlns:p14="http://schemas.microsoft.com/office/powerpoint/2010/main" val="3688581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43011" name="Rectangle 3"/>
          <p:cNvSpPr>
            <a:spLocks noGrp="1" noChangeArrowheads="1"/>
          </p:cNvSpPr>
          <p:nvPr>
            <p:ph type="dt" idx="1"/>
          </p:nvPr>
        </p:nvSpPr>
        <p:spPr bwMode="auto">
          <a:xfrm>
            <a:off x="3850245"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0"/>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680063" y="4716236"/>
            <a:ext cx="5437550" cy="446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43015" name="Rectangle 7"/>
          <p:cNvSpPr>
            <a:spLocks noGrp="1" noChangeArrowheads="1"/>
          </p:cNvSpPr>
          <p:nvPr>
            <p:ph type="sldNum" sz="quarter" idx="5"/>
          </p:nvPr>
        </p:nvSpPr>
        <p:spPr bwMode="auto">
          <a:xfrm>
            <a:off x="3850245"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algn="r" defTabSz="966788" eaLnBrk="1" hangingPunct="1">
              <a:defRPr sz="1300" smtClean="0">
                <a:latin typeface="Arial" pitchFamily="34" charset="0"/>
              </a:defRPr>
            </a:lvl1pPr>
          </a:lstStyle>
          <a:p>
            <a:pPr>
              <a:defRPr/>
            </a:pPr>
            <a:fld id="{93263F81-AB1F-4B51-A4CA-047E49299C68}" type="slidenum">
              <a:rPr lang="en-US"/>
              <a:pPr>
                <a:defRPr/>
              </a:pPr>
              <a:t>‹#›</a:t>
            </a:fld>
            <a:endParaRPr lang="en-US"/>
          </a:p>
        </p:txBody>
      </p:sp>
    </p:spTree>
    <p:extLst>
      <p:ext uri="{BB962C8B-B14F-4D97-AF65-F5344CB8AC3E}">
        <p14:creationId xmlns:p14="http://schemas.microsoft.com/office/powerpoint/2010/main" val="4181851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mre.org.uk/sites/default/files/Tests%20worth%20teaching%20to_web%20tex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ppi.ioe.ac.uk/cms/Default.aspx?tabid=116&amp;language=en-U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uttontrust.com/researcharchive/great-teach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ducationcounts.govt.nz/publications/series/2515/1534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ea typeface="ＭＳ Ｐゴシック" charset="0"/>
              <a:cs typeface="+mn-cs"/>
            </a:endParaRPr>
          </a:p>
        </p:txBody>
      </p:sp>
      <p:sp>
        <p:nvSpPr>
          <p:cNvPr id="4" name="Slide Number Placeholder 3"/>
          <p:cNvSpPr>
            <a:spLocks noGrp="1"/>
          </p:cNvSpPr>
          <p:nvPr>
            <p:ph type="sldNum" sz="quarter" idx="5"/>
          </p:nvPr>
        </p:nvSpPr>
        <p:spPr/>
        <p:txBody>
          <a:bodyPr/>
          <a:lstStyle>
            <a:lvl1pPr defTabSz="966788">
              <a:defRPr sz="2400">
                <a:solidFill>
                  <a:schemeClr val="tx1"/>
                </a:solidFill>
                <a:latin typeface="Times" charset="0"/>
                <a:ea typeface="MS PGothic" pitchFamily="34" charset="-128"/>
              </a:defRPr>
            </a:lvl1pPr>
            <a:lvl2pPr marL="742950" indent="-285750" defTabSz="966788">
              <a:defRPr sz="2400">
                <a:solidFill>
                  <a:schemeClr val="tx1"/>
                </a:solidFill>
                <a:latin typeface="Times" charset="0"/>
                <a:ea typeface="MS PGothic" pitchFamily="34" charset="-128"/>
              </a:defRPr>
            </a:lvl2pPr>
            <a:lvl3pPr marL="1143000" indent="-228600" defTabSz="966788">
              <a:defRPr sz="2400">
                <a:solidFill>
                  <a:schemeClr val="tx1"/>
                </a:solidFill>
                <a:latin typeface="Times" charset="0"/>
                <a:ea typeface="MS PGothic" pitchFamily="34" charset="-128"/>
              </a:defRPr>
            </a:lvl3pPr>
            <a:lvl4pPr marL="1600200" indent="-228600" defTabSz="966788">
              <a:defRPr sz="2400">
                <a:solidFill>
                  <a:schemeClr val="tx1"/>
                </a:solidFill>
                <a:latin typeface="Times" charset="0"/>
                <a:ea typeface="MS PGothic" pitchFamily="34" charset="-128"/>
              </a:defRPr>
            </a:lvl4pPr>
            <a:lvl5pPr marL="2057400" indent="-228600" defTabSz="966788">
              <a:defRPr sz="2400">
                <a:solidFill>
                  <a:schemeClr val="tx1"/>
                </a:solidFill>
                <a:latin typeface="Times"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71DBB4A3-201D-4925-A692-121D9E154EC2}" type="slidenum">
              <a:rPr lang="en-US" sz="1300" smtClean="0">
                <a:latin typeface="Arial" pitchFamily="34" charset="0"/>
              </a:rPr>
              <a:pPr>
                <a:defRPr/>
              </a:pPr>
              <a:t>1</a:t>
            </a:fld>
            <a:endParaRPr lang="en-US" sz="130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10</a:t>
            </a:fld>
            <a:endParaRPr lang="en-US"/>
          </a:p>
        </p:txBody>
      </p:sp>
    </p:spTree>
    <p:extLst>
      <p:ext uri="{BB962C8B-B14F-4D97-AF65-F5344CB8AC3E}">
        <p14:creationId xmlns:p14="http://schemas.microsoft.com/office/powerpoint/2010/main" val="382829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S PGothic" pitchFamily="34" charset="-128"/>
                <a:cs typeface="ＭＳ Ｐゴシック" charset="0"/>
              </a:rPr>
              <a:t>Coe, R. and </a:t>
            </a:r>
            <a:r>
              <a:rPr lang="en-GB" sz="1200" kern="1200" dirty="0" err="1" smtClean="0">
                <a:solidFill>
                  <a:schemeClr val="tx1"/>
                </a:solidFill>
                <a:effectLst/>
                <a:latin typeface="Arial" charset="0"/>
                <a:ea typeface="MS PGothic" pitchFamily="34" charset="-128"/>
                <a:cs typeface="ＭＳ Ｐゴシック" charset="0"/>
              </a:rPr>
              <a:t>Sahgren</a:t>
            </a:r>
            <a:r>
              <a:rPr lang="en-GB" sz="1200" kern="1200" dirty="0" smtClean="0">
                <a:solidFill>
                  <a:schemeClr val="tx1"/>
                </a:solidFill>
                <a:effectLst/>
                <a:latin typeface="Arial" charset="0"/>
                <a:ea typeface="MS PGothic" pitchFamily="34" charset="-128"/>
                <a:cs typeface="ＭＳ Ｐゴシック" charset="0"/>
              </a:rPr>
              <a:t> G.H, (2014) “Incentives and ignorance in qualifications, assessment, and accountability”. In G.H. Sahlgren (ed.) </a:t>
            </a:r>
            <a:r>
              <a:rPr lang="en-GB" sz="1200" i="1" kern="1200" dirty="0" smtClean="0">
                <a:solidFill>
                  <a:schemeClr val="tx1"/>
                </a:solidFill>
                <a:effectLst/>
                <a:latin typeface="Arial" charset="0"/>
                <a:ea typeface="MS PGothic" pitchFamily="34" charset="-128"/>
                <a:cs typeface="ＭＳ Ｐゴシック" charset="0"/>
              </a:rPr>
              <a:t>Tests worth teaching to: incentivising quality in qualifications and accountability</a:t>
            </a:r>
            <a:r>
              <a:rPr lang="en-GB" sz="1200" kern="1200" dirty="0" smtClean="0">
                <a:solidFill>
                  <a:schemeClr val="tx1"/>
                </a:solidFill>
                <a:effectLst/>
                <a:latin typeface="Arial" charset="0"/>
                <a:ea typeface="MS PGothic" pitchFamily="34" charset="-128"/>
                <a:cs typeface="ＭＳ Ｐゴシック" charset="0"/>
              </a:rPr>
              <a:t>. Centre for Market Reform of Education </a:t>
            </a:r>
            <a:r>
              <a:rPr lang="en-GB" sz="1200" u="sng" kern="1200" dirty="0" smtClean="0">
                <a:solidFill>
                  <a:schemeClr val="tx1"/>
                </a:solidFill>
                <a:effectLst/>
                <a:latin typeface="Arial" charset="0"/>
                <a:ea typeface="MS PGothic" pitchFamily="34" charset="-128"/>
                <a:cs typeface="ＭＳ Ｐゴシック" charset="0"/>
                <a:hlinkClick r:id="rId3"/>
              </a:rPr>
              <a:t>http://www.cmre.org.uk/sites/default/files/Tests%20worth%20teaching%20to_web%20text.pdf</a:t>
            </a:r>
            <a:r>
              <a:rPr lang="en-GB" sz="1200" kern="1200" dirty="0" smtClean="0">
                <a:solidFill>
                  <a:schemeClr val="tx1"/>
                </a:solidFill>
                <a:effectLst/>
                <a:latin typeface="Arial" charset="0"/>
                <a:ea typeface="MS PGothic" pitchFamily="34" charset="-128"/>
                <a:cs typeface="ＭＳ Ｐゴシック" charset="0"/>
              </a:rPr>
              <a:t> </a:t>
            </a:r>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11</a:t>
            </a:fld>
            <a:endParaRPr lang="en-US"/>
          </a:p>
        </p:txBody>
      </p:sp>
    </p:spTree>
    <p:extLst>
      <p:ext uri="{BB962C8B-B14F-4D97-AF65-F5344CB8AC3E}">
        <p14:creationId xmlns:p14="http://schemas.microsoft.com/office/powerpoint/2010/main" val="284292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12</a:t>
            </a:fld>
            <a:endParaRPr lang="en-US"/>
          </a:p>
        </p:txBody>
      </p:sp>
    </p:spTree>
    <p:extLst>
      <p:ext uri="{BB962C8B-B14F-4D97-AF65-F5344CB8AC3E}">
        <p14:creationId xmlns:p14="http://schemas.microsoft.com/office/powerpoint/2010/main" val="2323495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13</a:t>
            </a:fld>
            <a:endParaRPr lang="en-US"/>
          </a:p>
        </p:txBody>
      </p:sp>
    </p:spTree>
    <p:extLst>
      <p:ext uri="{BB962C8B-B14F-4D97-AF65-F5344CB8AC3E}">
        <p14:creationId xmlns:p14="http://schemas.microsoft.com/office/powerpoint/2010/main" val="156600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14</a:t>
            </a:fld>
            <a:endParaRPr lang="en-US"/>
          </a:p>
        </p:txBody>
      </p:sp>
    </p:spTree>
    <p:extLst>
      <p:ext uri="{BB962C8B-B14F-4D97-AF65-F5344CB8AC3E}">
        <p14:creationId xmlns:p14="http://schemas.microsoft.com/office/powerpoint/2010/main" val="999639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Arial" charset="0"/>
                <a:ea typeface="MS PGothic" pitchFamily="34" charset="-128"/>
                <a:cs typeface="ＭＳ Ｐゴシック" charset="0"/>
              </a:rPr>
              <a:t>Bryk</a:t>
            </a:r>
            <a:r>
              <a:rPr lang="en-GB" sz="1200" kern="1200" dirty="0" smtClean="0">
                <a:solidFill>
                  <a:schemeClr val="tx1"/>
                </a:solidFill>
                <a:effectLst/>
                <a:latin typeface="Arial" charset="0"/>
                <a:ea typeface="MS PGothic" pitchFamily="34" charset="-128"/>
                <a:cs typeface="ＭＳ Ｐゴシック" charset="0"/>
              </a:rPr>
              <a:t>, A., &amp; Schneider, B. (2002). Trust in schools. New York: Russell Sage.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S PGothic" pitchFamily="34" charset="-128"/>
                <a:cs typeface="ＭＳ Ｐゴシック" charset="0"/>
              </a:rPr>
              <a:t>Hoy, W. K., Tarter, C. J., &amp; Hoy, A. W. (2006). Academic optimism of schools: A force for student achievement. </a:t>
            </a:r>
            <a:r>
              <a:rPr lang="en-GB" sz="1200" i="1" kern="1200" dirty="0" smtClean="0">
                <a:solidFill>
                  <a:schemeClr val="tx1"/>
                </a:solidFill>
                <a:effectLst/>
                <a:latin typeface="Arial" charset="0"/>
                <a:ea typeface="MS PGothic" pitchFamily="34" charset="-128"/>
                <a:cs typeface="ＭＳ Ｐゴシック" charset="0"/>
              </a:rPr>
              <a:t>American educational research journal</a:t>
            </a:r>
            <a:r>
              <a:rPr lang="en-GB" sz="1200" kern="1200" dirty="0" smtClean="0">
                <a:solidFill>
                  <a:schemeClr val="tx1"/>
                </a:solidFill>
                <a:effectLst/>
                <a:latin typeface="Arial" charset="0"/>
                <a:ea typeface="MS PGothic" pitchFamily="34" charset="-128"/>
                <a:cs typeface="ＭＳ Ｐゴシック" charset="0"/>
              </a:rPr>
              <a:t>, </a:t>
            </a:r>
            <a:r>
              <a:rPr lang="en-GB" sz="1200" i="1" kern="1200" dirty="0" smtClean="0">
                <a:solidFill>
                  <a:schemeClr val="tx1"/>
                </a:solidFill>
                <a:effectLst/>
                <a:latin typeface="Arial" charset="0"/>
                <a:ea typeface="MS PGothic" pitchFamily="34" charset="-128"/>
                <a:cs typeface="ＭＳ Ｐゴシック" charset="0"/>
              </a:rPr>
              <a:t>43</a:t>
            </a:r>
            <a:r>
              <a:rPr lang="en-GB" sz="1200" kern="1200" dirty="0" smtClean="0">
                <a:solidFill>
                  <a:schemeClr val="tx1"/>
                </a:solidFill>
                <a:effectLst/>
                <a:latin typeface="Arial" charset="0"/>
                <a:ea typeface="MS PGothic" pitchFamily="34" charset="-128"/>
                <a:cs typeface="ＭＳ Ｐゴシック" charset="0"/>
              </a:rPr>
              <a:t>(3), 425-446.</a:t>
            </a:r>
          </a:p>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15</a:t>
            </a:fld>
            <a:endParaRPr lang="en-US"/>
          </a:p>
        </p:txBody>
      </p:sp>
    </p:spTree>
    <p:extLst>
      <p:ext uri="{BB962C8B-B14F-4D97-AF65-F5344CB8AC3E}">
        <p14:creationId xmlns:p14="http://schemas.microsoft.com/office/powerpoint/2010/main" val="2542866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16</a:t>
            </a:fld>
            <a:endParaRPr lang="en-US"/>
          </a:p>
        </p:txBody>
      </p:sp>
    </p:spTree>
    <p:extLst>
      <p:ext uri="{BB962C8B-B14F-4D97-AF65-F5344CB8AC3E}">
        <p14:creationId xmlns:p14="http://schemas.microsoft.com/office/powerpoint/2010/main" val="60299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17</a:t>
            </a:fld>
            <a:endParaRPr lang="en-US"/>
          </a:p>
        </p:txBody>
      </p:sp>
    </p:spTree>
    <p:extLst>
      <p:ext uri="{BB962C8B-B14F-4D97-AF65-F5344CB8AC3E}">
        <p14:creationId xmlns:p14="http://schemas.microsoft.com/office/powerpoint/2010/main" val="2112752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18</a:t>
            </a:fld>
            <a:endParaRPr lang="en-US"/>
          </a:p>
        </p:txBody>
      </p:sp>
    </p:spTree>
    <p:extLst>
      <p:ext uri="{BB962C8B-B14F-4D97-AF65-F5344CB8AC3E}">
        <p14:creationId xmlns:p14="http://schemas.microsoft.com/office/powerpoint/2010/main" val="3453909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2014 Key stage 2 writing – moderation. Exemplification materials for teacher assessment. STA  </a:t>
            </a:r>
          </a:p>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19</a:t>
            </a:fld>
            <a:endParaRPr lang="en-US"/>
          </a:p>
        </p:txBody>
      </p:sp>
    </p:spTree>
    <p:extLst>
      <p:ext uri="{BB962C8B-B14F-4D97-AF65-F5344CB8AC3E}">
        <p14:creationId xmlns:p14="http://schemas.microsoft.com/office/powerpoint/2010/main" val="329063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2</a:t>
            </a:fld>
            <a:endParaRPr lang="en-US"/>
          </a:p>
        </p:txBody>
      </p:sp>
    </p:spTree>
    <p:extLst>
      <p:ext uri="{BB962C8B-B14F-4D97-AF65-F5344CB8AC3E}">
        <p14:creationId xmlns:p14="http://schemas.microsoft.com/office/powerpoint/2010/main" val="1999602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EBF32-E9C2-4882-B890-9C7EFD898305}" type="slidenum">
              <a:rPr lang="en-GB"/>
              <a:pPr/>
              <a:t>20</a:t>
            </a:fld>
            <a:endParaRPr lang="en-GB"/>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GB"/>
              <a:t>Sadler, D.R (1987) "Specifying and promulgating achievement standards". </a:t>
            </a:r>
            <a:r>
              <a:rPr lang="en-GB" i="1"/>
              <a:t>Oxford Review of Education</a:t>
            </a:r>
            <a:r>
              <a:rPr lang="en-GB"/>
              <a:t> Vol 13. No 2, pp191-207. [http://dx.doi.org/10.1080/0305498870130207] </a:t>
            </a:r>
          </a:p>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err="1" smtClean="0"/>
              <a:t>Harlen</a:t>
            </a:r>
            <a:r>
              <a:rPr lang="en-GB" dirty="0" smtClean="0"/>
              <a:t> W (2004) A systematic review of the evidence of reliability and validity of assessment by teachers used for summative purposes. In: </a:t>
            </a:r>
            <a:r>
              <a:rPr lang="en-GB" i="1" dirty="0" smtClean="0"/>
              <a:t>Research Evidence in Education Library</a:t>
            </a:r>
            <a:r>
              <a:rPr lang="en-GB" dirty="0" smtClean="0"/>
              <a:t>. London: EPPI-Centre, Social Science Research Unit, Institute of Education, University of London. [</a:t>
            </a:r>
            <a:r>
              <a:rPr lang="en-GB" dirty="0" smtClean="0">
                <a:hlinkClick r:id="rId3"/>
              </a:rPr>
              <a:t>http://eppi.ioe.ac.uk/cms/Default.aspx?tabid=116&amp;language=en-US</a:t>
            </a:r>
            <a:r>
              <a:rPr lang="en-GB" dirty="0" smtClean="0"/>
              <a:t>] </a:t>
            </a:r>
          </a:p>
          <a:p>
            <a:r>
              <a:rPr lang="en-GB" sz="1200" dirty="0" smtClean="0"/>
              <a:t>Bennett </a:t>
            </a:r>
            <a:r>
              <a:rPr lang="en-GB" sz="1200" i="1" dirty="0" smtClean="0"/>
              <a:t>et al., </a:t>
            </a:r>
            <a:r>
              <a:rPr lang="en-GB" sz="1200" dirty="0" smtClean="0"/>
              <a:t>1993</a:t>
            </a:r>
          </a:p>
          <a:p>
            <a:r>
              <a:rPr lang="en-GB" dirty="0" smtClean="0"/>
              <a:t>Peter Tymms: ‘Teachers show bias to pupils who share their personality’. The Conversation 25 Feb 2015 https://theconversation.com/teachers-show-bias-to-pupils-who-share-their-personality-38018 </a:t>
            </a:r>
          </a:p>
          <a:p>
            <a:r>
              <a:rPr lang="en-GB" dirty="0" smtClean="0"/>
              <a:t>Burgess, S. and Greaves, E (2009) Test Scores, Subjective Assessment and Stereotyping. Centre for Market and Public Organisation, Bristol University. </a:t>
            </a:r>
            <a:r>
              <a:rPr lang="en-GB" sz="1200" b="0" i="0" u="none" strike="noStrike" kern="1200" baseline="0" dirty="0" smtClean="0">
                <a:solidFill>
                  <a:schemeClr val="tx1"/>
                </a:solidFill>
                <a:latin typeface="Arial" charset="0"/>
                <a:ea typeface="MS PGothic" pitchFamily="34" charset="-128"/>
                <a:cs typeface="ＭＳ Ｐゴシック" charset="0"/>
              </a:rPr>
              <a:t>Working Paper No. 09/221. http://www.bristol.ac.uk/media-library/sites/cmpo/migrated/documents/wp221.pdf </a:t>
            </a:r>
            <a:endParaRPr lang="en-GB" dirty="0" smtClean="0"/>
          </a:p>
          <a:p>
            <a:r>
              <a:rPr lang="en-GB" dirty="0" smtClean="0"/>
              <a:t>of Ethnic Minorities</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22</a:t>
            </a:fld>
            <a:endParaRPr lang="en-US"/>
          </a:p>
        </p:txBody>
      </p:sp>
    </p:spTree>
    <p:extLst>
      <p:ext uri="{BB962C8B-B14F-4D97-AF65-F5344CB8AC3E}">
        <p14:creationId xmlns:p14="http://schemas.microsoft.com/office/powerpoint/2010/main" val="756585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23</a:t>
            </a:fld>
            <a:endParaRPr lang="en-US"/>
          </a:p>
        </p:txBody>
      </p:sp>
    </p:spTree>
    <p:extLst>
      <p:ext uri="{BB962C8B-B14F-4D97-AF65-F5344CB8AC3E}">
        <p14:creationId xmlns:p14="http://schemas.microsoft.com/office/powerpoint/2010/main" val="244202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Would you let this test into your classroom?</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24</a:t>
            </a:fld>
            <a:endParaRPr lang="en-US"/>
          </a:p>
        </p:txBody>
      </p:sp>
    </p:spTree>
    <p:extLst>
      <p:ext uri="{BB962C8B-B14F-4D97-AF65-F5344CB8AC3E}">
        <p14:creationId xmlns:p14="http://schemas.microsoft.com/office/powerpoint/2010/main" val="2408140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S PGothic" pitchFamily="34" charset="-128"/>
                <a:cs typeface="ＭＳ Ｐゴシック" charset="0"/>
              </a:rPr>
              <a:t>Coe, R., </a:t>
            </a:r>
            <a:r>
              <a:rPr lang="en-GB" sz="1200" kern="1200" dirty="0" err="1" smtClean="0">
                <a:solidFill>
                  <a:schemeClr val="tx1"/>
                </a:solidFill>
                <a:effectLst/>
                <a:latin typeface="Arial" charset="0"/>
                <a:ea typeface="MS PGothic" pitchFamily="34" charset="-128"/>
                <a:cs typeface="ＭＳ Ｐゴシック" charset="0"/>
              </a:rPr>
              <a:t>Aloisi</a:t>
            </a:r>
            <a:r>
              <a:rPr lang="en-GB" sz="1200" kern="1200" dirty="0" smtClean="0">
                <a:solidFill>
                  <a:schemeClr val="tx1"/>
                </a:solidFill>
                <a:effectLst/>
                <a:latin typeface="Arial" charset="0"/>
                <a:ea typeface="MS PGothic" pitchFamily="34" charset="-128"/>
                <a:cs typeface="ＭＳ Ｐゴシック" charset="0"/>
              </a:rPr>
              <a:t>, C., Higgins, S. and Elliot Major, L. (2014) ‘What makes great teaching? Review of the underpinning research’. Sutton Trust, October 2014 </a:t>
            </a:r>
            <a:r>
              <a:rPr lang="en-GB" sz="1200" u="sng" kern="1200" dirty="0" smtClean="0">
                <a:solidFill>
                  <a:schemeClr val="tx1"/>
                </a:solidFill>
                <a:effectLst/>
                <a:latin typeface="Arial" charset="0"/>
                <a:ea typeface="MS PGothic" pitchFamily="34" charset="-128"/>
                <a:cs typeface="ＭＳ Ｐゴシック" charset="0"/>
                <a:hlinkClick r:id="rId3"/>
              </a:rPr>
              <a:t>http://www.suttontrust.com/researcharchive/great-teaching/</a:t>
            </a:r>
            <a:r>
              <a:rPr lang="en-GB" sz="1200" kern="1200" dirty="0" smtClean="0">
                <a:solidFill>
                  <a:schemeClr val="tx1"/>
                </a:solidFill>
                <a:effectLst/>
                <a:latin typeface="Arial" charset="0"/>
                <a:ea typeface="MS PGothic" pitchFamily="34" charset="-128"/>
                <a:cs typeface="ＭＳ Ｐゴシック" charset="0"/>
              </a:rPr>
              <a:t> </a:t>
            </a:r>
          </a:p>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27</a:t>
            </a:fld>
            <a:endParaRPr lang="en-US"/>
          </a:p>
        </p:txBody>
      </p:sp>
    </p:spTree>
    <p:extLst>
      <p:ext uri="{BB962C8B-B14F-4D97-AF65-F5344CB8AC3E}">
        <p14:creationId xmlns:p14="http://schemas.microsoft.com/office/powerpoint/2010/main" val="2138011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Arial" charset="0"/>
                <a:ea typeface="MS PGothic" pitchFamily="34" charset="-128"/>
                <a:cs typeface="ＭＳ Ｐゴシック" charset="0"/>
              </a:rPr>
              <a:t>Timperley</a:t>
            </a:r>
            <a:r>
              <a:rPr lang="en-GB" sz="1200" kern="1200" dirty="0" smtClean="0">
                <a:solidFill>
                  <a:schemeClr val="tx1"/>
                </a:solidFill>
                <a:effectLst/>
                <a:latin typeface="Arial" charset="0"/>
                <a:ea typeface="MS PGothic" pitchFamily="34" charset="-128"/>
                <a:cs typeface="ＭＳ Ｐゴシック" charset="0"/>
              </a:rPr>
              <a:t>, H., Wilson, A., </a:t>
            </a:r>
            <a:r>
              <a:rPr lang="en-GB" sz="1200" kern="1200" dirty="0" err="1" smtClean="0">
                <a:solidFill>
                  <a:schemeClr val="tx1"/>
                </a:solidFill>
                <a:effectLst/>
                <a:latin typeface="Arial" charset="0"/>
                <a:ea typeface="MS PGothic" pitchFamily="34" charset="-128"/>
                <a:cs typeface="ＭＳ Ｐゴシック" charset="0"/>
              </a:rPr>
              <a:t>Barrar</a:t>
            </a:r>
            <a:r>
              <a:rPr lang="en-GB" sz="1200" kern="1200" dirty="0" smtClean="0">
                <a:solidFill>
                  <a:schemeClr val="tx1"/>
                </a:solidFill>
                <a:effectLst/>
                <a:latin typeface="Arial" charset="0"/>
                <a:ea typeface="MS PGothic" pitchFamily="34" charset="-128"/>
                <a:cs typeface="ＭＳ Ｐゴシック" charset="0"/>
              </a:rPr>
              <a:t>, H. &amp; Fung, I. (2007) Teacher professional learning and development: Best evidence synthesis iteration. Wellington, New Zealand: Ministry of Education. </a:t>
            </a:r>
            <a:r>
              <a:rPr lang="en-GB" sz="1200" u="sng" kern="1200" dirty="0" smtClean="0">
                <a:solidFill>
                  <a:schemeClr val="tx1"/>
                </a:solidFill>
                <a:effectLst/>
                <a:latin typeface="Arial" charset="0"/>
                <a:ea typeface="MS PGothic" pitchFamily="34" charset="-128"/>
                <a:cs typeface="ＭＳ Ｐゴシック" charset="0"/>
                <a:hlinkClick r:id="rId3"/>
              </a:rPr>
              <a:t>http://www.educationcounts.govt.nz/publications/series/2515/15341</a:t>
            </a:r>
            <a:r>
              <a:rPr lang="en-GB" sz="1200" kern="1200" dirty="0" smtClean="0">
                <a:solidFill>
                  <a:schemeClr val="tx1"/>
                </a:solidFill>
                <a:effectLst/>
                <a:latin typeface="Arial" charset="0"/>
                <a:ea typeface="MS PGothic" pitchFamily="34" charset="-128"/>
                <a:cs typeface="ＭＳ Ｐゴシック" charset="0"/>
              </a:rPr>
              <a:t> </a:t>
            </a:r>
          </a:p>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31</a:t>
            </a:fld>
            <a:endParaRPr lang="en-US"/>
          </a:p>
        </p:txBody>
      </p:sp>
    </p:spTree>
    <p:extLst>
      <p:ext uri="{BB962C8B-B14F-4D97-AF65-F5344CB8AC3E}">
        <p14:creationId xmlns:p14="http://schemas.microsoft.com/office/powerpoint/2010/main" val="207519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ea typeface="ＭＳ Ｐゴシック" charset="0"/>
              <a:cs typeface="+mn-cs"/>
            </a:endParaRPr>
          </a:p>
        </p:txBody>
      </p:sp>
      <p:sp>
        <p:nvSpPr>
          <p:cNvPr id="4" name="Slide Number Placeholder 3"/>
          <p:cNvSpPr>
            <a:spLocks noGrp="1"/>
          </p:cNvSpPr>
          <p:nvPr>
            <p:ph type="sldNum" sz="quarter" idx="5"/>
          </p:nvPr>
        </p:nvSpPr>
        <p:spPr/>
        <p:txBody>
          <a:bodyPr/>
          <a:lstStyle>
            <a:lvl1pPr defTabSz="966788">
              <a:defRPr sz="2400">
                <a:solidFill>
                  <a:schemeClr val="tx1"/>
                </a:solidFill>
                <a:latin typeface="Times" charset="0"/>
                <a:ea typeface="MS PGothic" pitchFamily="34" charset="-128"/>
              </a:defRPr>
            </a:lvl1pPr>
            <a:lvl2pPr marL="742950" indent="-285750" defTabSz="966788">
              <a:defRPr sz="2400">
                <a:solidFill>
                  <a:schemeClr val="tx1"/>
                </a:solidFill>
                <a:latin typeface="Times" charset="0"/>
                <a:ea typeface="MS PGothic" pitchFamily="34" charset="-128"/>
              </a:defRPr>
            </a:lvl2pPr>
            <a:lvl3pPr marL="1143000" indent="-228600" defTabSz="966788">
              <a:defRPr sz="2400">
                <a:solidFill>
                  <a:schemeClr val="tx1"/>
                </a:solidFill>
                <a:latin typeface="Times" charset="0"/>
                <a:ea typeface="MS PGothic" pitchFamily="34" charset="-128"/>
              </a:defRPr>
            </a:lvl3pPr>
            <a:lvl4pPr marL="1600200" indent="-228600" defTabSz="966788">
              <a:defRPr sz="2400">
                <a:solidFill>
                  <a:schemeClr val="tx1"/>
                </a:solidFill>
                <a:latin typeface="Times" charset="0"/>
                <a:ea typeface="MS PGothic" pitchFamily="34" charset="-128"/>
              </a:defRPr>
            </a:lvl4pPr>
            <a:lvl5pPr marL="2057400" indent="-228600" defTabSz="966788">
              <a:defRPr sz="2400">
                <a:solidFill>
                  <a:schemeClr val="tx1"/>
                </a:solidFill>
                <a:latin typeface="Times"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71DBB4A3-201D-4925-A692-121D9E154EC2}" type="slidenum">
              <a:rPr lang="en-US" sz="1300" smtClean="0">
                <a:latin typeface="Arial" pitchFamily="34" charset="0"/>
              </a:rPr>
              <a:pPr>
                <a:defRPr/>
              </a:pPr>
              <a:t>3</a:t>
            </a:fld>
            <a:endParaRPr lang="en-US" sz="130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4</a:t>
            </a:fld>
            <a:endParaRPr lang="en-US"/>
          </a:p>
        </p:txBody>
      </p:sp>
    </p:spTree>
    <p:extLst>
      <p:ext uri="{BB962C8B-B14F-4D97-AF65-F5344CB8AC3E}">
        <p14:creationId xmlns:p14="http://schemas.microsoft.com/office/powerpoint/2010/main" val="301946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5</a:t>
            </a:fld>
            <a:endParaRPr lang="en-US"/>
          </a:p>
        </p:txBody>
      </p:sp>
    </p:spTree>
    <p:extLst>
      <p:ext uri="{BB962C8B-B14F-4D97-AF65-F5344CB8AC3E}">
        <p14:creationId xmlns:p14="http://schemas.microsoft.com/office/powerpoint/2010/main" val="223622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6</a:t>
            </a:fld>
            <a:endParaRPr lang="en-US"/>
          </a:p>
        </p:txBody>
      </p:sp>
    </p:spTree>
    <p:extLst>
      <p:ext uri="{BB962C8B-B14F-4D97-AF65-F5344CB8AC3E}">
        <p14:creationId xmlns:p14="http://schemas.microsoft.com/office/powerpoint/2010/main" val="313009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Coe, R (2008) ‘Comparability of GCSE examinations in different subjects: an application of the </a:t>
            </a:r>
            <a:r>
              <a:rPr lang="en-GB" altLang="en-US" dirty="0" err="1" smtClean="0"/>
              <a:t>Rasch</a:t>
            </a:r>
            <a:r>
              <a:rPr lang="en-GB" altLang="en-US" dirty="0" smtClean="0"/>
              <a:t> model’ </a:t>
            </a:r>
            <a:r>
              <a:rPr lang="en-GB" altLang="en-US" i="1" dirty="0" smtClean="0"/>
              <a:t>Oxford Review of Education,</a:t>
            </a:r>
            <a:r>
              <a:rPr lang="en-GB" altLang="en-US" dirty="0" smtClean="0"/>
              <a:t> 34, 5, (October 2008)</a:t>
            </a:r>
            <a:r>
              <a:rPr lang="en-US" altLang="en-US" dirty="0" smtClean="0"/>
              <a:t> </a:t>
            </a:r>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7</a:t>
            </a:fld>
            <a:endParaRPr lang="en-US"/>
          </a:p>
        </p:txBody>
      </p:sp>
    </p:spTree>
    <p:extLst>
      <p:ext uri="{BB962C8B-B14F-4D97-AF65-F5344CB8AC3E}">
        <p14:creationId xmlns:p14="http://schemas.microsoft.com/office/powerpoint/2010/main" val="428796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8</a:t>
            </a:fld>
            <a:endParaRPr lang="en-US"/>
          </a:p>
        </p:txBody>
      </p:sp>
    </p:spTree>
    <p:extLst>
      <p:ext uri="{BB962C8B-B14F-4D97-AF65-F5344CB8AC3E}">
        <p14:creationId xmlns:p14="http://schemas.microsoft.com/office/powerpoint/2010/main" val="70064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What’s the easiest way to a secondary Ofsted Outstanding?</a:t>
            </a:r>
          </a:p>
          <a:p>
            <a:r>
              <a:rPr lang="en-GB" dirty="0" smtClean="0"/>
              <a:t>https://jtbeducation.wordpress.com/2014/06/29/whats-the-easiest-way-to-a-secondary-ofsted-outstanding/</a:t>
            </a:r>
          </a:p>
          <a:p>
            <a:r>
              <a:rPr lang="en-GB" dirty="0" smtClean="0"/>
              <a:t>Quotation from William Stewart, TES, 22 Aug 2014, Is Ofsted’s grading ‘scandalous’? https://www.tes.co.uk/article.aspx?storycode=6440390 </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9</a:t>
            </a:fld>
            <a:endParaRPr lang="en-US"/>
          </a:p>
        </p:txBody>
      </p:sp>
    </p:spTree>
    <p:extLst>
      <p:ext uri="{BB962C8B-B14F-4D97-AF65-F5344CB8AC3E}">
        <p14:creationId xmlns:p14="http://schemas.microsoft.com/office/powerpoint/2010/main" val="3620443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5516563"/>
          </a:xfrm>
          <a:prstGeom prst="rect">
            <a:avLst/>
          </a:prstGeom>
          <a:solidFill>
            <a:srgbClr val="66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a:solidFill>
                <a:srgbClr val="663366"/>
              </a:solidFill>
              <a:ea typeface="ＭＳ Ｐゴシック" charset="0"/>
            </a:endParaRP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5843588"/>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Z:\cem logos\Alternative file formats\08 CEM (white cem-outline tic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115888"/>
            <a:ext cx="33035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5"/>
          <p:cNvSpPr>
            <a:spLocks noGrp="1" noChangeArrowheads="1"/>
          </p:cNvSpPr>
          <p:nvPr>
            <p:ph type="ctrTitle" sz="quarter"/>
          </p:nvPr>
        </p:nvSpPr>
        <p:spPr>
          <a:xfrm>
            <a:off x="755576" y="2276872"/>
            <a:ext cx="7632848" cy="1584176"/>
          </a:xfrm>
        </p:spPr>
        <p:txBody>
          <a:bodyPr/>
          <a:lstStyle>
            <a:lvl1pPr>
              <a:defRPr>
                <a:solidFill>
                  <a:schemeClr val="bg1"/>
                </a:solidFill>
                <a:latin typeface="+mn-lt"/>
              </a:defRPr>
            </a:lvl1pPr>
          </a:lstStyle>
          <a:p>
            <a:pPr lvl="0"/>
            <a:r>
              <a:rPr lang="en-US" noProof="0" smtClean="0"/>
              <a:t>Click to edit Master title style</a:t>
            </a:r>
            <a:endParaRPr lang="en-US" noProof="0" dirty="0" smtClean="0"/>
          </a:p>
        </p:txBody>
      </p:sp>
      <p:sp>
        <p:nvSpPr>
          <p:cNvPr id="126982" name="Rectangle 6"/>
          <p:cNvSpPr>
            <a:spLocks noGrp="1" noChangeArrowheads="1"/>
          </p:cNvSpPr>
          <p:nvPr>
            <p:ph type="subTitle" sz="quarter" idx="1"/>
          </p:nvPr>
        </p:nvSpPr>
        <p:spPr>
          <a:xfrm>
            <a:off x="755576" y="4437112"/>
            <a:ext cx="7597055" cy="744538"/>
          </a:xfrm>
        </p:spPr>
        <p:txBody>
          <a:bodyPr/>
          <a:lstStyle>
            <a:lvl1pPr marL="0" indent="0">
              <a:defRPr b="1">
                <a:solidFill>
                  <a:schemeClr val="bg1"/>
                </a:solidFill>
              </a:defRPr>
            </a:lvl1pPr>
          </a:lstStyle>
          <a:p>
            <a:pPr lvl="0"/>
            <a:r>
              <a:rPr lang="en-US" noProof="0" smtClean="0"/>
              <a:t>Click to edit Master subtitle style</a:t>
            </a:r>
            <a:endParaRPr lang="en-US" noProof="0" dirty="0" smtClean="0"/>
          </a:p>
        </p:txBody>
      </p:sp>
      <p:sp>
        <p:nvSpPr>
          <p:cNvPr id="7" name="Rectangle 2"/>
          <p:cNvSpPr>
            <a:spLocks noGrp="1" noChangeArrowheads="1"/>
          </p:cNvSpPr>
          <p:nvPr>
            <p:ph type="sldNum" sz="quarter" idx="10"/>
          </p:nvPr>
        </p:nvSpPr>
        <p:spPr>
          <a:xfrm>
            <a:off x="6553200" y="6245225"/>
            <a:ext cx="2133600" cy="476250"/>
          </a:xfrm>
        </p:spPr>
        <p:txBody>
          <a:bodyPr/>
          <a:lstStyle>
            <a:lvl1pPr>
              <a:defRPr smtClean="0"/>
            </a:lvl1pPr>
          </a:lstStyle>
          <a:p>
            <a:pPr>
              <a:defRPr/>
            </a:pPr>
            <a:fld id="{27BB49CB-6F09-4D0E-89AC-31683FA3456E}" type="slidenum">
              <a:rPr lang="en-US"/>
              <a:pPr>
                <a:defRPr/>
              </a:pPr>
              <a:t>‹#›</a:t>
            </a:fld>
            <a:endParaRPr lang="en-US"/>
          </a:p>
        </p:txBody>
      </p:sp>
    </p:spTree>
    <p:extLst>
      <p:ext uri="{BB962C8B-B14F-4D97-AF65-F5344CB8AC3E}">
        <p14:creationId xmlns:p14="http://schemas.microsoft.com/office/powerpoint/2010/main" val="9303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EBAB5640-9DA8-40DF-9002-742E0A82D613}" type="slidenum">
              <a:rPr lang="en-US"/>
              <a:pPr>
                <a:defRPr/>
              </a:pPr>
              <a:t>‹#›</a:t>
            </a:fld>
            <a:endParaRPr lang="en-US"/>
          </a:p>
        </p:txBody>
      </p:sp>
    </p:spTree>
    <p:extLst>
      <p:ext uri="{BB962C8B-B14F-4D97-AF65-F5344CB8AC3E}">
        <p14:creationId xmlns:p14="http://schemas.microsoft.com/office/powerpoint/2010/main" val="78655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95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609600"/>
            <a:ext cx="5678487" cy="5195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FB232313-E69E-47A9-9C49-1883B917CA21}" type="slidenum">
              <a:rPr lang="en-US"/>
              <a:pPr>
                <a:defRPr/>
              </a:pPr>
              <a:t>‹#›</a:t>
            </a:fld>
            <a:endParaRPr lang="en-US"/>
          </a:p>
        </p:txBody>
      </p:sp>
    </p:spTree>
    <p:extLst>
      <p:ext uri="{BB962C8B-B14F-4D97-AF65-F5344CB8AC3E}">
        <p14:creationId xmlns:p14="http://schemas.microsoft.com/office/powerpoint/2010/main" val="1069472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989138"/>
            <a:ext cx="7772400" cy="3816350"/>
          </a:xfrm>
        </p:spPr>
        <p:txBody>
          <a:bodyPr/>
          <a:lstStyle/>
          <a:p>
            <a:pPr lvl="0"/>
            <a:r>
              <a:rPr lang="en-US" noProof="0" smtClean="0"/>
              <a:t>Click icon to add table</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6A63FD46-EB12-4CB1-962C-48781B94C5A2}" type="slidenum">
              <a:rPr lang="en-US"/>
              <a:pPr>
                <a:defRPr/>
              </a:pPr>
              <a:t>‹#›</a:t>
            </a:fld>
            <a:endParaRPr lang="en-US"/>
          </a:p>
        </p:txBody>
      </p:sp>
    </p:spTree>
    <p:extLst>
      <p:ext uri="{BB962C8B-B14F-4D97-AF65-F5344CB8AC3E}">
        <p14:creationId xmlns:p14="http://schemas.microsoft.com/office/powerpoint/2010/main" val="152325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84213" y="1844824"/>
            <a:ext cx="7772400" cy="3960664"/>
          </a:xfrm>
        </p:spPr>
        <p:txBody>
          <a:bodyPr/>
          <a:lstStyle>
            <a:lvl1pPr marL="457200" indent="-457200">
              <a:buFont typeface="Wingdings" pitchFamily="2" charset="2"/>
              <a:buChar cha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B8CE7F47-FE1A-48F9-9977-E098381F23D1}" type="slidenum">
              <a:rPr lang="en-US"/>
              <a:pPr>
                <a:defRPr/>
              </a:pPr>
              <a:t>‹#›</a:t>
            </a:fld>
            <a:endParaRPr lang="en-US"/>
          </a:p>
        </p:txBody>
      </p:sp>
    </p:spTree>
    <p:extLst>
      <p:ext uri="{BB962C8B-B14F-4D97-AF65-F5344CB8AC3E}">
        <p14:creationId xmlns:p14="http://schemas.microsoft.com/office/powerpoint/2010/main" val="190952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EC65F98A-EE3A-40E7-B8DF-E462FAD71960}" type="slidenum">
              <a:rPr lang="en-US"/>
              <a:pPr>
                <a:defRPr/>
              </a:pPr>
              <a:t>‹#›</a:t>
            </a:fld>
            <a:endParaRPr lang="en-US"/>
          </a:p>
        </p:txBody>
      </p:sp>
    </p:spTree>
    <p:extLst>
      <p:ext uri="{BB962C8B-B14F-4D97-AF65-F5344CB8AC3E}">
        <p14:creationId xmlns:p14="http://schemas.microsoft.com/office/powerpoint/2010/main" val="387799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B9330AE0-9927-4D9C-AEE3-F952C8D787BF}" type="slidenum">
              <a:rPr lang="en-US"/>
              <a:pPr>
                <a:defRPr/>
              </a:pPr>
              <a:t>‹#›</a:t>
            </a:fld>
            <a:endParaRPr lang="en-US"/>
          </a:p>
        </p:txBody>
      </p:sp>
    </p:spTree>
    <p:extLst>
      <p:ext uri="{BB962C8B-B14F-4D97-AF65-F5344CB8AC3E}">
        <p14:creationId xmlns:p14="http://schemas.microsoft.com/office/powerpoint/2010/main" val="192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7544" y="112474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44824"/>
            <a:ext cx="4040188" cy="4281339"/>
          </a:xfrm>
        </p:spPr>
        <p:txBody>
          <a:bodyPr/>
          <a:lstStyle>
            <a:lvl1pPr marL="342900" indent="-342900">
              <a:buFont typeface="Wingdings"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5369" y="112474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44824"/>
            <a:ext cx="4041775" cy="4281339"/>
          </a:xfrm>
        </p:spPr>
        <p:txBody>
          <a:bodyPr/>
          <a:lstStyle>
            <a:lvl1pPr>
              <a:buFont typeface="Wingdings"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6AECE814-C2DC-45CE-93EA-D4C220B08F56}" type="slidenum">
              <a:rPr lang="en-US"/>
              <a:pPr>
                <a:defRPr/>
              </a:pPr>
              <a:t>‹#›</a:t>
            </a:fld>
            <a:endParaRPr lang="en-US"/>
          </a:p>
        </p:txBody>
      </p:sp>
    </p:spTree>
    <p:extLst>
      <p:ext uri="{BB962C8B-B14F-4D97-AF65-F5344CB8AC3E}">
        <p14:creationId xmlns:p14="http://schemas.microsoft.com/office/powerpoint/2010/main" val="7431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smtClean="0"/>
            </a:lvl1pPr>
          </a:lstStyle>
          <a:p>
            <a:pPr>
              <a:defRPr/>
            </a:pPr>
            <a:fld id="{A3038223-DECD-4EC9-9F4B-7F71D767292E}" type="slidenum">
              <a:rPr lang="en-US"/>
              <a:pPr>
                <a:defRPr/>
              </a:pPr>
              <a:t>‹#›</a:t>
            </a:fld>
            <a:endParaRPr lang="en-US"/>
          </a:p>
        </p:txBody>
      </p:sp>
    </p:spTree>
    <p:extLst>
      <p:ext uri="{BB962C8B-B14F-4D97-AF65-F5344CB8AC3E}">
        <p14:creationId xmlns:p14="http://schemas.microsoft.com/office/powerpoint/2010/main" val="187172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p>
        </p:txBody>
      </p:sp>
      <p:sp>
        <p:nvSpPr>
          <p:cNvPr id="3"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a:defRPr smtClean="0"/>
            </a:lvl1pPr>
          </a:lstStyle>
          <a:p>
            <a:pPr>
              <a:defRPr/>
            </a:pPr>
            <a:fld id="{FAC4787A-4008-4335-9C24-D5BB6A74119F}" type="slidenum">
              <a:rPr lang="en-US"/>
              <a:pPr>
                <a:defRPr/>
              </a:pPr>
              <a:t>‹#›</a:t>
            </a:fld>
            <a:endParaRPr lang="en-US"/>
          </a:p>
        </p:txBody>
      </p:sp>
    </p:spTree>
    <p:extLst>
      <p:ext uri="{BB962C8B-B14F-4D97-AF65-F5344CB8AC3E}">
        <p14:creationId xmlns:p14="http://schemas.microsoft.com/office/powerpoint/2010/main" val="26516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2D3364FD-A49C-4D3E-8965-9CF90CEE5D9F}" type="slidenum">
              <a:rPr lang="en-US"/>
              <a:pPr>
                <a:defRPr/>
              </a:pPr>
              <a:t>‹#›</a:t>
            </a:fld>
            <a:endParaRPr lang="en-US"/>
          </a:p>
        </p:txBody>
      </p:sp>
    </p:spTree>
    <p:extLst>
      <p:ext uri="{BB962C8B-B14F-4D97-AF65-F5344CB8AC3E}">
        <p14:creationId xmlns:p14="http://schemas.microsoft.com/office/powerpoint/2010/main" val="237985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B50510A3-9DA2-4580-8E5A-7565003A241B}" type="slidenum">
              <a:rPr lang="en-US"/>
              <a:pPr>
                <a:defRPr/>
              </a:pPr>
              <a:t>‹#›</a:t>
            </a:fld>
            <a:endParaRPr lang="en-US"/>
          </a:p>
        </p:txBody>
      </p:sp>
    </p:spTree>
    <p:extLst>
      <p:ext uri="{BB962C8B-B14F-4D97-AF65-F5344CB8AC3E}">
        <p14:creationId xmlns:p14="http://schemas.microsoft.com/office/powerpoint/2010/main" val="221711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9140825" cy="6873875"/>
          </a:xfrm>
          <a:prstGeom prst="rect">
            <a:avLst/>
          </a:prstGeom>
          <a:solidFill>
            <a:srgbClr val="66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663366"/>
                </a:solidFill>
              </a:rPr>
              <a:t>∂</a:t>
            </a:r>
          </a:p>
        </p:txBody>
      </p:sp>
      <p:sp>
        <p:nvSpPr>
          <p:cNvPr id="125955" name="Rectangle 3"/>
          <p:cNvSpPr>
            <a:spLocks noChangeArrowheads="1"/>
          </p:cNvSpPr>
          <p:nvPr/>
        </p:nvSpPr>
        <p:spPr bwMode="auto">
          <a:xfrm>
            <a:off x="107950" y="107950"/>
            <a:ext cx="8924925" cy="6657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a:solidFill>
                <a:srgbClr val="663366"/>
              </a:solidFill>
              <a:ea typeface="ＭＳ Ｐゴシック" charset="0"/>
            </a:endParaRPr>
          </a:p>
        </p:txBody>
      </p:sp>
      <p:sp>
        <p:nvSpPr>
          <p:cNvPr id="125956" name="Rectangle 4"/>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Heading style</a:t>
            </a:r>
          </a:p>
        </p:txBody>
      </p:sp>
      <p:sp>
        <p:nvSpPr>
          <p:cNvPr id="125957" name="Rectangle 5"/>
          <p:cNvSpPr>
            <a:spLocks noGrp="1" noChangeArrowheads="1"/>
          </p:cNvSpPr>
          <p:nvPr>
            <p:ph type="body" idx="1"/>
          </p:nvPr>
        </p:nvSpPr>
        <p:spPr bwMode="auto">
          <a:xfrm>
            <a:off x="684213" y="1989138"/>
            <a:ext cx="77724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5958"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ea typeface="ＭＳ Ｐゴシック" charset="0"/>
                <a:cs typeface="+mn-cs"/>
              </a:defRPr>
            </a:lvl1pPr>
          </a:lstStyle>
          <a:p>
            <a:pPr>
              <a:defRPr/>
            </a:pPr>
            <a:endParaRPr lang="en-US"/>
          </a:p>
        </p:txBody>
      </p:sp>
      <p:sp>
        <p:nvSpPr>
          <p:cNvPr id="125960" name="Rectangle 8"/>
          <p:cNvSpPr>
            <a:spLocks noGrp="1" noChangeArrowheads="1"/>
          </p:cNvSpPr>
          <p:nvPr>
            <p:ph type="sldNum" sz="quarter" idx="4"/>
          </p:nvPr>
        </p:nvSpPr>
        <p:spPr bwMode="auto">
          <a:xfrm>
            <a:off x="3849688" y="6275388"/>
            <a:ext cx="19050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AC3F4881-37B4-4727-BDA1-C4F696BB1AD9}" type="slidenum">
              <a:rPr lang="en-US"/>
              <a:pPr>
                <a:defRPr/>
              </a:pPr>
              <a:t>‹#›</a:t>
            </a:fld>
            <a:endParaRPr lang="en-US"/>
          </a:p>
        </p:txBody>
      </p:sp>
      <p:sp>
        <p:nvSpPr>
          <p:cNvPr id="1032" name="Rectangle 9"/>
          <p:cNvSpPr>
            <a:spLocks noChangeArrowheads="1"/>
          </p:cNvSpPr>
          <p:nvPr/>
        </p:nvSpPr>
        <p:spPr bwMode="auto">
          <a:xfrm>
            <a:off x="790575" y="611188"/>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z="4400">
              <a:solidFill>
                <a:schemeClr val="bg1"/>
              </a:solidFill>
            </a:endParaRPr>
          </a:p>
        </p:txBody>
      </p:sp>
      <p:sp>
        <p:nvSpPr>
          <p:cNvPr id="1033" name="Rectangle 10"/>
          <p:cNvSpPr>
            <a:spLocks noChangeArrowheads="1"/>
          </p:cNvSpPr>
          <p:nvPr/>
        </p:nvSpPr>
        <p:spPr bwMode="auto">
          <a:xfrm>
            <a:off x="790575" y="1798638"/>
            <a:ext cx="8024813" cy="381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1800" b="1">
              <a:solidFill>
                <a:schemeClr val="bg1"/>
              </a:solidFill>
              <a:latin typeface="Arial" pitchFamily="34" charset="0"/>
            </a:endParaRPr>
          </a:p>
        </p:txBody>
      </p:sp>
      <p:pic>
        <p:nvPicPr>
          <p:cNvPr id="1034"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 y="5843588"/>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8663" y="5665788"/>
            <a:ext cx="16525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ftr="0" dt="0"/>
  <p:txStyles>
    <p:titleStyle>
      <a:lvl1pPr algn="l" rtl="0" eaLnBrk="1" fontAlgn="base" hangingPunct="1">
        <a:spcBef>
          <a:spcPct val="0"/>
        </a:spcBef>
        <a:spcAft>
          <a:spcPct val="0"/>
        </a:spcAft>
        <a:defRPr sz="4400">
          <a:solidFill>
            <a:srgbClr val="663366"/>
          </a:solidFill>
          <a:latin typeface="+mj-lt"/>
          <a:ea typeface="MS PGothic" pitchFamily="34" charset="-128"/>
          <a:cs typeface="ＭＳ Ｐゴシック" charset="0"/>
        </a:defRPr>
      </a:lvl1pPr>
      <a:lvl2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2pPr>
      <a:lvl3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3pPr>
      <a:lvl4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4pPr>
      <a:lvl5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5pPr>
      <a:lvl6pPr marL="457200" algn="l" rtl="0" eaLnBrk="1" fontAlgn="base" hangingPunct="1">
        <a:spcBef>
          <a:spcPct val="0"/>
        </a:spcBef>
        <a:spcAft>
          <a:spcPct val="0"/>
        </a:spcAft>
        <a:defRPr sz="4400">
          <a:solidFill>
            <a:srgbClr val="663366"/>
          </a:solidFill>
          <a:latin typeface="Times" charset="0"/>
          <a:ea typeface="ＭＳ Ｐゴシック" charset="0"/>
        </a:defRPr>
      </a:lvl6pPr>
      <a:lvl7pPr marL="914400" algn="l" rtl="0" eaLnBrk="1" fontAlgn="base" hangingPunct="1">
        <a:spcBef>
          <a:spcPct val="0"/>
        </a:spcBef>
        <a:spcAft>
          <a:spcPct val="0"/>
        </a:spcAft>
        <a:defRPr sz="4400">
          <a:solidFill>
            <a:srgbClr val="663366"/>
          </a:solidFill>
          <a:latin typeface="Times" charset="0"/>
          <a:ea typeface="ＭＳ Ｐゴシック" charset="0"/>
        </a:defRPr>
      </a:lvl7pPr>
      <a:lvl8pPr marL="1371600" algn="l" rtl="0" eaLnBrk="1" fontAlgn="base" hangingPunct="1">
        <a:spcBef>
          <a:spcPct val="0"/>
        </a:spcBef>
        <a:spcAft>
          <a:spcPct val="0"/>
        </a:spcAft>
        <a:defRPr sz="4400">
          <a:solidFill>
            <a:srgbClr val="663366"/>
          </a:solidFill>
          <a:latin typeface="Times" charset="0"/>
          <a:ea typeface="ＭＳ Ｐゴシック" charset="0"/>
        </a:defRPr>
      </a:lvl8pPr>
      <a:lvl9pPr marL="1828800" algn="l" rtl="0" eaLnBrk="1" fontAlgn="base" hangingPunct="1">
        <a:spcBef>
          <a:spcPct val="0"/>
        </a:spcBef>
        <a:spcAft>
          <a:spcPct val="0"/>
        </a:spcAft>
        <a:defRPr sz="4400">
          <a:solidFill>
            <a:srgbClr val="663366"/>
          </a:solidFill>
          <a:latin typeface="Times" charset="0"/>
          <a:ea typeface="ＭＳ Ｐゴシック" charset="0"/>
        </a:defRPr>
      </a:lvl9pPr>
    </p:titleStyle>
    <p:bodyStyle>
      <a:lvl1pPr marL="342900" indent="-342900" algn="l" rtl="0" eaLnBrk="1" fontAlgn="base" hangingPunct="1">
        <a:spcBef>
          <a:spcPct val="20000"/>
        </a:spcBef>
        <a:spcAft>
          <a:spcPct val="0"/>
        </a:spcAft>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12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12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progress-8-school-performance-measu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684213" y="2348880"/>
            <a:ext cx="8136260" cy="1943721"/>
          </a:xfrm>
        </p:spPr>
        <p:txBody>
          <a:bodyPr>
            <a:noAutofit/>
          </a:bodyPr>
          <a:lstStyle/>
          <a:p>
            <a:pPr>
              <a:defRPr/>
            </a:pPr>
            <a:r>
              <a:rPr lang="en-GB" sz="5400" dirty="0" smtClean="0"/>
              <a:t>Progress 8</a:t>
            </a:r>
            <a:br>
              <a:rPr lang="en-GB" sz="5400" dirty="0" smtClean="0"/>
            </a:br>
            <a:r>
              <a:rPr lang="en-GB" sz="3200" dirty="0" smtClean="0"/>
              <a:t>Accountability, assessment and learning</a:t>
            </a:r>
            <a:endParaRPr lang="en-GB" sz="1100" dirty="0" smtClean="0"/>
          </a:p>
        </p:txBody>
      </p:sp>
      <p:sp>
        <p:nvSpPr>
          <p:cNvPr id="3" name="Subtitle 2"/>
          <p:cNvSpPr>
            <a:spLocks noGrp="1"/>
          </p:cNvSpPr>
          <p:nvPr>
            <p:ph type="subTitle" sz="quarter" idx="1"/>
          </p:nvPr>
        </p:nvSpPr>
        <p:spPr>
          <a:xfrm>
            <a:off x="683568" y="4581129"/>
            <a:ext cx="7668270" cy="935434"/>
          </a:xfrm>
        </p:spPr>
        <p:txBody>
          <a:bodyPr/>
          <a:lstStyle/>
          <a:p>
            <a:pPr>
              <a:defRPr/>
            </a:pPr>
            <a:r>
              <a:rPr lang="en-GB" sz="2400" b="0" dirty="0" smtClean="0"/>
              <a:t>Robert Coe, Durham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755576" y="2204864"/>
            <a:ext cx="7632848" cy="1584176"/>
          </a:xfrm>
        </p:spPr>
        <p:txBody>
          <a:bodyPr/>
          <a:lstStyle/>
          <a:p>
            <a:r>
              <a:rPr lang="en-GB" sz="6000" dirty="0" smtClean="0"/>
              <a:t>Accountability</a:t>
            </a:r>
            <a:endParaRPr lang="en-GB" sz="6000" dirty="0"/>
          </a:p>
        </p:txBody>
      </p:sp>
      <p:sp>
        <p:nvSpPr>
          <p:cNvPr id="6" name="Subtitle 5"/>
          <p:cNvSpPr>
            <a:spLocks noGrp="1"/>
          </p:cNvSpPr>
          <p:nvPr>
            <p:ph type="subTitle" sz="quarter" idx="1"/>
          </p:nvPr>
        </p:nvSpPr>
        <p:spPr>
          <a:xfrm>
            <a:off x="755576" y="3717032"/>
            <a:ext cx="7597055" cy="1104578"/>
          </a:xfrm>
        </p:spPr>
        <p:txBody>
          <a:bodyPr/>
          <a:lstStyle/>
          <a:p>
            <a:r>
              <a:rPr lang="en-GB" sz="3600" b="0" dirty="0" smtClean="0"/>
              <a:t>Foul-tasting medicine?</a:t>
            </a:r>
            <a:endParaRPr lang="en-GB" sz="3600" b="0" dirty="0"/>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10</a:t>
            </a:fld>
            <a:endParaRPr lang="en-US"/>
          </a:p>
        </p:txBody>
      </p:sp>
    </p:spTree>
    <p:extLst>
      <p:ext uri="{BB962C8B-B14F-4D97-AF65-F5344CB8AC3E}">
        <p14:creationId xmlns:p14="http://schemas.microsoft.com/office/powerpoint/2010/main" val="770029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4464496" cy="1143000"/>
          </a:xfrm>
        </p:spPr>
        <p:txBody>
          <a:bodyPr/>
          <a:lstStyle/>
          <a:p>
            <a:r>
              <a:rPr lang="en-GB" dirty="0" smtClean="0"/>
              <a:t>Research on accountability</a:t>
            </a:r>
            <a:endParaRPr lang="en-GB" dirty="0"/>
          </a:p>
        </p:txBody>
      </p:sp>
      <p:sp>
        <p:nvSpPr>
          <p:cNvPr id="3" name="Content Placeholder 2"/>
          <p:cNvSpPr>
            <a:spLocks noGrp="1"/>
          </p:cNvSpPr>
          <p:nvPr>
            <p:ph idx="1"/>
          </p:nvPr>
        </p:nvSpPr>
        <p:spPr>
          <a:xfrm>
            <a:off x="684213" y="1844824"/>
            <a:ext cx="7772400" cy="4248472"/>
          </a:xfrm>
        </p:spPr>
        <p:txBody>
          <a:bodyPr>
            <a:normAutofit fontScale="85000" lnSpcReduction="20000"/>
          </a:bodyPr>
          <a:lstStyle/>
          <a:p>
            <a:r>
              <a:rPr lang="en-GB" dirty="0" smtClean="0"/>
              <a:t>Meta-analysis of US studies </a:t>
            </a:r>
            <a:br>
              <a:rPr lang="en-GB" dirty="0" smtClean="0"/>
            </a:br>
            <a:r>
              <a:rPr lang="en-GB" dirty="0" smtClean="0"/>
              <a:t>by Lee (2008)</a:t>
            </a:r>
          </a:p>
          <a:p>
            <a:pPr lvl="1"/>
            <a:r>
              <a:rPr lang="en-GB" dirty="0" smtClean="0"/>
              <a:t>Small positive effects on </a:t>
            </a:r>
            <a:br>
              <a:rPr lang="en-GB" dirty="0" smtClean="0"/>
            </a:br>
            <a:r>
              <a:rPr lang="en-GB" dirty="0" smtClean="0"/>
              <a:t>attainment (ES=0.08)</a:t>
            </a:r>
          </a:p>
          <a:p>
            <a:r>
              <a:rPr lang="en-GB" dirty="0" smtClean="0"/>
              <a:t>Impact of publishing league </a:t>
            </a:r>
            <a:br>
              <a:rPr lang="en-GB" dirty="0" smtClean="0"/>
            </a:br>
            <a:r>
              <a:rPr lang="en-GB" dirty="0" smtClean="0"/>
              <a:t>tables (England vs Wales) </a:t>
            </a:r>
            <a:br>
              <a:rPr lang="en-GB" dirty="0" smtClean="0"/>
            </a:br>
            <a:r>
              <a:rPr lang="en-GB" sz="2400" dirty="0" smtClean="0"/>
              <a:t>(Burgess et al 2013)</a:t>
            </a:r>
            <a:endParaRPr lang="en-GB" dirty="0" smtClean="0"/>
          </a:p>
          <a:p>
            <a:pPr lvl="1"/>
            <a:r>
              <a:rPr lang="en-GB" dirty="0" smtClean="0"/>
              <a:t>Overall small positive effect (ES=0.09) </a:t>
            </a:r>
          </a:p>
          <a:p>
            <a:pPr lvl="1"/>
            <a:r>
              <a:rPr lang="en-GB" dirty="0" smtClean="0"/>
              <a:t>Reduces rich/poor gap</a:t>
            </a:r>
          </a:p>
          <a:p>
            <a:pPr lvl="1"/>
            <a:r>
              <a:rPr lang="en-GB" dirty="0" smtClean="0"/>
              <a:t>No impact on school segregation</a:t>
            </a:r>
          </a:p>
          <a:p>
            <a:r>
              <a:rPr lang="en-GB" dirty="0" smtClean="0"/>
              <a:t>Other reviews: mostly agree, but mixed findings </a:t>
            </a:r>
          </a:p>
          <a:p>
            <a:r>
              <a:rPr lang="en-GB" dirty="0" smtClean="0"/>
              <a:t>Lack of evidence about long-term, important outcomes</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11</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77" t="12069" r="36144" b="3879"/>
          <a:stretch/>
        </p:blipFill>
        <p:spPr bwMode="auto">
          <a:xfrm rot="386085">
            <a:off x="6140947" y="285618"/>
            <a:ext cx="2739999" cy="3914284"/>
          </a:xfrm>
          <a:prstGeom prst="rect">
            <a:avLst/>
          </a:prstGeom>
          <a:noFill/>
          <a:ln>
            <a:noFill/>
          </a:ln>
          <a:effectLst>
            <a:outerShdw blurRad="177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156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Dysfunctional side effects</a:t>
            </a:r>
            <a:endParaRPr lang="en-GB" dirty="0"/>
          </a:p>
        </p:txBody>
      </p:sp>
      <p:sp>
        <p:nvSpPr>
          <p:cNvPr id="3" name="Content Placeholder 2"/>
          <p:cNvSpPr>
            <a:spLocks noGrp="1"/>
          </p:cNvSpPr>
          <p:nvPr>
            <p:ph idx="1"/>
          </p:nvPr>
        </p:nvSpPr>
        <p:spPr>
          <a:xfrm>
            <a:off x="684213" y="1628800"/>
            <a:ext cx="7772400" cy="4176688"/>
          </a:xfrm>
        </p:spPr>
        <p:txBody>
          <a:bodyPr/>
          <a:lstStyle/>
          <a:p>
            <a:r>
              <a:rPr lang="en-GB" dirty="0" smtClean="0"/>
              <a:t>Extrinsic replaces intrinsic motivation</a:t>
            </a:r>
          </a:p>
          <a:p>
            <a:r>
              <a:rPr lang="en-GB" dirty="0" smtClean="0"/>
              <a:t>Narrowing focus on measures</a:t>
            </a:r>
          </a:p>
          <a:p>
            <a:r>
              <a:rPr lang="en-GB" dirty="0" smtClean="0"/>
              <a:t>Gaming (playing silly games)</a:t>
            </a:r>
          </a:p>
          <a:p>
            <a:r>
              <a:rPr lang="en-GB" dirty="0" smtClean="0"/>
              <a:t>Cheating (actual cheating)</a:t>
            </a:r>
          </a:p>
          <a:p>
            <a:r>
              <a:rPr lang="en-GB" dirty="0" smtClean="0"/>
              <a:t>Helplessness: giving up</a:t>
            </a:r>
          </a:p>
          <a:p>
            <a:r>
              <a:rPr lang="en-GB" dirty="0" smtClean="0"/>
              <a:t>Risk avoidance: playing it safe</a:t>
            </a:r>
          </a:p>
          <a:p>
            <a:r>
              <a:rPr lang="en-GB" dirty="0" smtClean="0"/>
              <a:t>Pressure: stress undermines performance</a:t>
            </a:r>
          </a:p>
          <a:p>
            <a:r>
              <a:rPr lang="en-GB" dirty="0" smtClean="0"/>
              <a:t>Competition: sub-optimal for system</a:t>
            </a:r>
          </a:p>
          <a:p>
            <a:endParaRPr lang="en-GB" dirty="0" smtClean="0"/>
          </a:p>
          <a:p>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12</a:t>
            </a:fld>
            <a:endParaRPr lang="en-US"/>
          </a:p>
        </p:txBody>
      </p:sp>
      <p:sp>
        <p:nvSpPr>
          <p:cNvPr id="5" name="Rectangle 4"/>
          <p:cNvSpPr/>
          <p:nvPr/>
        </p:nvSpPr>
        <p:spPr>
          <a:xfrm rot="901873">
            <a:off x="5867186" y="2330806"/>
            <a:ext cx="3275856" cy="2062103"/>
          </a:xfrm>
          <a:prstGeom prst="rect">
            <a:avLst/>
          </a:prstGeom>
          <a:noFill/>
        </p:spPr>
        <p:txBody>
          <a:bodyPr wrap="square" lIns="91440" tIns="45720" rIns="91440" bIns="45720">
            <a:spAutoFit/>
          </a:bodyPr>
          <a:lstStyle/>
          <a:p>
            <a:pPr algn="ctr"/>
            <a:r>
              <a:rPr lang="en-US" sz="32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Some evidence</a:t>
            </a:r>
            <a:br>
              <a:rPr lang="en-US" sz="32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br>
            <a:r>
              <a:rPr lang="en-US" sz="32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for all these, but mostly selective and anecdotal</a:t>
            </a:r>
            <a:endParaRPr lang="en-US" sz="3200"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0462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 questions</a:t>
            </a:r>
            <a:endParaRPr lang="en-GB" dirty="0"/>
          </a:p>
        </p:txBody>
      </p:sp>
      <p:sp>
        <p:nvSpPr>
          <p:cNvPr id="6" name="Rectangle 5"/>
          <p:cNvSpPr/>
          <p:nvPr/>
        </p:nvSpPr>
        <p:spPr bwMode="auto">
          <a:xfrm>
            <a:off x="1403648" y="4365104"/>
            <a:ext cx="6048672" cy="72008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3" name="Content Placeholder 2"/>
          <p:cNvSpPr>
            <a:spLocks noGrp="1"/>
          </p:cNvSpPr>
          <p:nvPr>
            <p:ph idx="1"/>
          </p:nvPr>
        </p:nvSpPr>
        <p:spPr>
          <a:xfrm>
            <a:off x="684213" y="1628800"/>
            <a:ext cx="7200155" cy="4176688"/>
          </a:xfrm>
        </p:spPr>
        <p:txBody>
          <a:bodyPr/>
          <a:lstStyle/>
          <a:p>
            <a:pPr marL="514350" indent="-514350">
              <a:buFont typeface="+mj-lt"/>
              <a:buAutoNum type="arabicPeriod"/>
            </a:pPr>
            <a:r>
              <a:rPr lang="en-GB" dirty="0" smtClean="0"/>
              <a:t>Imagine there was no accountability. What would you do differently?</a:t>
            </a:r>
          </a:p>
          <a:p>
            <a:pPr marL="514350" indent="-514350">
              <a:buFont typeface="+mj-lt"/>
              <a:buAutoNum type="arabicPeriod"/>
            </a:pPr>
            <a:r>
              <a:rPr lang="en-GB" dirty="0" smtClean="0"/>
              <a:t>Would students be better off as a result?</a:t>
            </a:r>
          </a:p>
          <a:p>
            <a:pPr marL="800100" lvl="1" indent="-514350">
              <a:buFont typeface="+mj-lt"/>
              <a:buAutoNum type="alphaLcParenR"/>
            </a:pPr>
            <a:r>
              <a:rPr lang="en-GB" dirty="0" smtClean="0"/>
              <a:t>No – I wouldn’t do anything at all differently</a:t>
            </a:r>
          </a:p>
          <a:p>
            <a:pPr marL="800100" lvl="1" indent="-514350">
              <a:buFont typeface="+mj-lt"/>
              <a:buAutoNum type="alphaLcParenR"/>
            </a:pPr>
            <a:r>
              <a:rPr lang="en-GB" dirty="0" smtClean="0"/>
              <a:t>Not significantly – minor presentational changes only</a:t>
            </a:r>
          </a:p>
          <a:p>
            <a:pPr marL="800100" lvl="1" indent="-514350">
              <a:buFont typeface="+mj-lt"/>
              <a:buAutoNum type="alphaLcParenR"/>
            </a:pPr>
            <a:r>
              <a:rPr lang="en-GB" dirty="0" smtClean="0"/>
              <a:t>Yes – students would be better off without accountability</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13</a:t>
            </a:fld>
            <a:endParaRPr lang="en-US" dirty="0"/>
          </a:p>
        </p:txBody>
      </p:sp>
      <p:sp>
        <p:nvSpPr>
          <p:cNvPr id="5" name="TextBox 4"/>
          <p:cNvSpPr txBox="1"/>
          <p:nvPr/>
        </p:nvSpPr>
        <p:spPr>
          <a:xfrm>
            <a:off x="683568" y="5301208"/>
            <a:ext cx="6552728" cy="523220"/>
          </a:xfrm>
          <a:prstGeom prst="rect">
            <a:avLst/>
          </a:prstGeom>
          <a:noFill/>
        </p:spPr>
        <p:txBody>
          <a:bodyPr wrap="square" rtlCol="0">
            <a:spAutoFit/>
          </a:bodyPr>
          <a:lstStyle/>
          <a:p>
            <a:r>
              <a:rPr lang="en-GB" sz="2800" dirty="0" smtClean="0">
                <a:latin typeface="+mn-lt"/>
              </a:rPr>
              <a:t>3.   What </a:t>
            </a:r>
            <a:r>
              <a:rPr lang="en-GB" sz="2800" dirty="0">
                <a:latin typeface="+mn-lt"/>
              </a:rPr>
              <a:t>actually stops you doing this</a:t>
            </a:r>
            <a:r>
              <a:rPr lang="en-GB" sz="2800" dirty="0" smtClean="0">
                <a:latin typeface="+mn-lt"/>
              </a:rPr>
              <a:t>?</a:t>
            </a:r>
            <a:endParaRPr lang="en-GB" sz="2800" dirty="0">
              <a:latin typeface="+mn-lt"/>
            </a:endParaRPr>
          </a:p>
        </p:txBody>
      </p:sp>
      <p:cxnSp>
        <p:nvCxnSpPr>
          <p:cNvPr id="12" name="Straight Arrow Connector 11"/>
          <p:cNvCxnSpPr/>
          <p:nvPr/>
        </p:nvCxnSpPr>
        <p:spPr bwMode="auto">
          <a:xfrm flipH="1" flipV="1">
            <a:off x="6156176" y="5013176"/>
            <a:ext cx="144016" cy="288032"/>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11454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116632"/>
            <a:ext cx="7772400" cy="1143000"/>
          </a:xfrm>
        </p:spPr>
        <p:txBody>
          <a:bodyPr/>
          <a:lstStyle/>
          <a:p>
            <a:r>
              <a:rPr lang="en-GB" dirty="0" smtClean="0"/>
              <a:t>Accountability cultures</a:t>
            </a:r>
            <a:endParaRPr lang="en-GB" dirty="0"/>
          </a:p>
        </p:txBody>
      </p:sp>
      <p:sp>
        <p:nvSpPr>
          <p:cNvPr id="2" name="Content Placeholder 1"/>
          <p:cNvSpPr>
            <a:spLocks noGrp="1"/>
          </p:cNvSpPr>
          <p:nvPr>
            <p:ph sz="half" idx="1"/>
          </p:nvPr>
        </p:nvSpPr>
        <p:spPr>
          <a:xfrm>
            <a:off x="4139952" y="1340768"/>
            <a:ext cx="3810000" cy="4464720"/>
          </a:xfrm>
        </p:spPr>
        <p:txBody>
          <a:bodyPr/>
          <a:lstStyle/>
          <a:p>
            <a:r>
              <a:rPr lang="en-GB" sz="2400" dirty="0" smtClean="0"/>
              <a:t>Trust</a:t>
            </a:r>
          </a:p>
          <a:p>
            <a:r>
              <a:rPr lang="en-GB" sz="2400" dirty="0" smtClean="0"/>
              <a:t>Autonomous</a:t>
            </a:r>
          </a:p>
          <a:p>
            <a:r>
              <a:rPr lang="en-GB" sz="2400" dirty="0"/>
              <a:t>Confidence</a:t>
            </a:r>
          </a:p>
          <a:p>
            <a:r>
              <a:rPr lang="en-GB" sz="2400" dirty="0"/>
              <a:t>Challenge</a:t>
            </a:r>
          </a:p>
          <a:p>
            <a:r>
              <a:rPr lang="en-GB" sz="2400" dirty="0" smtClean="0"/>
              <a:t>Supportive</a:t>
            </a:r>
          </a:p>
          <a:p>
            <a:r>
              <a:rPr lang="en-GB" sz="2400" dirty="0" smtClean="0"/>
              <a:t>Improvement-focus</a:t>
            </a:r>
          </a:p>
          <a:p>
            <a:r>
              <a:rPr lang="en-GB" sz="2400" dirty="0" smtClean="0"/>
              <a:t>Problem-solving</a:t>
            </a:r>
          </a:p>
          <a:p>
            <a:r>
              <a:rPr lang="en-GB" sz="2400" dirty="0" smtClean="0"/>
              <a:t>Long-term</a:t>
            </a:r>
          </a:p>
          <a:p>
            <a:r>
              <a:rPr lang="en-GB" sz="2400" dirty="0" smtClean="0"/>
              <a:t>Genuine quality</a:t>
            </a:r>
          </a:p>
          <a:p>
            <a:r>
              <a:rPr lang="en-GB" sz="2400" dirty="0" smtClean="0"/>
              <a:t>Evaluation</a:t>
            </a:r>
            <a:endParaRPr lang="en-GB" sz="2400" dirty="0"/>
          </a:p>
        </p:txBody>
      </p:sp>
      <p:sp>
        <p:nvSpPr>
          <p:cNvPr id="4" name="Content Placeholder 3"/>
          <p:cNvSpPr>
            <a:spLocks noGrp="1"/>
          </p:cNvSpPr>
          <p:nvPr>
            <p:ph sz="half" idx="2"/>
          </p:nvPr>
        </p:nvSpPr>
        <p:spPr>
          <a:xfrm>
            <a:off x="755576" y="1340768"/>
            <a:ext cx="3810000" cy="4464720"/>
          </a:xfrm>
        </p:spPr>
        <p:txBody>
          <a:bodyPr/>
          <a:lstStyle/>
          <a:p>
            <a:r>
              <a:rPr lang="en-GB" sz="2400" dirty="0" smtClean="0"/>
              <a:t>Distrust</a:t>
            </a:r>
          </a:p>
          <a:p>
            <a:r>
              <a:rPr lang="en-GB" sz="2400" dirty="0" smtClean="0"/>
              <a:t>Controlled</a:t>
            </a:r>
          </a:p>
          <a:p>
            <a:r>
              <a:rPr lang="en-GB" sz="2400" dirty="0"/>
              <a:t>Fear</a:t>
            </a:r>
          </a:p>
          <a:p>
            <a:r>
              <a:rPr lang="en-GB" sz="2400" dirty="0"/>
              <a:t>Threat</a:t>
            </a:r>
          </a:p>
          <a:p>
            <a:r>
              <a:rPr lang="en-GB" sz="2400" dirty="0" smtClean="0"/>
              <a:t>Competitive</a:t>
            </a:r>
          </a:p>
          <a:p>
            <a:r>
              <a:rPr lang="en-GB" sz="2400" dirty="0" smtClean="0"/>
              <a:t>Target-focus</a:t>
            </a:r>
          </a:p>
          <a:p>
            <a:r>
              <a:rPr lang="en-GB" sz="2400" dirty="0" smtClean="0"/>
              <a:t>Image presentation</a:t>
            </a:r>
          </a:p>
          <a:p>
            <a:r>
              <a:rPr lang="en-GB" sz="2400" dirty="0" smtClean="0"/>
              <a:t>Quick fix</a:t>
            </a:r>
          </a:p>
          <a:p>
            <a:r>
              <a:rPr lang="en-GB" sz="2400" dirty="0" smtClean="0"/>
              <a:t>Tick-list quality</a:t>
            </a:r>
          </a:p>
          <a:p>
            <a:r>
              <a:rPr lang="en-GB" sz="2400" dirty="0" smtClean="0"/>
              <a:t>Sanctions</a:t>
            </a:r>
            <a:endParaRPr lang="en-GB" sz="2400" dirty="0"/>
          </a:p>
        </p:txBody>
      </p:sp>
    </p:spTree>
    <p:extLst>
      <p:ext uri="{BB962C8B-B14F-4D97-AF65-F5344CB8AC3E}">
        <p14:creationId xmlns:p14="http://schemas.microsoft.com/office/powerpoint/2010/main" val="1393196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792088"/>
          </a:xfrm>
        </p:spPr>
        <p:txBody>
          <a:bodyPr/>
          <a:lstStyle/>
          <a:p>
            <a:r>
              <a:rPr lang="en-GB" dirty="0" smtClean="0"/>
              <a:t>Trust</a:t>
            </a:r>
            <a:endParaRPr lang="en-GB" dirty="0"/>
          </a:p>
        </p:txBody>
      </p:sp>
      <p:sp>
        <p:nvSpPr>
          <p:cNvPr id="3" name="Content Placeholder 2"/>
          <p:cNvSpPr>
            <a:spLocks noGrp="1"/>
          </p:cNvSpPr>
          <p:nvPr>
            <p:ph idx="1"/>
          </p:nvPr>
        </p:nvSpPr>
        <p:spPr>
          <a:xfrm>
            <a:off x="684213" y="1268760"/>
            <a:ext cx="7772400" cy="4896544"/>
          </a:xfrm>
        </p:spPr>
        <p:txBody>
          <a:bodyPr>
            <a:normAutofit fontScale="85000" lnSpcReduction="20000"/>
          </a:bodyPr>
          <a:lstStyle/>
          <a:p>
            <a:r>
              <a:rPr lang="en-GB" dirty="0" smtClean="0"/>
              <a:t>Trust: “a willingness </a:t>
            </a:r>
            <a:r>
              <a:rPr lang="en-GB" dirty="0"/>
              <a:t>to be vulnerable to another party based on the </a:t>
            </a:r>
            <a:r>
              <a:rPr lang="en-GB" dirty="0" smtClean="0"/>
              <a:t>confidence that </a:t>
            </a:r>
            <a:r>
              <a:rPr lang="en-GB" dirty="0"/>
              <a:t>that party is benevolent, reliable, competent, honest, and </a:t>
            </a:r>
            <a:r>
              <a:rPr lang="en-GB" dirty="0" smtClean="0"/>
              <a:t>open” (Hoy et al, 2006)</a:t>
            </a:r>
          </a:p>
          <a:p>
            <a:r>
              <a:rPr lang="en-GB" dirty="0" smtClean="0"/>
              <a:t>Schools “with weak trust reports … had virtually no chance of showing improvement” (</a:t>
            </a:r>
            <a:r>
              <a:rPr lang="en-GB" dirty="0" err="1" smtClean="0"/>
              <a:t>Bryk</a:t>
            </a:r>
            <a:r>
              <a:rPr lang="en-GB" dirty="0" smtClean="0"/>
              <a:t> &amp; Schneider, 2002, p. 111).</a:t>
            </a:r>
          </a:p>
          <a:p>
            <a:r>
              <a:rPr lang="en-GB" dirty="0" smtClean="0"/>
              <a:t>‘Academic Optimism’ </a:t>
            </a:r>
            <a:r>
              <a:rPr lang="en-GB" dirty="0"/>
              <a:t>(Hoy et al, 2006)</a:t>
            </a:r>
            <a:endParaRPr lang="en-GB" dirty="0" smtClean="0"/>
          </a:p>
          <a:p>
            <a:pPr lvl="1"/>
            <a:r>
              <a:rPr lang="en-GB" dirty="0"/>
              <a:t>Academic Emphasis: press for </a:t>
            </a:r>
            <a:r>
              <a:rPr lang="en-GB" dirty="0" smtClean="0"/>
              <a:t>high academic achievement</a:t>
            </a:r>
          </a:p>
          <a:p>
            <a:pPr lvl="1"/>
            <a:r>
              <a:rPr lang="en-GB" dirty="0"/>
              <a:t>Collective </a:t>
            </a:r>
            <a:r>
              <a:rPr lang="en-GB" dirty="0" smtClean="0"/>
              <a:t>Efficacy: teachers’ belief in capacity to have positive effects on students</a:t>
            </a:r>
          </a:p>
          <a:p>
            <a:pPr lvl="1"/>
            <a:r>
              <a:rPr lang="en-GB" dirty="0" smtClean="0"/>
              <a:t>Trust: teachers’ trust in parents and students</a:t>
            </a:r>
          </a:p>
          <a:p>
            <a:r>
              <a:rPr lang="en-GB" dirty="0" smtClean="0"/>
              <a:t>If what you are doing isn’t good, do you want to</a:t>
            </a:r>
          </a:p>
          <a:p>
            <a:pPr marL="914400" lvl="1" indent="-457200">
              <a:buFont typeface="+mj-lt"/>
              <a:buAutoNum type="alphaLcParenR"/>
            </a:pPr>
            <a:r>
              <a:rPr lang="en-GB" dirty="0" smtClean="0"/>
              <a:t>Cover it up, ignore, hide, minimise its importance</a:t>
            </a:r>
          </a:p>
          <a:p>
            <a:pPr marL="914400" lvl="1" indent="-457200">
              <a:buFont typeface="+mj-lt"/>
              <a:buAutoNum type="alphaLcParenR"/>
            </a:pPr>
            <a:r>
              <a:rPr lang="en-GB" dirty="0" smtClean="0"/>
              <a:t>Expose it, shine a light, maximise the learning opportunity</a:t>
            </a:r>
          </a:p>
          <a:p>
            <a:pPr lvl="1"/>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15</a:t>
            </a:fld>
            <a:endParaRPr lang="en-US"/>
          </a:p>
        </p:txBody>
      </p:sp>
    </p:spTree>
    <p:extLst>
      <p:ext uri="{BB962C8B-B14F-4D97-AF65-F5344CB8AC3E}">
        <p14:creationId xmlns:p14="http://schemas.microsoft.com/office/powerpoint/2010/main" val="3345954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755576" y="2204864"/>
            <a:ext cx="7632848" cy="1584176"/>
          </a:xfrm>
        </p:spPr>
        <p:txBody>
          <a:bodyPr/>
          <a:lstStyle/>
          <a:p>
            <a:r>
              <a:rPr lang="en-GB" sz="6000" dirty="0" smtClean="0"/>
              <a:t>Assessment issues</a:t>
            </a:r>
            <a:endParaRPr lang="en-GB" sz="6000" dirty="0"/>
          </a:p>
        </p:txBody>
      </p:sp>
      <p:sp>
        <p:nvSpPr>
          <p:cNvPr id="6" name="Subtitle 5"/>
          <p:cNvSpPr>
            <a:spLocks noGrp="1"/>
          </p:cNvSpPr>
          <p:nvPr>
            <p:ph type="subTitle" sz="quarter" idx="1"/>
          </p:nvPr>
        </p:nvSpPr>
        <p:spPr>
          <a:xfrm>
            <a:off x="755576" y="3717032"/>
            <a:ext cx="7597055" cy="1104578"/>
          </a:xfrm>
        </p:spPr>
        <p:txBody>
          <a:bodyPr/>
          <a:lstStyle/>
          <a:p>
            <a:r>
              <a:rPr lang="en-GB" sz="3600" b="0" dirty="0" smtClean="0"/>
              <a:t>Harder than you think?</a:t>
            </a:r>
            <a:endParaRPr lang="en-GB" sz="3600" b="0" dirty="0"/>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16</a:t>
            </a:fld>
            <a:endParaRPr lang="en-US"/>
          </a:p>
        </p:txBody>
      </p:sp>
    </p:spTree>
    <p:extLst>
      <p:ext uri="{BB962C8B-B14F-4D97-AF65-F5344CB8AC3E}">
        <p14:creationId xmlns:p14="http://schemas.microsoft.com/office/powerpoint/2010/main" val="2393435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levels</a:t>
            </a:r>
            <a:endParaRPr lang="en-GB" dirty="0"/>
          </a:p>
        </p:txBody>
      </p:sp>
      <p:sp>
        <p:nvSpPr>
          <p:cNvPr id="3" name="Content Placeholder 2"/>
          <p:cNvSpPr>
            <a:spLocks noGrp="1"/>
          </p:cNvSpPr>
          <p:nvPr>
            <p:ph idx="1"/>
          </p:nvPr>
        </p:nvSpPr>
        <p:spPr/>
        <p:txBody>
          <a:bodyPr>
            <a:normAutofit fontScale="85000" lnSpcReduction="10000"/>
          </a:bodyPr>
          <a:lstStyle/>
          <a:p>
            <a:r>
              <a:rPr lang="en-GB" dirty="0"/>
              <a:t> “Assessment should focus on whether children have understood these key concepts rather than achieved a particular level</a:t>
            </a:r>
            <a:r>
              <a:rPr lang="en-GB" dirty="0" smtClean="0"/>
              <a:t>.” 		Tim Oates</a:t>
            </a:r>
          </a:p>
          <a:p>
            <a:r>
              <a:rPr lang="en-GB" dirty="0" smtClean="0"/>
              <a:t>“… pursuit </a:t>
            </a:r>
            <a:r>
              <a:rPr lang="en-GB" dirty="0"/>
              <a:t>of levels (or sub-levels!) </a:t>
            </a:r>
            <a:r>
              <a:rPr lang="en-GB" dirty="0" smtClean="0"/>
              <a:t>of achievement </a:t>
            </a:r>
            <a:r>
              <a:rPr lang="en-GB" dirty="0"/>
              <a:t>displaced the learning that the levels were meant </a:t>
            </a:r>
            <a:r>
              <a:rPr lang="en-GB" dirty="0" smtClean="0"/>
              <a:t>to represent”		Dylan </a:t>
            </a:r>
            <a:r>
              <a:rPr lang="en-GB" dirty="0" err="1" smtClean="0"/>
              <a:t>Wiliam</a:t>
            </a:r>
            <a:endParaRPr lang="en-GB" dirty="0"/>
          </a:p>
          <a:p>
            <a:r>
              <a:rPr lang="en-GB" dirty="0" smtClean="0"/>
              <a:t>Three meanings of levels</a:t>
            </a:r>
          </a:p>
          <a:p>
            <a:pPr lvl="1"/>
            <a:r>
              <a:rPr lang="en-GB" dirty="0" smtClean="0"/>
              <a:t>Summary of ‘average’ performance</a:t>
            </a:r>
          </a:p>
          <a:p>
            <a:pPr lvl="1"/>
            <a:r>
              <a:rPr lang="en-GB" dirty="0" smtClean="0"/>
              <a:t>Best fit judgement</a:t>
            </a:r>
          </a:p>
          <a:p>
            <a:pPr lvl="1"/>
            <a:r>
              <a:rPr lang="en-GB" dirty="0" smtClean="0"/>
              <a:t>Thresholds for criteria met</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17</a:t>
            </a:fld>
            <a:endParaRPr lang="en-US"/>
          </a:p>
        </p:txBody>
      </p:sp>
    </p:spTree>
    <p:extLst>
      <p:ext uri="{BB962C8B-B14F-4D97-AF65-F5344CB8AC3E}">
        <p14:creationId xmlns:p14="http://schemas.microsoft.com/office/powerpoint/2010/main" val="2083666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 criteria define the standard?</a:t>
            </a:r>
            <a:br>
              <a:rPr lang="en-GB" dirty="0" smtClean="0"/>
            </a:br>
            <a:r>
              <a:rPr lang="en-GB" sz="2400" dirty="0" err="1"/>
              <a:t>Eg</a:t>
            </a:r>
            <a:r>
              <a:rPr lang="en-GB" sz="2400" dirty="0"/>
              <a:t> KS1 Performance </a:t>
            </a:r>
            <a:r>
              <a:rPr lang="en-GB" sz="2400" dirty="0" smtClean="0"/>
              <a:t>Descriptors: Writing Composition</a:t>
            </a:r>
            <a:endParaRPr lang="en-GB" sz="2800" dirty="0"/>
          </a:p>
        </p:txBody>
      </p:sp>
      <p:sp>
        <p:nvSpPr>
          <p:cNvPr id="3" name="Content Placeholder 2"/>
          <p:cNvSpPr>
            <a:spLocks noGrp="1"/>
          </p:cNvSpPr>
          <p:nvPr>
            <p:ph idx="1"/>
          </p:nvPr>
        </p:nvSpPr>
        <p:spPr>
          <a:xfrm>
            <a:off x="684213" y="1988840"/>
            <a:ext cx="7772400" cy="3816648"/>
          </a:xfrm>
        </p:spPr>
        <p:txBody>
          <a:bodyPr>
            <a:normAutofit fontScale="92500" lnSpcReduction="20000"/>
          </a:bodyPr>
          <a:lstStyle/>
          <a:p>
            <a:r>
              <a:rPr lang="en-GB" dirty="0" smtClean="0"/>
              <a:t>working </a:t>
            </a:r>
            <a:r>
              <a:rPr lang="en-GB" u="sng" dirty="0"/>
              <a:t>below national </a:t>
            </a:r>
            <a:r>
              <a:rPr lang="en-GB" u="sng" dirty="0" smtClean="0"/>
              <a:t>standard</a:t>
            </a:r>
            <a:endParaRPr lang="en-GB" dirty="0" smtClean="0"/>
          </a:p>
          <a:p>
            <a:pPr lvl="1"/>
            <a:r>
              <a:rPr lang="en-GB" dirty="0" smtClean="0"/>
              <a:t>“capital </a:t>
            </a:r>
            <a:r>
              <a:rPr lang="en-GB" dirty="0"/>
              <a:t>letters for some names of people, places and days of the </a:t>
            </a:r>
            <a:r>
              <a:rPr lang="en-GB" dirty="0" smtClean="0"/>
              <a:t>week”</a:t>
            </a:r>
          </a:p>
          <a:p>
            <a:r>
              <a:rPr lang="en-GB" dirty="0"/>
              <a:t>working </a:t>
            </a:r>
            <a:r>
              <a:rPr lang="en-GB" u="sng" dirty="0"/>
              <a:t>towards national </a:t>
            </a:r>
            <a:r>
              <a:rPr lang="en-GB" u="sng" dirty="0" smtClean="0"/>
              <a:t>standard</a:t>
            </a:r>
          </a:p>
          <a:p>
            <a:pPr lvl="1"/>
            <a:r>
              <a:rPr lang="en-GB" dirty="0" smtClean="0"/>
              <a:t>“capital </a:t>
            </a:r>
            <a:r>
              <a:rPr lang="en-GB" dirty="0"/>
              <a:t>letters for some proper nouns and for the personal pronoun ‘I</a:t>
            </a:r>
            <a:r>
              <a:rPr lang="en-GB" dirty="0" smtClean="0"/>
              <a:t>’ ”</a:t>
            </a:r>
          </a:p>
          <a:p>
            <a:r>
              <a:rPr lang="en-GB" dirty="0"/>
              <a:t>working </a:t>
            </a:r>
            <a:r>
              <a:rPr lang="en-GB" u="sng" dirty="0"/>
              <a:t>at national </a:t>
            </a:r>
            <a:r>
              <a:rPr lang="en-GB" u="sng" dirty="0" smtClean="0"/>
              <a:t>standard</a:t>
            </a:r>
          </a:p>
          <a:p>
            <a:pPr lvl="1"/>
            <a:r>
              <a:rPr lang="en-GB" dirty="0" smtClean="0"/>
              <a:t>“capital </a:t>
            </a:r>
            <a:r>
              <a:rPr lang="en-GB" dirty="0"/>
              <a:t>letters for almost all proper </a:t>
            </a:r>
            <a:r>
              <a:rPr lang="en-GB" dirty="0" smtClean="0"/>
              <a:t>nouns”</a:t>
            </a:r>
          </a:p>
          <a:p>
            <a:r>
              <a:rPr lang="en-GB" dirty="0"/>
              <a:t>working </a:t>
            </a:r>
            <a:r>
              <a:rPr lang="en-GB" u="sng" dirty="0"/>
              <a:t>at mastery </a:t>
            </a:r>
            <a:r>
              <a:rPr lang="en-GB" u="sng" dirty="0" smtClean="0"/>
              <a:t>standard</a:t>
            </a:r>
          </a:p>
          <a:p>
            <a:pPr lvl="1"/>
            <a:r>
              <a:rPr lang="en-GB" dirty="0" smtClean="0"/>
              <a:t>“a </a:t>
            </a:r>
            <a:r>
              <a:rPr lang="en-GB" dirty="0"/>
              <a:t>variety of sentences with different structures and functions, correctly </a:t>
            </a:r>
            <a:r>
              <a:rPr lang="en-GB" dirty="0" smtClean="0"/>
              <a:t>punctuated”</a:t>
            </a:r>
            <a:endParaRPr lang="en-GB" dirty="0"/>
          </a:p>
          <a:p>
            <a:pPr lvl="1"/>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18</a:t>
            </a:fld>
            <a:endParaRPr lang="en-US"/>
          </a:p>
        </p:txBody>
      </p:sp>
    </p:spTree>
    <p:extLst>
      <p:ext uri="{BB962C8B-B14F-4D97-AF65-F5344CB8AC3E}">
        <p14:creationId xmlns:p14="http://schemas.microsoft.com/office/powerpoint/2010/main" val="4054978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496944" cy="720080"/>
          </a:xfrm>
        </p:spPr>
        <p:txBody>
          <a:bodyPr/>
          <a:lstStyle/>
          <a:p>
            <a:r>
              <a:rPr lang="en-GB" sz="3200" dirty="0" smtClean="0"/>
              <a:t>Can teaching to criteria promote good learning?</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2448887"/>
              </p:ext>
            </p:extLst>
          </p:nvPr>
        </p:nvGraphicFramePr>
        <p:xfrm>
          <a:off x="684213" y="908721"/>
          <a:ext cx="7772400" cy="5040561"/>
        </p:xfrm>
        <a:graphic>
          <a:graphicData uri="http://schemas.openxmlformats.org/drawingml/2006/table">
            <a:tbl>
              <a:tblPr firstRow="1" bandRow="1">
                <a:tableStyleId>{BC89EF96-8CEA-46FF-86C4-4CE0E7609802}</a:tableStyleId>
              </a:tblPr>
              <a:tblGrid>
                <a:gridCol w="503411"/>
                <a:gridCol w="2376264"/>
                <a:gridCol w="4892725"/>
              </a:tblGrid>
              <a:tr h="644493">
                <a:tc>
                  <a:txBody>
                    <a:bodyPr/>
                    <a:lstStyle/>
                    <a:p>
                      <a:r>
                        <a:rPr lang="en-GB" b="0" dirty="0" smtClean="0"/>
                        <a:t>1</a:t>
                      </a:r>
                      <a:endParaRPr lang="en-GB" b="0" dirty="0"/>
                    </a:p>
                  </a:txBody>
                  <a:tcPr/>
                </a:tc>
                <a:tc>
                  <a:txBody>
                    <a:bodyPr/>
                    <a:lstStyle/>
                    <a:p>
                      <a:r>
                        <a:rPr lang="en-GB" b="0" dirty="0" smtClean="0"/>
                        <a:t>Understanding of quality</a:t>
                      </a:r>
                      <a:endParaRPr lang="en-GB" b="0" dirty="0"/>
                    </a:p>
                  </a:txBody>
                  <a:tcPr/>
                </a:tc>
                <a:tc>
                  <a:txBody>
                    <a:bodyPr/>
                    <a:lstStyle/>
                    <a:p>
                      <a:r>
                        <a:rPr lang="en-GB" b="0" dirty="0" smtClean="0"/>
                        <a:t>Essay A is better than essay B</a:t>
                      </a:r>
                      <a:endParaRPr lang="en-GB" b="0" dirty="0"/>
                    </a:p>
                  </a:txBody>
                  <a:tcPr/>
                </a:tc>
              </a:tr>
              <a:tr h="920704">
                <a:tc>
                  <a:txBody>
                    <a:bodyPr/>
                    <a:lstStyle/>
                    <a:p>
                      <a:r>
                        <a:rPr lang="en-GB" dirty="0" smtClean="0"/>
                        <a:t>2</a:t>
                      </a:r>
                      <a:endParaRPr lang="en-GB" dirty="0"/>
                    </a:p>
                  </a:txBody>
                  <a:tcPr/>
                </a:tc>
                <a:tc>
                  <a:txBody>
                    <a:bodyPr/>
                    <a:lstStyle/>
                    <a:p>
                      <a:r>
                        <a:rPr lang="en-GB" dirty="0" smtClean="0"/>
                        <a:t>Description of characteristics of quality</a:t>
                      </a:r>
                    </a:p>
                  </a:txBody>
                  <a:tcPr/>
                </a:tc>
                <a:tc>
                  <a:txBody>
                    <a:bodyPr/>
                    <a:lstStyle/>
                    <a:p>
                      <a:r>
                        <a:rPr lang="en-GB" dirty="0" smtClean="0"/>
                        <a:t>Essay A has a </a:t>
                      </a:r>
                      <a:r>
                        <a:rPr lang="en-GB" baseline="0" dirty="0" smtClean="0"/>
                        <a:t>richer vocabulary and more varied sentence structure</a:t>
                      </a:r>
                      <a:endParaRPr lang="en-GB" dirty="0"/>
                    </a:p>
                  </a:txBody>
                  <a:tcPr/>
                </a:tc>
              </a:tr>
              <a:tr h="644493">
                <a:tc>
                  <a:txBody>
                    <a:bodyPr/>
                    <a:lstStyle/>
                    <a:p>
                      <a:r>
                        <a:rPr lang="en-GB" dirty="0" smtClean="0"/>
                        <a:t>3</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Characteristics used to indicate quality</a:t>
                      </a:r>
                    </a:p>
                  </a:txBody>
                  <a:tcPr/>
                </a:tc>
                <a:tc>
                  <a:txBody>
                    <a:bodyPr/>
                    <a:lstStyle/>
                    <a:p>
                      <a:r>
                        <a:rPr lang="en-GB" dirty="0" smtClean="0"/>
                        <a:t>Aspects such</a:t>
                      </a:r>
                      <a:r>
                        <a:rPr lang="en-GB" baseline="0" dirty="0" smtClean="0"/>
                        <a:t> as the use of less common vocabulary and a r</a:t>
                      </a:r>
                      <a:r>
                        <a:rPr lang="en-GB" dirty="0" smtClean="0"/>
                        <a:t>ange of sentence openings</a:t>
                      </a:r>
                      <a:endParaRPr lang="en-GB" dirty="0"/>
                    </a:p>
                  </a:txBody>
                  <a:tcPr/>
                </a:tc>
              </a:tr>
              <a:tr h="1749337">
                <a:tc>
                  <a:txBody>
                    <a:bodyPr/>
                    <a:lstStyle/>
                    <a:p>
                      <a:r>
                        <a:rPr lang="en-GB" dirty="0" smtClean="0"/>
                        <a:t>4</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Characteristics used to define quality explicitly</a:t>
                      </a:r>
                    </a:p>
                  </a:txBody>
                  <a:tcPr/>
                </a:tc>
                <a:tc>
                  <a:txBody>
                    <a:bodyPr/>
                    <a:lstStyle/>
                    <a:p>
                      <a:r>
                        <a:rPr lang="en-GB" dirty="0" smtClean="0"/>
                        <a:t>“Some variation in sentence structure through a range of openings, e.g.</a:t>
                      </a:r>
                    </a:p>
                    <a:p>
                      <a:r>
                        <a:rPr lang="en-GB" dirty="0" smtClean="0"/>
                        <a:t>adverbials (some time later, as we ran, once we had arrived...), subject</a:t>
                      </a:r>
                    </a:p>
                    <a:p>
                      <a:r>
                        <a:rPr lang="en-GB" dirty="0" smtClean="0"/>
                        <a:t>reference (they, the boys, our gang...), speech.”</a:t>
                      </a:r>
                      <a:endParaRPr lang="en-GB" dirty="0"/>
                    </a:p>
                  </a:txBody>
                  <a:tcPr/>
                </a:tc>
              </a:tr>
              <a:tr h="663950">
                <a:tc>
                  <a:txBody>
                    <a:bodyPr/>
                    <a:lstStyle/>
                    <a:p>
                      <a:r>
                        <a:rPr lang="en-GB" dirty="0" smtClean="0"/>
                        <a:t>5</a:t>
                      </a:r>
                      <a:endParaRPr lang="en-GB" dirty="0"/>
                    </a:p>
                  </a:txBody>
                  <a:tcPr/>
                </a:tc>
                <a:tc>
                  <a:txBody>
                    <a:bodyPr/>
                    <a:lstStyle/>
                    <a:p>
                      <a:r>
                        <a:rPr lang="en-GB" dirty="0" smtClean="0"/>
                        <a:t>Advice given to students</a:t>
                      </a:r>
                      <a:endParaRPr lang="en-GB" dirty="0"/>
                    </a:p>
                  </a:txBody>
                  <a:tcPr/>
                </a:tc>
                <a:tc>
                  <a:txBody>
                    <a:bodyPr/>
                    <a:lstStyle/>
                    <a:p>
                      <a:r>
                        <a:rPr lang="en-GB" baseline="0" dirty="0" smtClean="0"/>
                        <a:t>Use a</a:t>
                      </a:r>
                      <a:r>
                        <a:rPr lang="en-GB" dirty="0" smtClean="0"/>
                        <a:t> range of openings, e.g</a:t>
                      </a:r>
                      <a:r>
                        <a:rPr lang="en-GB" baseline="0" dirty="0" smtClean="0"/>
                        <a:t>. …</a:t>
                      </a:r>
                      <a:endParaRPr lang="en-GB" dirty="0"/>
                    </a:p>
                  </a:txBody>
                  <a:tcPr/>
                </a:tc>
              </a:tr>
              <a:tr h="417584">
                <a:tc>
                  <a:txBody>
                    <a:bodyPr/>
                    <a:lstStyle/>
                    <a:p>
                      <a:r>
                        <a:rPr lang="en-GB" dirty="0" smtClean="0"/>
                        <a:t>6</a:t>
                      </a:r>
                      <a:endParaRPr lang="en-GB" dirty="0"/>
                    </a:p>
                  </a:txBody>
                  <a:tcPr/>
                </a:tc>
                <a:tc>
                  <a:txBody>
                    <a:bodyPr/>
                    <a:lstStyle/>
                    <a:p>
                      <a:r>
                        <a:rPr lang="en-GB" dirty="0" smtClean="0"/>
                        <a:t>Writing by numbers</a:t>
                      </a:r>
                      <a:endParaRPr lang="en-GB" dirty="0"/>
                    </a:p>
                  </a:txBody>
                  <a:tcPr/>
                </a:tc>
                <a:tc>
                  <a:txBody>
                    <a:bodyPr/>
                    <a:lstStyle/>
                    <a:p>
                      <a:endParaRPr lang="en-GB" dirty="0"/>
                    </a:p>
                  </a:txBody>
                  <a:tcPr/>
                </a:tc>
              </a:tr>
            </a:tbl>
          </a:graphicData>
        </a:graphic>
      </p:graphicFrame>
      <p:sp>
        <p:nvSpPr>
          <p:cNvPr id="4" name="Slide Number Placeholder 3"/>
          <p:cNvSpPr>
            <a:spLocks noGrp="1"/>
          </p:cNvSpPr>
          <p:nvPr>
            <p:ph type="sldNum" sz="quarter" idx="12"/>
          </p:nvPr>
        </p:nvSpPr>
        <p:spPr/>
        <p:txBody>
          <a:bodyPr/>
          <a:lstStyle/>
          <a:p>
            <a:fld id="{B8CE7F47-FE1A-48F9-9977-E098381F23D1}" type="slidenum">
              <a:rPr lang="en-US" smtClean="0"/>
              <a:pPr/>
              <a:t>19</a:t>
            </a:fld>
            <a:endParaRPr lang="en-US"/>
          </a:p>
        </p:txBody>
      </p:sp>
    </p:spTree>
    <p:extLst>
      <p:ext uri="{BB962C8B-B14F-4D97-AF65-F5344CB8AC3E}">
        <p14:creationId xmlns:p14="http://schemas.microsoft.com/office/powerpoint/2010/main" val="142293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Progress 8: Why is it a better measure?</a:t>
            </a:r>
          </a:p>
          <a:p>
            <a:r>
              <a:rPr lang="en-GB" dirty="0" smtClean="0"/>
              <a:t>Accountability: Intended and unintended effects</a:t>
            </a:r>
          </a:p>
          <a:p>
            <a:r>
              <a:rPr lang="en-GB" dirty="0" smtClean="0"/>
              <a:t>Tracking and progress: dos and don’ts</a:t>
            </a:r>
          </a:p>
          <a:p>
            <a:r>
              <a:rPr lang="en-GB" dirty="0" smtClean="0"/>
              <a:t>Actual progress (learning): How do we get more of it?</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a:t>
            </a:fld>
            <a:endParaRPr lang="en-US"/>
          </a:p>
        </p:txBody>
      </p:sp>
    </p:spTree>
    <p:extLst>
      <p:ext uri="{BB962C8B-B14F-4D97-AF65-F5344CB8AC3E}">
        <p14:creationId xmlns:p14="http://schemas.microsoft.com/office/powerpoint/2010/main" val="2521877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274638"/>
            <a:ext cx="8229600" cy="850900"/>
          </a:xfrm>
        </p:spPr>
        <p:txBody>
          <a:bodyPr/>
          <a:lstStyle/>
          <a:p>
            <a:r>
              <a:rPr lang="en-GB" sz="4000"/>
              <a:t>How good is teacher assessment?</a:t>
            </a:r>
          </a:p>
        </p:txBody>
      </p:sp>
      <p:sp>
        <p:nvSpPr>
          <p:cNvPr id="165891" name="Rectangle 3"/>
          <p:cNvSpPr>
            <a:spLocks noGrp="1" noChangeArrowheads="1"/>
          </p:cNvSpPr>
          <p:nvPr>
            <p:ph type="body" idx="1"/>
          </p:nvPr>
        </p:nvSpPr>
        <p:spPr>
          <a:xfrm>
            <a:off x="179388" y="1341438"/>
            <a:ext cx="8686800" cy="4823866"/>
          </a:xfrm>
        </p:spPr>
        <p:txBody>
          <a:bodyPr>
            <a:normAutofit fontScale="92500" lnSpcReduction="10000"/>
          </a:bodyPr>
          <a:lstStyle/>
          <a:p>
            <a:pPr>
              <a:lnSpc>
                <a:spcPct val="80000"/>
              </a:lnSpc>
              <a:buFontTx/>
              <a:buNone/>
            </a:pPr>
            <a:r>
              <a:rPr lang="en-GB" sz="2800" dirty="0"/>
              <a:t>	“The literature on teachers' qualitative judgments contains many depressing accounts of the fallibility of teachers' judgments.  … A number of effects have been identified, including unreliability (both inter-</a:t>
            </a:r>
            <a:r>
              <a:rPr lang="en-GB" sz="2800" dirty="0" err="1"/>
              <a:t>rater</a:t>
            </a:r>
            <a:r>
              <a:rPr lang="en-GB" sz="2800" dirty="0"/>
              <a:t> discrepancies, and the inconsistencies of one </a:t>
            </a:r>
            <a:r>
              <a:rPr lang="en-GB" sz="2800" dirty="0" err="1"/>
              <a:t>rater</a:t>
            </a:r>
            <a:r>
              <a:rPr lang="en-GB" sz="2800" dirty="0"/>
              <a:t> over time), order effects (the carry-over of positive or negative impressions from one appraisal to the next, or from one item to the next on a test paper), the halo effect (letting one's personal impression of a student interfere with the appraisal of that student's achievement), a general tendency towards leniency or severity on the part of certain assessors, and the influence of extraneous factors (such as neatness or handwriting).”</a:t>
            </a:r>
          </a:p>
          <a:p>
            <a:pPr algn="r">
              <a:lnSpc>
                <a:spcPct val="80000"/>
              </a:lnSpc>
              <a:buFontTx/>
              <a:buNone/>
            </a:pPr>
            <a:r>
              <a:rPr lang="en-GB" sz="2400" dirty="0"/>
              <a:t>(Sadler, 1987, p194)</a:t>
            </a:r>
          </a:p>
        </p:txBody>
      </p:sp>
    </p:spTree>
    <p:extLst>
      <p:ext uri="{BB962C8B-B14F-4D97-AF65-F5344CB8AC3E}">
        <p14:creationId xmlns:p14="http://schemas.microsoft.com/office/powerpoint/2010/main" val="944182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GB" sz="4000"/>
              <a:t>Reliability of portfolio assessment</a:t>
            </a:r>
          </a:p>
        </p:txBody>
      </p:sp>
      <p:sp>
        <p:nvSpPr>
          <p:cNvPr id="156675" name="Rectangle 3"/>
          <p:cNvSpPr>
            <a:spLocks noGrp="1" noChangeArrowheads="1"/>
          </p:cNvSpPr>
          <p:nvPr>
            <p:ph type="body" idx="1"/>
          </p:nvPr>
        </p:nvSpPr>
        <p:spPr/>
        <p:txBody>
          <a:bodyPr>
            <a:normAutofit fontScale="92500"/>
          </a:bodyPr>
          <a:lstStyle/>
          <a:p>
            <a:pPr>
              <a:lnSpc>
                <a:spcPct val="80000"/>
              </a:lnSpc>
            </a:pPr>
            <a:r>
              <a:rPr lang="en-GB" sz="2400" dirty="0"/>
              <a:t>‘The positive news about the reported effects of the assessment program contrasted sharply with the empirical findings about the quality of the performance data it yielded. The unreliability of scoring alone was sufficient to preclude most of the intended uses of the scores’ (</a:t>
            </a:r>
            <a:r>
              <a:rPr lang="en-GB" sz="2400" dirty="0" err="1"/>
              <a:t>Koretz</a:t>
            </a:r>
            <a:r>
              <a:rPr lang="en-GB" sz="2400" dirty="0"/>
              <a:t> </a:t>
            </a:r>
            <a:r>
              <a:rPr lang="en-GB" sz="2400" i="1" dirty="0"/>
              <a:t>et al.</a:t>
            </a:r>
            <a:r>
              <a:rPr lang="en-GB" sz="2400" dirty="0"/>
              <a:t>, 1994, p 7) “the lack of reliability, as measured by inter-rated reliability, was thought to be due to insufficient specification of tasks to be included in the portfolios and inadequate training of the teachers”</a:t>
            </a:r>
          </a:p>
          <a:p>
            <a:pPr>
              <a:lnSpc>
                <a:spcPct val="80000"/>
              </a:lnSpc>
            </a:pPr>
            <a:r>
              <a:rPr lang="en-GB" sz="2400" dirty="0"/>
              <a:t>‘Shapley and Bush concluded that, after three years of development, the portfolio assessment did not provide high quality information about student achievements for either instructional or informational purposes.’ (</a:t>
            </a:r>
            <a:r>
              <a:rPr lang="en-GB" sz="2400" dirty="0" err="1"/>
              <a:t>Harlen</a:t>
            </a:r>
            <a:r>
              <a:rPr lang="en-GB" sz="2400" dirty="0"/>
              <a:t>, 2004, p39)</a:t>
            </a:r>
          </a:p>
        </p:txBody>
      </p:sp>
    </p:spTree>
    <p:extLst>
      <p:ext uri="{BB962C8B-B14F-4D97-AF65-F5344CB8AC3E}">
        <p14:creationId xmlns:p14="http://schemas.microsoft.com/office/powerpoint/2010/main" val="191405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GB" smtClean="0"/>
              <a:t>Bias in TA vs standardised tests</a:t>
            </a:r>
            <a:endParaRPr lang="en-GB"/>
          </a:p>
        </p:txBody>
      </p:sp>
      <p:sp>
        <p:nvSpPr>
          <p:cNvPr id="157699" name="Rectangle 3"/>
          <p:cNvSpPr>
            <a:spLocks noGrp="1" noChangeArrowheads="1"/>
          </p:cNvSpPr>
          <p:nvPr>
            <p:ph type="body" idx="1"/>
          </p:nvPr>
        </p:nvSpPr>
        <p:spPr/>
        <p:txBody>
          <a:bodyPr>
            <a:normAutofit fontScale="92500"/>
          </a:bodyPr>
          <a:lstStyle/>
          <a:p>
            <a:r>
              <a:rPr lang="en-GB" dirty="0" smtClean="0"/>
              <a:t>Teacher assessment is biased against</a:t>
            </a:r>
          </a:p>
          <a:p>
            <a:pPr lvl="1"/>
            <a:r>
              <a:rPr lang="en-GB" dirty="0" smtClean="0"/>
              <a:t>Pupils with SEN</a:t>
            </a:r>
          </a:p>
          <a:p>
            <a:pPr lvl="1"/>
            <a:r>
              <a:rPr lang="en-GB" dirty="0" smtClean="0"/>
              <a:t>Pupils with challenging behaviour</a:t>
            </a:r>
          </a:p>
          <a:p>
            <a:pPr lvl="1"/>
            <a:r>
              <a:rPr lang="en-GB" dirty="0" smtClean="0"/>
              <a:t>EAL &amp; FSM pupils</a:t>
            </a:r>
          </a:p>
          <a:p>
            <a:pPr lvl="1"/>
            <a:r>
              <a:rPr lang="en-GB" dirty="0" smtClean="0"/>
              <a:t>Pupils whose personality is different from the teacher’s</a:t>
            </a:r>
          </a:p>
          <a:p>
            <a:r>
              <a:rPr lang="en-GB" dirty="0" smtClean="0"/>
              <a:t>Teacher assessment tends to reinforce stereotypes</a:t>
            </a:r>
          </a:p>
          <a:p>
            <a:pPr lvl="1"/>
            <a:r>
              <a:rPr lang="en-GB" dirty="0" err="1" smtClean="0"/>
              <a:t>Eg</a:t>
            </a:r>
            <a:r>
              <a:rPr lang="en-GB" dirty="0" smtClean="0"/>
              <a:t> boys perceived to be better at maths</a:t>
            </a:r>
          </a:p>
          <a:p>
            <a:pPr lvl="1"/>
            <a:r>
              <a:rPr lang="en-GB" dirty="0" smtClean="0"/>
              <a:t>ethnic minority vs subject</a:t>
            </a:r>
          </a:p>
          <a:p>
            <a:pPr lvl="1"/>
            <a:endParaRPr lang="en-GB" dirty="0"/>
          </a:p>
        </p:txBody>
      </p:sp>
    </p:spTree>
    <p:extLst>
      <p:ext uri="{BB962C8B-B14F-4D97-AF65-F5344CB8AC3E}">
        <p14:creationId xmlns:p14="http://schemas.microsoft.com/office/powerpoint/2010/main" val="886032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23</a:t>
            </a:fld>
            <a:endParaRPr lang="en-US"/>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517" t="10346"/>
          <a:stretch/>
        </p:blipFill>
        <p:spPr bwMode="auto">
          <a:xfrm>
            <a:off x="251520" y="331698"/>
            <a:ext cx="8568952" cy="477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37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1113"/>
            <a:ext cx="8229600" cy="4964704"/>
          </a:xfrm>
        </p:spPr>
        <p:txBody>
          <a:bodyPr>
            <a:normAutofit fontScale="85000" lnSpcReduction="10000"/>
          </a:bodyPr>
          <a:lstStyle/>
          <a:p>
            <a:r>
              <a:rPr lang="en-GB" dirty="0" smtClean="0"/>
              <a:t>Construct validity</a:t>
            </a:r>
          </a:p>
          <a:p>
            <a:pPr lvl="1"/>
            <a:r>
              <a:rPr lang="en-GB" dirty="0" smtClean="0"/>
              <a:t>What does the test measure? What uses of these scores are appropriate/inappropriate?</a:t>
            </a:r>
          </a:p>
          <a:p>
            <a:r>
              <a:rPr lang="en-GB" dirty="0" smtClean="0"/>
              <a:t>Criterion-related validity</a:t>
            </a:r>
          </a:p>
          <a:p>
            <a:pPr lvl="1"/>
            <a:r>
              <a:rPr lang="en-GB" dirty="0" smtClean="0"/>
              <a:t>Correlations with other assessments or measures of the same construct. Correlations may be concurrent or predictive.</a:t>
            </a:r>
          </a:p>
          <a:p>
            <a:r>
              <a:rPr lang="en-GB" dirty="0" smtClean="0"/>
              <a:t> Reliability</a:t>
            </a:r>
          </a:p>
          <a:p>
            <a:pPr lvl="1"/>
            <a:r>
              <a:rPr lang="en-GB" dirty="0" err="1" smtClean="0"/>
              <a:t>Eg</a:t>
            </a:r>
            <a:r>
              <a:rPr lang="en-GB" dirty="0" smtClean="0"/>
              <a:t> test-retest, internal consistency, person-separation</a:t>
            </a:r>
          </a:p>
          <a:p>
            <a:r>
              <a:rPr lang="en-GB" dirty="0" smtClean="0"/>
              <a:t> Freedom from biases</a:t>
            </a:r>
          </a:p>
          <a:p>
            <a:pPr lvl="1"/>
            <a:r>
              <a:rPr lang="en-GB" dirty="0" smtClean="0"/>
              <a:t>Evidence of testing for specific bias in the test, such as gender, social class, race/ethnicity. </a:t>
            </a:r>
          </a:p>
          <a:p>
            <a:r>
              <a:rPr lang="en-GB" dirty="0" smtClean="0"/>
              <a:t>Range</a:t>
            </a:r>
          </a:p>
          <a:p>
            <a:pPr lvl="1"/>
            <a:r>
              <a:rPr lang="en-GB" dirty="0" smtClean="0"/>
              <a:t>For what ranges (age, abilities, </a:t>
            </a:r>
            <a:r>
              <a:rPr lang="en-GB" dirty="0" err="1" smtClean="0"/>
              <a:t>etc</a:t>
            </a:r>
            <a:r>
              <a:rPr lang="en-GB" dirty="0" smtClean="0"/>
              <a:t>) is the test appropriate? Is it free from ceiling/floor effects? </a:t>
            </a:r>
            <a:endParaRPr lang="en-GB" dirty="0"/>
          </a:p>
        </p:txBody>
      </p:sp>
      <p:sp>
        <p:nvSpPr>
          <p:cNvPr id="5" name="Title 4"/>
          <p:cNvSpPr>
            <a:spLocks noGrp="1"/>
          </p:cNvSpPr>
          <p:nvPr>
            <p:ph type="title"/>
          </p:nvPr>
        </p:nvSpPr>
        <p:spPr>
          <a:xfrm>
            <a:off x="683568" y="404664"/>
            <a:ext cx="7772400" cy="720080"/>
          </a:xfrm>
        </p:spPr>
        <p:txBody>
          <a:bodyPr/>
          <a:lstStyle/>
          <a:p>
            <a:r>
              <a:rPr lang="en-GB" sz="3200" dirty="0" smtClean="0"/>
              <a:t>Quality criteria for assessments (1)</a:t>
            </a:r>
            <a:endParaRPr lang="en-GB" sz="3200" dirty="0"/>
          </a:p>
        </p:txBody>
      </p:sp>
    </p:spTree>
    <p:extLst>
      <p:ext uri="{BB962C8B-B14F-4D97-AF65-F5344CB8AC3E}">
        <p14:creationId xmlns:p14="http://schemas.microsoft.com/office/powerpoint/2010/main" val="2133507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77500" lnSpcReduction="20000"/>
          </a:bodyPr>
          <a:lstStyle/>
          <a:p>
            <a:r>
              <a:rPr lang="en-GB" dirty="0" smtClean="0"/>
              <a:t>Robustness</a:t>
            </a:r>
          </a:p>
          <a:p>
            <a:pPr lvl="1"/>
            <a:r>
              <a:rPr lang="en-GB" dirty="0" smtClean="0"/>
              <a:t>Is the test 'objective', in the sense that it cannot be influenced by the expectations or desires of the judge or assessor?</a:t>
            </a:r>
          </a:p>
          <a:p>
            <a:r>
              <a:rPr lang="en-GB" dirty="0" smtClean="0"/>
              <a:t> Educational value</a:t>
            </a:r>
          </a:p>
          <a:p>
            <a:pPr lvl="1"/>
            <a:r>
              <a:rPr lang="en-GB" dirty="0" smtClean="0"/>
              <a:t>Does the process of taking the test, or the feedback it generates, have direct value to teachers and learners? Is it perceived positively?</a:t>
            </a:r>
          </a:p>
          <a:p>
            <a:r>
              <a:rPr lang="en-GB" dirty="0" smtClean="0"/>
              <a:t> Testing time required</a:t>
            </a:r>
          </a:p>
          <a:p>
            <a:pPr lvl="1"/>
            <a:r>
              <a:rPr lang="en-GB" dirty="0" smtClean="0"/>
              <a:t>How long does the test (or each element of it) take each student? Is any additional time required to set it up?</a:t>
            </a:r>
          </a:p>
          <a:p>
            <a:r>
              <a:rPr lang="en-GB" dirty="0" smtClean="0"/>
              <a:t> Workload/admin requirements</a:t>
            </a:r>
          </a:p>
          <a:p>
            <a:pPr lvl="1"/>
            <a:r>
              <a:rPr lang="en-GB" dirty="0" smtClean="0"/>
              <a:t>Does the test have to be invigilated or administered by a qualified person? Do the responses have to be marked? How much time is needed for this?  </a:t>
            </a:r>
            <a:endParaRPr lang="en-GB" dirty="0"/>
          </a:p>
        </p:txBody>
      </p:sp>
      <p:sp>
        <p:nvSpPr>
          <p:cNvPr id="5" name="Title 4"/>
          <p:cNvSpPr>
            <a:spLocks noGrp="1"/>
          </p:cNvSpPr>
          <p:nvPr>
            <p:ph type="title"/>
          </p:nvPr>
        </p:nvSpPr>
        <p:spPr/>
        <p:txBody>
          <a:bodyPr/>
          <a:lstStyle/>
          <a:p>
            <a:r>
              <a:rPr lang="en-GB" sz="3200" dirty="0" smtClean="0"/>
              <a:t>Quality criteria for assessments (2)</a:t>
            </a:r>
            <a:endParaRPr lang="en-GB" sz="3200" dirty="0"/>
          </a:p>
        </p:txBody>
      </p:sp>
    </p:spTree>
    <p:extLst>
      <p:ext uri="{BB962C8B-B14F-4D97-AF65-F5344CB8AC3E}">
        <p14:creationId xmlns:p14="http://schemas.microsoft.com/office/powerpoint/2010/main" val="2542729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55576" y="2276872"/>
            <a:ext cx="7632848" cy="3024336"/>
          </a:xfrm>
        </p:spPr>
        <p:txBody>
          <a:bodyPr/>
          <a:lstStyle/>
          <a:p>
            <a:r>
              <a:rPr lang="en-GB" sz="6000" dirty="0" smtClean="0"/>
              <a:t>How do we get learners to progress?</a:t>
            </a:r>
            <a:r>
              <a:rPr lang="en-GB" sz="6600" dirty="0" smtClean="0"/>
              <a:t/>
            </a:r>
            <a:br>
              <a:rPr lang="en-GB" sz="6600" dirty="0" smtClean="0"/>
            </a:br>
            <a:r>
              <a:rPr lang="en-GB" sz="3200" dirty="0" smtClean="0"/>
              <a:t/>
            </a:r>
            <a:br>
              <a:rPr lang="en-GB" sz="3200" dirty="0" smtClean="0"/>
            </a:br>
            <a:r>
              <a:rPr lang="en-GB" sz="3200" dirty="0"/>
              <a:t>(</a:t>
            </a:r>
            <a:r>
              <a:rPr lang="en-GB" sz="3200" dirty="0" smtClean="0"/>
              <a:t>According to the evidence)</a:t>
            </a:r>
            <a:endParaRPr lang="en-GB" sz="3200" dirty="0"/>
          </a:p>
        </p:txBody>
      </p:sp>
    </p:spTree>
    <p:extLst>
      <p:ext uri="{BB962C8B-B14F-4D97-AF65-F5344CB8AC3E}">
        <p14:creationId xmlns:p14="http://schemas.microsoft.com/office/powerpoint/2010/main" val="1990607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27</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1421094">
            <a:off x="1892959" y="-199067"/>
            <a:ext cx="6128976" cy="759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952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GB" sz="4000" dirty="0" smtClean="0">
                <a:solidFill>
                  <a:schemeClr val="accent2">
                    <a:lumMod val="60000"/>
                    <a:lumOff val="40000"/>
                  </a:schemeClr>
                </a:solidFill>
                <a:latin typeface="+mn-lt"/>
              </a:rPr>
              <a:t>1. We do that already (don’t we?)</a:t>
            </a:r>
            <a:endParaRPr lang="en-GB" sz="4000" dirty="0">
              <a:solidFill>
                <a:schemeClr val="accent2">
                  <a:lumMod val="60000"/>
                  <a:lumOff val="40000"/>
                </a:schemeClr>
              </a:solidFill>
              <a:latin typeface="+mn-lt"/>
            </a:endParaRPr>
          </a:p>
        </p:txBody>
      </p:sp>
      <p:sp>
        <p:nvSpPr>
          <p:cNvPr id="3" name="Content Placeholder 2"/>
          <p:cNvSpPr>
            <a:spLocks noGrp="1"/>
          </p:cNvSpPr>
          <p:nvPr>
            <p:ph idx="1"/>
          </p:nvPr>
        </p:nvSpPr>
        <p:spPr>
          <a:xfrm>
            <a:off x="684213" y="1484784"/>
            <a:ext cx="7772400" cy="4320704"/>
          </a:xfrm>
        </p:spPr>
        <p:txBody>
          <a:bodyPr>
            <a:normAutofit lnSpcReduction="10000"/>
          </a:bodyPr>
          <a:lstStyle/>
          <a:p>
            <a:r>
              <a:rPr lang="en-GB" dirty="0" smtClean="0">
                <a:solidFill>
                  <a:schemeClr val="accent2">
                    <a:lumMod val="75000"/>
                  </a:schemeClr>
                </a:solidFill>
              </a:rPr>
              <a:t>Reviewing previous learning</a:t>
            </a:r>
          </a:p>
          <a:p>
            <a:r>
              <a:rPr lang="en-GB" dirty="0" smtClean="0">
                <a:solidFill>
                  <a:schemeClr val="accent2">
                    <a:lumMod val="75000"/>
                  </a:schemeClr>
                </a:solidFill>
              </a:rPr>
              <a:t>Setting high expectations</a:t>
            </a:r>
          </a:p>
          <a:p>
            <a:r>
              <a:rPr lang="en-GB" dirty="0" smtClean="0">
                <a:solidFill>
                  <a:schemeClr val="accent2">
                    <a:lumMod val="75000"/>
                  </a:schemeClr>
                </a:solidFill>
              </a:rPr>
              <a:t>Using higher-order questions</a:t>
            </a:r>
          </a:p>
          <a:p>
            <a:r>
              <a:rPr lang="en-GB" dirty="0" smtClean="0">
                <a:solidFill>
                  <a:schemeClr val="accent2">
                    <a:lumMod val="75000"/>
                  </a:schemeClr>
                </a:solidFill>
              </a:rPr>
              <a:t>Giving feedback to learners</a:t>
            </a:r>
          </a:p>
          <a:p>
            <a:r>
              <a:rPr lang="en-GB" dirty="0" smtClean="0">
                <a:solidFill>
                  <a:schemeClr val="accent2">
                    <a:lumMod val="75000"/>
                  </a:schemeClr>
                </a:solidFill>
              </a:rPr>
              <a:t>Having deep subject knowledge</a:t>
            </a:r>
          </a:p>
          <a:p>
            <a:r>
              <a:rPr lang="en-GB" dirty="0" smtClean="0">
                <a:solidFill>
                  <a:schemeClr val="accent2">
                    <a:lumMod val="75000"/>
                  </a:schemeClr>
                </a:solidFill>
              </a:rPr>
              <a:t>Understanding student misconceptions</a:t>
            </a:r>
          </a:p>
          <a:p>
            <a:r>
              <a:rPr lang="en-GB" dirty="0" smtClean="0">
                <a:solidFill>
                  <a:schemeClr val="accent2">
                    <a:lumMod val="75000"/>
                  </a:schemeClr>
                </a:solidFill>
              </a:rPr>
              <a:t>Managing time and resources</a:t>
            </a:r>
          </a:p>
          <a:p>
            <a:r>
              <a:rPr lang="en-GB" dirty="0" smtClean="0">
                <a:solidFill>
                  <a:schemeClr val="accent2">
                    <a:lumMod val="75000"/>
                  </a:schemeClr>
                </a:solidFill>
              </a:rPr>
              <a:t>Building relationships of trust and challenge</a:t>
            </a:r>
          </a:p>
          <a:p>
            <a:r>
              <a:rPr lang="en-GB" dirty="0" smtClean="0">
                <a:solidFill>
                  <a:schemeClr val="accent2">
                    <a:lumMod val="75000"/>
                  </a:schemeClr>
                </a:solidFill>
              </a:rPr>
              <a:t>Dealing with disruption</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268759"/>
            <a:ext cx="2037581" cy="212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502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37" r="25697"/>
          <a:stretch/>
        </p:blipFill>
        <p:spPr bwMode="auto">
          <a:xfrm>
            <a:off x="7931311" y="214313"/>
            <a:ext cx="1016168" cy="191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3568" y="2825"/>
            <a:ext cx="7772400" cy="1143000"/>
          </a:xfrm>
        </p:spPr>
        <p:txBody>
          <a:bodyPr/>
          <a:lstStyle/>
          <a:p>
            <a:r>
              <a:rPr lang="en-GB" sz="4000" dirty="0" smtClean="0">
                <a:solidFill>
                  <a:schemeClr val="accent2">
                    <a:lumMod val="60000"/>
                    <a:lumOff val="40000"/>
                  </a:schemeClr>
                </a:solidFill>
                <a:latin typeface="+mn-lt"/>
              </a:rPr>
              <a:t>2. Do we always do that?</a:t>
            </a:r>
            <a:endParaRPr lang="en-GB" sz="4000" dirty="0">
              <a:solidFill>
                <a:schemeClr val="accent2">
                  <a:lumMod val="60000"/>
                  <a:lumOff val="40000"/>
                </a:schemeClr>
              </a:solidFill>
              <a:latin typeface="+mn-lt"/>
            </a:endParaRPr>
          </a:p>
        </p:txBody>
      </p:sp>
      <p:sp>
        <p:nvSpPr>
          <p:cNvPr id="3" name="Content Placeholder 2"/>
          <p:cNvSpPr>
            <a:spLocks noGrp="1"/>
          </p:cNvSpPr>
          <p:nvPr>
            <p:ph idx="1"/>
          </p:nvPr>
        </p:nvSpPr>
        <p:spPr>
          <a:xfrm>
            <a:off x="684213" y="1340768"/>
            <a:ext cx="7772400" cy="4680520"/>
          </a:xfrm>
        </p:spPr>
        <p:txBody>
          <a:bodyPr>
            <a:normAutofit fontScale="85000" lnSpcReduction="10000"/>
          </a:bodyPr>
          <a:lstStyle/>
          <a:p>
            <a:r>
              <a:rPr lang="en-GB" dirty="0" smtClean="0">
                <a:solidFill>
                  <a:schemeClr val="accent2">
                    <a:lumMod val="75000"/>
                  </a:schemeClr>
                </a:solidFill>
              </a:rPr>
              <a:t>Challenging </a:t>
            </a:r>
            <a:r>
              <a:rPr lang="en-GB" dirty="0">
                <a:solidFill>
                  <a:schemeClr val="accent2">
                    <a:lumMod val="75000"/>
                  </a:schemeClr>
                </a:solidFill>
              </a:rPr>
              <a:t>students to identify the reason why an activity is taking place in the lesson</a:t>
            </a:r>
          </a:p>
          <a:p>
            <a:r>
              <a:rPr lang="en-GB" dirty="0" smtClean="0">
                <a:solidFill>
                  <a:schemeClr val="accent2">
                    <a:lumMod val="75000"/>
                  </a:schemeClr>
                </a:solidFill>
              </a:rPr>
              <a:t>Asking </a:t>
            </a:r>
            <a:r>
              <a:rPr lang="en-GB" dirty="0">
                <a:solidFill>
                  <a:schemeClr val="accent2">
                    <a:lumMod val="75000"/>
                  </a:schemeClr>
                </a:solidFill>
              </a:rPr>
              <a:t>a large number of questions and checking the responses of all students</a:t>
            </a:r>
          </a:p>
          <a:p>
            <a:r>
              <a:rPr lang="en-GB" dirty="0" smtClean="0">
                <a:solidFill>
                  <a:schemeClr val="accent2">
                    <a:lumMod val="75000"/>
                  </a:schemeClr>
                </a:solidFill>
              </a:rPr>
              <a:t>Raising </a:t>
            </a:r>
            <a:r>
              <a:rPr lang="en-GB" dirty="0">
                <a:solidFill>
                  <a:schemeClr val="accent2">
                    <a:lumMod val="75000"/>
                  </a:schemeClr>
                </a:solidFill>
              </a:rPr>
              <a:t>different types of questions (i.e., process and product) at appropriate difficulty level</a:t>
            </a:r>
          </a:p>
          <a:p>
            <a:r>
              <a:rPr lang="en-GB" dirty="0" smtClean="0">
                <a:solidFill>
                  <a:schemeClr val="accent2">
                    <a:lumMod val="75000"/>
                  </a:schemeClr>
                </a:solidFill>
              </a:rPr>
              <a:t>Giving </a:t>
            </a:r>
            <a:r>
              <a:rPr lang="en-GB" dirty="0">
                <a:solidFill>
                  <a:schemeClr val="accent2">
                    <a:lumMod val="75000"/>
                  </a:schemeClr>
                </a:solidFill>
              </a:rPr>
              <a:t>time for students to respond to questions</a:t>
            </a:r>
          </a:p>
          <a:p>
            <a:r>
              <a:rPr lang="en-GB" dirty="0" smtClean="0">
                <a:solidFill>
                  <a:schemeClr val="accent2">
                    <a:lumMod val="75000"/>
                  </a:schemeClr>
                </a:solidFill>
              </a:rPr>
              <a:t>Spacing-out </a:t>
            </a:r>
            <a:r>
              <a:rPr lang="en-GB" dirty="0">
                <a:solidFill>
                  <a:schemeClr val="accent2">
                    <a:lumMod val="75000"/>
                  </a:schemeClr>
                </a:solidFill>
              </a:rPr>
              <a:t>study or practice on a given topic, with gaps in between for forgetting</a:t>
            </a:r>
          </a:p>
          <a:p>
            <a:r>
              <a:rPr lang="en-GB" dirty="0" smtClean="0">
                <a:solidFill>
                  <a:schemeClr val="accent2">
                    <a:lumMod val="75000"/>
                  </a:schemeClr>
                </a:solidFill>
              </a:rPr>
              <a:t>Making </a:t>
            </a:r>
            <a:r>
              <a:rPr lang="en-GB" dirty="0">
                <a:solidFill>
                  <a:schemeClr val="accent2">
                    <a:lumMod val="75000"/>
                  </a:schemeClr>
                </a:solidFill>
              </a:rPr>
              <a:t>students take tests or generate answers, even before they have been taught the material</a:t>
            </a:r>
          </a:p>
          <a:p>
            <a:r>
              <a:rPr lang="en-GB" dirty="0" smtClean="0">
                <a:solidFill>
                  <a:schemeClr val="accent2">
                    <a:lumMod val="75000"/>
                  </a:schemeClr>
                </a:solidFill>
              </a:rPr>
              <a:t>Engaging </a:t>
            </a:r>
            <a:r>
              <a:rPr lang="en-GB" dirty="0">
                <a:solidFill>
                  <a:schemeClr val="accent2">
                    <a:lumMod val="75000"/>
                  </a:schemeClr>
                </a:solidFill>
              </a:rPr>
              <a:t>students in weekly and monthly </a:t>
            </a:r>
            <a:r>
              <a:rPr lang="en-GB" dirty="0" smtClean="0">
                <a:solidFill>
                  <a:schemeClr val="accent2">
                    <a:lumMod val="75000"/>
                  </a:schemeClr>
                </a:solidFill>
              </a:rPr>
              <a:t>review</a:t>
            </a:r>
            <a:endParaRPr lang="en-GB"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29</a:t>
            </a:fld>
            <a:endParaRPr lang="en-US"/>
          </a:p>
        </p:txBody>
      </p:sp>
    </p:spTree>
    <p:extLst>
      <p:ext uri="{BB962C8B-B14F-4D97-AF65-F5344CB8AC3E}">
        <p14:creationId xmlns:p14="http://schemas.microsoft.com/office/powerpoint/2010/main" val="123680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684213" y="2348880"/>
            <a:ext cx="8136260" cy="2952328"/>
          </a:xfrm>
        </p:spPr>
        <p:txBody>
          <a:bodyPr>
            <a:noAutofit/>
          </a:bodyPr>
          <a:lstStyle/>
          <a:p>
            <a:pPr>
              <a:defRPr/>
            </a:pPr>
            <a:r>
              <a:rPr lang="en-GB" sz="5400" dirty="0" smtClean="0"/>
              <a:t>Progress </a:t>
            </a:r>
            <a:r>
              <a:rPr lang="en-GB" sz="5400" dirty="0"/>
              <a:t>8</a:t>
            </a:r>
            <a:br>
              <a:rPr lang="en-GB" sz="5400" dirty="0"/>
            </a:br>
            <a:r>
              <a:rPr lang="en-GB" sz="1800" dirty="0" smtClean="0"/>
              <a:t/>
            </a:r>
            <a:br>
              <a:rPr lang="en-GB" sz="1800" dirty="0" smtClean="0"/>
            </a:br>
            <a:r>
              <a:rPr lang="en-GB" sz="3200" dirty="0" smtClean="0"/>
              <a:t>Progress </a:t>
            </a:r>
            <a:r>
              <a:rPr lang="en-GB" sz="3200" dirty="0"/>
              <a:t>is not an illusion, it happens, but it is slow and invariably disappointing</a:t>
            </a:r>
            <a:r>
              <a:rPr lang="en-GB" sz="3200" dirty="0" smtClean="0"/>
              <a:t>.</a:t>
            </a:r>
            <a:br>
              <a:rPr lang="en-GB" sz="3200" dirty="0" smtClean="0"/>
            </a:br>
            <a:r>
              <a:rPr lang="en-GB" sz="3200" dirty="0" smtClean="0"/>
              <a:t>						</a:t>
            </a:r>
            <a:r>
              <a:rPr lang="en-GB" sz="2800" dirty="0" smtClean="0"/>
              <a:t>George Orwell</a:t>
            </a:r>
            <a:endParaRPr lang="en-GB" sz="1800" dirty="0" smtClean="0"/>
          </a:p>
        </p:txBody>
      </p:sp>
    </p:spTree>
    <p:extLst>
      <p:ext uri="{BB962C8B-B14F-4D97-AF65-F5344CB8AC3E}">
        <p14:creationId xmlns:p14="http://schemas.microsoft.com/office/powerpoint/2010/main" val="2823167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GB" sz="4000" dirty="0" smtClean="0">
                <a:solidFill>
                  <a:schemeClr val="accent2">
                    <a:lumMod val="60000"/>
                    <a:lumOff val="40000"/>
                  </a:schemeClr>
                </a:solidFill>
                <a:latin typeface="+mn-lt"/>
              </a:rPr>
              <a:t>3. We don’t do that (hopefully)</a:t>
            </a:r>
            <a:endParaRPr lang="en-GB" sz="4000" dirty="0">
              <a:solidFill>
                <a:schemeClr val="accent2">
                  <a:lumMod val="60000"/>
                  <a:lumOff val="40000"/>
                </a:schemeClr>
              </a:solidFill>
              <a:latin typeface="+mn-lt"/>
            </a:endParaRPr>
          </a:p>
        </p:txBody>
      </p:sp>
      <p:sp>
        <p:nvSpPr>
          <p:cNvPr id="3" name="Content Placeholder 2"/>
          <p:cNvSpPr>
            <a:spLocks noGrp="1"/>
          </p:cNvSpPr>
          <p:nvPr>
            <p:ph idx="1"/>
          </p:nvPr>
        </p:nvSpPr>
        <p:spPr>
          <a:xfrm>
            <a:off x="684213" y="1412776"/>
            <a:ext cx="7772400" cy="4608512"/>
          </a:xfrm>
        </p:spPr>
        <p:txBody>
          <a:bodyPr>
            <a:normAutofit fontScale="85000" lnSpcReduction="10000"/>
          </a:bodyPr>
          <a:lstStyle/>
          <a:p>
            <a:r>
              <a:rPr lang="en-GB" dirty="0">
                <a:solidFill>
                  <a:schemeClr val="accent2">
                    <a:lumMod val="75000"/>
                  </a:schemeClr>
                </a:solidFill>
              </a:rPr>
              <a:t>Use praise </a:t>
            </a:r>
            <a:r>
              <a:rPr lang="en-GB" dirty="0" smtClean="0">
                <a:solidFill>
                  <a:schemeClr val="accent2">
                    <a:lumMod val="75000"/>
                  </a:schemeClr>
                </a:solidFill>
              </a:rPr>
              <a:t>lavishly</a:t>
            </a:r>
          </a:p>
          <a:p>
            <a:r>
              <a:rPr lang="en-GB" dirty="0">
                <a:solidFill>
                  <a:schemeClr val="accent2">
                    <a:lumMod val="75000"/>
                  </a:schemeClr>
                </a:solidFill>
              </a:rPr>
              <a:t>Allow learners to discover </a:t>
            </a:r>
            <a:r>
              <a:rPr lang="en-GB" dirty="0" smtClean="0">
                <a:solidFill>
                  <a:schemeClr val="accent2">
                    <a:lumMod val="75000"/>
                  </a:schemeClr>
                </a:solidFill>
              </a:rPr>
              <a:t/>
            </a:r>
            <a:br>
              <a:rPr lang="en-GB" dirty="0" smtClean="0">
                <a:solidFill>
                  <a:schemeClr val="accent2">
                    <a:lumMod val="75000"/>
                  </a:schemeClr>
                </a:solidFill>
              </a:rPr>
            </a:br>
            <a:r>
              <a:rPr lang="en-GB" dirty="0" smtClean="0">
                <a:solidFill>
                  <a:schemeClr val="accent2">
                    <a:lumMod val="75000"/>
                  </a:schemeClr>
                </a:solidFill>
              </a:rPr>
              <a:t>key </a:t>
            </a:r>
            <a:r>
              <a:rPr lang="en-GB" dirty="0">
                <a:solidFill>
                  <a:schemeClr val="accent2">
                    <a:lumMod val="75000"/>
                  </a:schemeClr>
                </a:solidFill>
              </a:rPr>
              <a:t>ideas for </a:t>
            </a:r>
            <a:r>
              <a:rPr lang="en-GB" dirty="0" smtClean="0">
                <a:solidFill>
                  <a:schemeClr val="accent2">
                    <a:lumMod val="75000"/>
                  </a:schemeClr>
                </a:solidFill>
              </a:rPr>
              <a:t>themselves</a:t>
            </a:r>
          </a:p>
          <a:p>
            <a:r>
              <a:rPr lang="en-GB" dirty="0">
                <a:solidFill>
                  <a:schemeClr val="accent2">
                    <a:lumMod val="75000"/>
                  </a:schemeClr>
                </a:solidFill>
              </a:rPr>
              <a:t>Group learners by </a:t>
            </a:r>
            <a:r>
              <a:rPr lang="en-GB" dirty="0" smtClean="0">
                <a:solidFill>
                  <a:schemeClr val="accent2">
                    <a:lumMod val="75000"/>
                  </a:schemeClr>
                </a:solidFill>
              </a:rPr>
              <a:t>ability</a:t>
            </a:r>
          </a:p>
          <a:p>
            <a:r>
              <a:rPr lang="en-GB" dirty="0">
                <a:solidFill>
                  <a:schemeClr val="accent2">
                    <a:lumMod val="75000"/>
                  </a:schemeClr>
                </a:solidFill>
              </a:rPr>
              <a:t>Encourage re-reading and highlighting to memorise key </a:t>
            </a:r>
            <a:r>
              <a:rPr lang="en-GB" dirty="0" smtClean="0">
                <a:solidFill>
                  <a:schemeClr val="accent2">
                    <a:lumMod val="75000"/>
                  </a:schemeClr>
                </a:solidFill>
              </a:rPr>
              <a:t>ideas</a:t>
            </a:r>
          </a:p>
          <a:p>
            <a:r>
              <a:rPr lang="en-GB" dirty="0">
                <a:solidFill>
                  <a:schemeClr val="accent2">
                    <a:lumMod val="75000"/>
                  </a:schemeClr>
                </a:solidFill>
              </a:rPr>
              <a:t>Address issues of confidence and low aspirations before you try to teach </a:t>
            </a:r>
            <a:r>
              <a:rPr lang="en-GB" dirty="0" smtClean="0">
                <a:solidFill>
                  <a:schemeClr val="accent2">
                    <a:lumMod val="75000"/>
                  </a:schemeClr>
                </a:solidFill>
              </a:rPr>
              <a:t>content</a:t>
            </a:r>
          </a:p>
          <a:p>
            <a:r>
              <a:rPr lang="en-GB" dirty="0">
                <a:solidFill>
                  <a:schemeClr val="accent2">
                    <a:lumMod val="75000"/>
                  </a:schemeClr>
                </a:solidFill>
              </a:rPr>
              <a:t>Present information to learners in their preferred learning style </a:t>
            </a:r>
            <a:endParaRPr lang="en-GB" dirty="0" smtClean="0">
              <a:solidFill>
                <a:schemeClr val="accent2">
                  <a:lumMod val="75000"/>
                </a:schemeClr>
              </a:solidFill>
            </a:endParaRPr>
          </a:p>
          <a:p>
            <a:r>
              <a:rPr lang="en-GB" dirty="0">
                <a:solidFill>
                  <a:schemeClr val="accent2">
                    <a:lumMod val="75000"/>
                  </a:schemeClr>
                </a:solidFill>
              </a:rPr>
              <a:t>Ensure learners are always active, rather than listening passively, if you want them to remember</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30</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401" y="1412776"/>
            <a:ext cx="1618025" cy="121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877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576064"/>
          </a:xfrm>
        </p:spPr>
        <p:txBody>
          <a:bodyPr/>
          <a:lstStyle/>
          <a:p>
            <a:r>
              <a:rPr lang="en-GB" dirty="0" smtClean="0"/>
              <a:t>What CPD benefits students? </a:t>
            </a:r>
            <a:endParaRPr lang="en-GB" dirty="0"/>
          </a:p>
        </p:txBody>
      </p:sp>
      <p:sp>
        <p:nvSpPr>
          <p:cNvPr id="3" name="Content Placeholder 2"/>
          <p:cNvSpPr>
            <a:spLocks noGrp="1"/>
          </p:cNvSpPr>
          <p:nvPr>
            <p:ph idx="1"/>
          </p:nvPr>
        </p:nvSpPr>
        <p:spPr>
          <a:xfrm>
            <a:off x="684213" y="1268760"/>
            <a:ext cx="7772400" cy="4536728"/>
          </a:xfrm>
        </p:spPr>
        <p:txBody>
          <a:bodyPr>
            <a:normAutofit fontScale="92500" lnSpcReduction="20000"/>
          </a:bodyPr>
          <a:lstStyle/>
          <a:p>
            <a:r>
              <a:rPr lang="en-GB" dirty="0" smtClean="0"/>
              <a:t>Promotes ‘great teaching’</a:t>
            </a:r>
          </a:p>
          <a:p>
            <a:pPr lvl="1"/>
            <a:r>
              <a:rPr lang="en-GB" dirty="0" smtClean="0"/>
              <a:t>PCK, assessment, learning, high expectations, collective responsibility</a:t>
            </a:r>
          </a:p>
          <a:p>
            <a:pPr lvl="1"/>
            <a:r>
              <a:rPr lang="en-GB" dirty="0" smtClean="0"/>
              <a:t>Focuses on student outcomes</a:t>
            </a:r>
          </a:p>
          <a:p>
            <a:r>
              <a:rPr lang="en-GB" dirty="0" smtClean="0"/>
              <a:t>Supported by</a:t>
            </a:r>
          </a:p>
          <a:p>
            <a:pPr lvl="1"/>
            <a:r>
              <a:rPr lang="en-GB" dirty="0" smtClean="0"/>
              <a:t>External input: challenge and expertise</a:t>
            </a:r>
          </a:p>
          <a:p>
            <a:pPr lvl="1"/>
            <a:r>
              <a:rPr lang="en-GB" dirty="0" smtClean="0"/>
              <a:t>Peer networks: communities of practice</a:t>
            </a:r>
          </a:p>
          <a:p>
            <a:pPr lvl="1"/>
            <a:r>
              <a:rPr lang="en-GB" dirty="0" smtClean="0"/>
              <a:t>School leaders must actively lead</a:t>
            </a:r>
          </a:p>
          <a:p>
            <a:r>
              <a:rPr lang="en-GB" dirty="0" smtClean="0"/>
              <a:t>Builds teacher understanding and skills</a:t>
            </a:r>
          </a:p>
          <a:p>
            <a:pPr lvl="1"/>
            <a:r>
              <a:rPr lang="en-GB" dirty="0" smtClean="0"/>
              <a:t>Challenges and engages teachers</a:t>
            </a:r>
          </a:p>
          <a:p>
            <a:pPr lvl="1"/>
            <a:r>
              <a:rPr lang="en-GB" dirty="0" smtClean="0"/>
              <a:t>Integrates theory and active skills practice </a:t>
            </a:r>
          </a:p>
          <a:p>
            <a:pPr lvl="1"/>
            <a:r>
              <a:rPr lang="en-GB" dirty="0"/>
              <a:t>Enough learning time (monthly for min 6 months: 30hrs</a:t>
            </a:r>
            <a:r>
              <a:rPr lang="en-GB" dirty="0" smtClean="0"/>
              <a:t>+)</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31</a:t>
            </a:fld>
            <a:endParaRPr lang="en-US"/>
          </a:p>
        </p:txBody>
      </p:sp>
      <p:sp>
        <p:nvSpPr>
          <p:cNvPr id="5" name="TextBox 4"/>
          <p:cNvSpPr txBox="1"/>
          <p:nvPr/>
        </p:nvSpPr>
        <p:spPr>
          <a:xfrm>
            <a:off x="4480186" y="5870793"/>
            <a:ext cx="2952328" cy="338554"/>
          </a:xfrm>
          <a:prstGeom prst="rect">
            <a:avLst/>
          </a:prstGeom>
          <a:noFill/>
        </p:spPr>
        <p:txBody>
          <a:bodyPr wrap="square" rtlCol="0">
            <a:spAutoFit/>
          </a:bodyPr>
          <a:lstStyle/>
          <a:p>
            <a:r>
              <a:rPr lang="en-GB" sz="1600" dirty="0" err="1" smtClean="0">
                <a:latin typeface="+mn-lt"/>
              </a:rPr>
              <a:t>Timperley</a:t>
            </a:r>
            <a:r>
              <a:rPr lang="en-GB" sz="1600" dirty="0" smtClean="0">
                <a:latin typeface="+mn-lt"/>
              </a:rPr>
              <a:t> et al 2007</a:t>
            </a:r>
            <a:endParaRPr lang="en-GB" sz="1600" dirty="0">
              <a:latin typeface="+mn-lt"/>
            </a:endParaRPr>
          </a:p>
        </p:txBody>
      </p:sp>
    </p:spTree>
    <p:extLst>
      <p:ext uri="{BB962C8B-B14F-4D97-AF65-F5344CB8AC3E}">
        <p14:creationId xmlns:p14="http://schemas.microsoft.com/office/powerpoint/2010/main" val="23475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755576" y="2276872"/>
            <a:ext cx="7632848" cy="1224136"/>
          </a:xfrm>
        </p:spPr>
        <p:txBody>
          <a:bodyPr/>
          <a:lstStyle/>
          <a:p>
            <a:r>
              <a:rPr lang="en-GB" sz="6000" dirty="0" smtClean="0"/>
              <a:t>Advice …</a:t>
            </a:r>
            <a:endParaRPr lang="en-GB" sz="6000" dirty="0"/>
          </a:p>
        </p:txBody>
      </p:sp>
      <p:sp>
        <p:nvSpPr>
          <p:cNvPr id="6" name="Subtitle 5"/>
          <p:cNvSpPr>
            <a:spLocks noGrp="1"/>
          </p:cNvSpPr>
          <p:nvPr>
            <p:ph type="subTitle" sz="quarter" idx="1"/>
          </p:nvPr>
        </p:nvSpPr>
        <p:spPr>
          <a:xfrm>
            <a:off x="755576" y="4077072"/>
            <a:ext cx="7597055" cy="1104578"/>
          </a:xfrm>
        </p:spPr>
        <p:txBody>
          <a:bodyPr/>
          <a:lstStyle/>
          <a:p>
            <a:r>
              <a:rPr lang="en-GB" sz="3200" b="0" dirty="0"/>
              <a:t>No one wants advice, only </a:t>
            </a:r>
            <a:r>
              <a:rPr lang="en-GB" sz="3200" b="0" dirty="0" smtClean="0"/>
              <a:t>corroboration</a:t>
            </a:r>
          </a:p>
          <a:p>
            <a:pPr algn="r"/>
            <a:r>
              <a:rPr lang="en-GB" sz="2400" b="0" dirty="0" smtClean="0"/>
              <a:t>John Steinbeck</a:t>
            </a:r>
            <a:endParaRPr lang="en-GB" sz="2400" b="0" dirty="0"/>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32</a:t>
            </a:fld>
            <a:endParaRPr lang="en-US"/>
          </a:p>
        </p:txBody>
      </p:sp>
    </p:spTree>
    <p:extLst>
      <p:ext uri="{BB962C8B-B14F-4D97-AF65-F5344CB8AC3E}">
        <p14:creationId xmlns:p14="http://schemas.microsoft.com/office/powerpoint/2010/main" val="1497522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Advice</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Study and learn about assessment: just because you do it doesn’t mean you really understand it</a:t>
            </a:r>
          </a:p>
          <a:p>
            <a:r>
              <a:rPr lang="en-GB" dirty="0" smtClean="0"/>
              <a:t>Monitor and critically evaluate everything you do against hard outcomes. If it’s great, be pleased, but not everything will be</a:t>
            </a:r>
          </a:p>
          <a:p>
            <a:r>
              <a:rPr lang="en-GB" dirty="0" smtClean="0"/>
              <a:t>Do what is right, whether or not it is rewarded by accountability systems</a:t>
            </a:r>
          </a:p>
          <a:p>
            <a:r>
              <a:rPr lang="en-GB" dirty="0" smtClean="0"/>
              <a:t>Be willing to challenge assumptions about what great teaching looks like: take the evidence seriously</a:t>
            </a:r>
          </a:p>
          <a:p>
            <a:r>
              <a:rPr lang="en-GB" dirty="0" smtClean="0"/>
              <a:t>Invest in the kind of CPD that makes a difference</a:t>
            </a:r>
            <a:endParaRPr lang="en-GB" dirty="0"/>
          </a:p>
        </p:txBody>
      </p:sp>
      <p:sp>
        <p:nvSpPr>
          <p:cNvPr id="4" name="Slide Number Placeholder 3"/>
          <p:cNvSpPr>
            <a:spLocks noGrp="1"/>
          </p:cNvSpPr>
          <p:nvPr>
            <p:ph type="sldNum" sz="quarter" idx="12"/>
          </p:nvPr>
        </p:nvSpPr>
        <p:spPr/>
        <p:txBody>
          <a:bodyPr/>
          <a:lstStyle/>
          <a:p>
            <a:fld id="{B8CE7F47-FE1A-48F9-9977-E098381F23D1}" type="slidenum">
              <a:rPr lang="en-US" smtClean="0"/>
              <a:pPr/>
              <a:t>33</a:t>
            </a:fld>
            <a:endParaRPr lang="en-US"/>
          </a:p>
        </p:txBody>
      </p:sp>
    </p:spTree>
    <p:extLst>
      <p:ext uri="{BB962C8B-B14F-4D97-AF65-F5344CB8AC3E}">
        <p14:creationId xmlns:p14="http://schemas.microsoft.com/office/powerpoint/2010/main" val="1972022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104" y="332656"/>
            <a:ext cx="3456384" cy="1152128"/>
          </a:xfrm>
        </p:spPr>
        <p:txBody>
          <a:bodyPr/>
          <a:lstStyle/>
          <a:p>
            <a:pPr marL="0" indent="0">
              <a:buNone/>
            </a:pPr>
            <a:r>
              <a:rPr lang="en-GB" sz="1800" dirty="0">
                <a:hlinkClick r:id="rId3"/>
              </a:rPr>
              <a:t>https://www.gov.uk/government/publications/progress-8-school-performance-measure</a:t>
            </a:r>
            <a:endParaRPr lang="en-GB" sz="18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4</a:t>
            </a:fld>
            <a:endParaRPr lang="en-US"/>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352" t="7543" r="32388" b="4095"/>
          <a:stretch/>
        </p:blipFill>
        <p:spPr bwMode="auto">
          <a:xfrm rot="21080792">
            <a:off x="1143724" y="97126"/>
            <a:ext cx="4587766" cy="64638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12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good about Progress 8?</a:t>
            </a:r>
            <a:endParaRPr lang="en-GB" dirty="0"/>
          </a:p>
        </p:txBody>
      </p:sp>
      <p:sp>
        <p:nvSpPr>
          <p:cNvPr id="3" name="Content Placeholder 2"/>
          <p:cNvSpPr>
            <a:spLocks noGrp="1"/>
          </p:cNvSpPr>
          <p:nvPr>
            <p:ph idx="1"/>
          </p:nvPr>
        </p:nvSpPr>
        <p:spPr/>
        <p:txBody>
          <a:bodyPr/>
          <a:lstStyle/>
          <a:p>
            <a:r>
              <a:rPr lang="en-GB" dirty="0" smtClean="0"/>
              <a:t>All students &amp; grades count</a:t>
            </a:r>
          </a:p>
          <a:p>
            <a:r>
              <a:rPr lang="en-GB" dirty="0" smtClean="0"/>
              <a:t>Reduces incentive/reward for recruiting ‘better’ students</a:t>
            </a:r>
          </a:p>
          <a:p>
            <a:r>
              <a:rPr lang="en-GB" dirty="0" smtClean="0"/>
              <a:t>Fairer to schools with challenging intakes</a:t>
            </a:r>
          </a:p>
          <a:p>
            <a:pPr lvl="1"/>
            <a:r>
              <a:rPr lang="en-GB" dirty="0" smtClean="0"/>
              <a:t>Helps get the best teachers/leaders in most difficult schools</a:t>
            </a:r>
          </a:p>
          <a:p>
            <a:r>
              <a:rPr lang="en-GB" dirty="0" smtClean="0"/>
              <a:t>Requires an academic foundation for all</a:t>
            </a:r>
          </a:p>
          <a:p>
            <a:r>
              <a:rPr lang="en-GB" dirty="0" smtClean="0"/>
              <a:t>Allows flexibility in qualification choices</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5</a:t>
            </a:fld>
            <a:endParaRPr lang="en-US"/>
          </a:p>
        </p:txBody>
      </p:sp>
    </p:spTree>
    <p:extLst>
      <p:ext uri="{BB962C8B-B14F-4D97-AF65-F5344CB8AC3E}">
        <p14:creationId xmlns:p14="http://schemas.microsoft.com/office/powerpoint/2010/main" val="406062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could still be improved</a:t>
            </a:r>
            <a:endParaRPr lang="en-GB" dirty="0"/>
          </a:p>
        </p:txBody>
      </p:sp>
      <p:sp>
        <p:nvSpPr>
          <p:cNvPr id="3" name="Content Placeholder 2"/>
          <p:cNvSpPr>
            <a:spLocks noGrp="1"/>
          </p:cNvSpPr>
          <p:nvPr>
            <p:ph idx="1"/>
          </p:nvPr>
        </p:nvSpPr>
        <p:spPr/>
        <p:txBody>
          <a:bodyPr/>
          <a:lstStyle/>
          <a:p>
            <a:r>
              <a:rPr lang="en-GB" dirty="0" smtClean="0"/>
              <a:t>‘Interchangeable’ qualifications should be made comparable or corrected</a:t>
            </a:r>
          </a:p>
          <a:p>
            <a:r>
              <a:rPr lang="en-GB" dirty="0" smtClean="0"/>
              <a:t>Bias against low SES schools should be corrected</a:t>
            </a:r>
          </a:p>
          <a:p>
            <a:r>
              <a:rPr lang="en-GB" dirty="0" smtClean="0"/>
              <a:t>Dichotomous ‘floor standards’ &amp; school level analysis</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6</a:t>
            </a:fld>
            <a:endParaRPr lang="en-US"/>
          </a:p>
        </p:txBody>
      </p:sp>
    </p:spTree>
    <p:extLst>
      <p:ext uri="{BB962C8B-B14F-4D97-AF65-F5344CB8AC3E}">
        <p14:creationId xmlns:p14="http://schemas.microsoft.com/office/powerpoint/2010/main" val="3938177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672592"/>
          </a:xfrm>
        </p:spPr>
        <p:txBody>
          <a:bodyPr/>
          <a:lstStyle/>
          <a:p>
            <a:r>
              <a:rPr lang="en-GB" dirty="0" smtClean="0"/>
              <a:t>Comparability of GCSE grades</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7</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969514"/>
            <a:ext cx="8136904" cy="500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80112" y="5517232"/>
            <a:ext cx="1980220" cy="369332"/>
          </a:xfrm>
          <a:prstGeom prst="rect">
            <a:avLst/>
          </a:prstGeom>
          <a:noFill/>
        </p:spPr>
        <p:txBody>
          <a:bodyPr wrap="square" rtlCol="0">
            <a:spAutoFit/>
          </a:bodyPr>
          <a:lstStyle/>
          <a:p>
            <a:r>
              <a:rPr lang="en-GB" sz="1800" dirty="0" smtClean="0">
                <a:latin typeface="+mn-lt"/>
              </a:rPr>
              <a:t>From Coe (2008)</a:t>
            </a:r>
            <a:endParaRPr lang="en-GB" sz="1800" dirty="0">
              <a:latin typeface="+mn-lt"/>
            </a:endParaRPr>
          </a:p>
        </p:txBody>
      </p:sp>
    </p:spTree>
    <p:extLst>
      <p:ext uri="{BB962C8B-B14F-4D97-AF65-F5344CB8AC3E}">
        <p14:creationId xmlns:p14="http://schemas.microsoft.com/office/powerpoint/2010/main" val="1050292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623300" cy="529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019" name="Rectangle 3"/>
          <p:cNvSpPr>
            <a:spLocks noGrp="1" noChangeArrowheads="1"/>
          </p:cNvSpPr>
          <p:nvPr>
            <p:ph type="title"/>
          </p:nvPr>
        </p:nvSpPr>
        <p:spPr>
          <a:xfrm>
            <a:off x="685800" y="116632"/>
            <a:ext cx="7772400" cy="1143000"/>
          </a:xfrm>
        </p:spPr>
        <p:txBody>
          <a:bodyPr>
            <a:normAutofit fontScale="90000"/>
          </a:bodyPr>
          <a:lstStyle/>
          <a:p>
            <a:r>
              <a:rPr lang="en-US" altLang="en-US" dirty="0" smtClean="0"/>
              <a:t>Value-added and school composition</a:t>
            </a:r>
            <a:endParaRPr lang="en-US" altLang="en-US" dirty="0"/>
          </a:p>
        </p:txBody>
      </p:sp>
      <p:sp>
        <p:nvSpPr>
          <p:cNvPr id="214020" name="Text Box 4"/>
          <p:cNvSpPr txBox="1">
            <a:spLocks noChangeArrowheads="1"/>
          </p:cNvSpPr>
          <p:nvPr/>
        </p:nvSpPr>
        <p:spPr bwMode="auto">
          <a:xfrm>
            <a:off x="6910950" y="4221088"/>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en-US" altLang="en-US" i="1" dirty="0"/>
              <a:t>r</a:t>
            </a:r>
            <a:r>
              <a:rPr lang="en-US" altLang="en-US" dirty="0"/>
              <a:t> = 0.58</a:t>
            </a:r>
          </a:p>
        </p:txBody>
      </p:sp>
      <p:sp>
        <p:nvSpPr>
          <p:cNvPr id="3" name="TextBox 2"/>
          <p:cNvSpPr txBox="1"/>
          <p:nvPr/>
        </p:nvSpPr>
        <p:spPr>
          <a:xfrm>
            <a:off x="2963669" y="6227560"/>
            <a:ext cx="3024336" cy="400110"/>
          </a:xfrm>
          <a:prstGeom prst="rect">
            <a:avLst/>
          </a:prstGeom>
          <a:noFill/>
        </p:spPr>
        <p:txBody>
          <a:bodyPr wrap="square" rtlCol="0">
            <a:spAutoFit/>
          </a:bodyPr>
          <a:lstStyle/>
          <a:p>
            <a:r>
              <a:rPr lang="en-GB" sz="2000" dirty="0" smtClean="0">
                <a:latin typeface="+mn-lt"/>
              </a:rPr>
              <a:t>(from </a:t>
            </a:r>
            <a:r>
              <a:rPr lang="en-GB" sz="2000" dirty="0" err="1" smtClean="0">
                <a:latin typeface="+mn-lt"/>
              </a:rPr>
              <a:t>Yellis</a:t>
            </a:r>
            <a:r>
              <a:rPr lang="en-GB" sz="2000" dirty="0" smtClean="0">
                <a:latin typeface="+mn-lt"/>
              </a:rPr>
              <a:t> 2004 data)</a:t>
            </a:r>
            <a:endParaRPr lang="en-GB" sz="2000" dirty="0">
              <a:latin typeface="+mn-lt"/>
            </a:endParaRPr>
          </a:p>
        </p:txBody>
      </p:sp>
    </p:spTree>
    <p:extLst>
      <p:ext uri="{BB962C8B-B14F-4D97-AF65-F5344CB8AC3E}">
        <p14:creationId xmlns:p14="http://schemas.microsoft.com/office/powerpoint/2010/main" val="2292778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7194"/>
            <a:ext cx="8784976" cy="576064"/>
          </a:xfrm>
        </p:spPr>
        <p:txBody>
          <a:bodyPr>
            <a:normAutofit/>
          </a:bodyPr>
          <a:lstStyle/>
          <a:p>
            <a:r>
              <a:rPr lang="en-GB" sz="2800" dirty="0" smtClean="0"/>
              <a:t>What’s </a:t>
            </a:r>
            <a:r>
              <a:rPr lang="en-GB" sz="2800" dirty="0"/>
              <a:t>the easiest way to a secondary </a:t>
            </a:r>
            <a:r>
              <a:rPr lang="en-GB" sz="2800" dirty="0" smtClean="0"/>
              <a:t>Ofsted Outstanding?</a:t>
            </a:r>
            <a:endParaRPr lang="en-GB" sz="2800" dirty="0"/>
          </a:p>
        </p:txBody>
      </p:sp>
      <p:sp>
        <p:nvSpPr>
          <p:cNvPr id="3" name="Slide Number Placeholder 2"/>
          <p:cNvSpPr>
            <a:spLocks noGrp="1"/>
          </p:cNvSpPr>
          <p:nvPr>
            <p:ph type="sldNum" sz="quarter" idx="12"/>
          </p:nvPr>
        </p:nvSpPr>
        <p:spPr/>
        <p:txBody>
          <a:bodyPr/>
          <a:lstStyle/>
          <a:p>
            <a:pPr>
              <a:defRPr/>
            </a:pPr>
            <a:fld id="{A3038223-DECD-4EC9-9F4B-7F71D767292E}" type="slidenum">
              <a:rPr lang="en-US" smtClean="0"/>
              <a:pPr>
                <a:defRPr/>
              </a:pPr>
              <a:t>9</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58481"/>
            <a:ext cx="878497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80312" y="3790893"/>
            <a:ext cx="1584176" cy="1077218"/>
          </a:xfrm>
          <a:prstGeom prst="rect">
            <a:avLst/>
          </a:prstGeom>
          <a:noFill/>
        </p:spPr>
        <p:txBody>
          <a:bodyPr wrap="square" rtlCol="0">
            <a:spAutoFit/>
          </a:bodyPr>
          <a:lstStyle/>
          <a:p>
            <a:r>
              <a:rPr lang="en-GB" sz="1600" dirty="0">
                <a:latin typeface="+mn-lt"/>
              </a:rPr>
              <a:t>From Trevor </a:t>
            </a:r>
            <a:r>
              <a:rPr lang="en-GB" sz="1600" dirty="0" smtClean="0">
                <a:latin typeface="+mn-lt"/>
              </a:rPr>
              <a:t>Burton’s blog ‘Eating Elephants’</a:t>
            </a:r>
          </a:p>
        </p:txBody>
      </p:sp>
      <p:sp>
        <p:nvSpPr>
          <p:cNvPr id="5" name="Rectangle 4"/>
          <p:cNvSpPr/>
          <p:nvPr/>
        </p:nvSpPr>
        <p:spPr>
          <a:xfrm>
            <a:off x="323528" y="5101455"/>
            <a:ext cx="8136904" cy="646331"/>
          </a:xfrm>
          <a:prstGeom prst="rect">
            <a:avLst/>
          </a:prstGeom>
        </p:spPr>
        <p:txBody>
          <a:bodyPr wrap="square">
            <a:spAutoFit/>
          </a:bodyPr>
          <a:lstStyle/>
          <a:p>
            <a:r>
              <a:rPr lang="en-GB" sz="1800" dirty="0" smtClean="0">
                <a:latin typeface="+mn-lt"/>
              </a:rPr>
              <a:t>‘Ofsted </a:t>
            </a:r>
            <a:r>
              <a:rPr lang="en-GB" sz="1800" dirty="0">
                <a:latin typeface="+mn-lt"/>
              </a:rPr>
              <a:t>has not disputed the figures but insists that its inspectors pay “close attention” to prior pupil attainment and take a broad view of schools</a:t>
            </a:r>
            <a:r>
              <a:rPr lang="en-GB" sz="1800" dirty="0" smtClean="0">
                <a:latin typeface="+mn-lt"/>
              </a:rPr>
              <a:t>.’ (TES)</a:t>
            </a:r>
            <a:endParaRPr lang="en-GB" sz="1800" dirty="0">
              <a:latin typeface="+mn-lt"/>
            </a:endParaRPr>
          </a:p>
        </p:txBody>
      </p:sp>
    </p:spTree>
    <p:extLst>
      <p:ext uri="{BB962C8B-B14F-4D97-AF65-F5344CB8AC3E}">
        <p14:creationId xmlns:p14="http://schemas.microsoft.com/office/powerpoint/2010/main" val="2951276708"/>
      </p:ext>
    </p:extLst>
  </p:cSld>
  <p:clrMapOvr>
    <a:masterClrMapping/>
  </p:clrMapOvr>
</p:sld>
</file>

<file path=ppt/theme/theme1.xml><?xml version="1.0" encoding="utf-8"?>
<a:theme xmlns:a="http://schemas.openxmlformats.org/drawingml/2006/main" name="DU CEM">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2000" dirty="0" smtClean="0">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 CEM</Template>
  <TotalTime>19277</TotalTime>
  <Words>1944</Words>
  <Application>Microsoft Office PowerPoint</Application>
  <PresentationFormat>On-screen Show (4:3)</PresentationFormat>
  <Paragraphs>274</Paragraphs>
  <Slides>33</Slides>
  <Notes>25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DU CEM</vt:lpstr>
      <vt:lpstr>Progress 8 Accountability, assessment and learning</vt:lpstr>
      <vt:lpstr>Outline</vt:lpstr>
      <vt:lpstr>Progress 8  Progress is not an illusion, it happens, but it is slow and invariably disappointing.       George Orwell</vt:lpstr>
      <vt:lpstr>PowerPoint Presentation</vt:lpstr>
      <vt:lpstr>What is good about Progress 8?</vt:lpstr>
      <vt:lpstr>What could still be improved</vt:lpstr>
      <vt:lpstr>Comparability of GCSE grades</vt:lpstr>
      <vt:lpstr>Value-added and school composition</vt:lpstr>
      <vt:lpstr>What’s the easiest way to a secondary Ofsted Outstanding?</vt:lpstr>
      <vt:lpstr>Accountability</vt:lpstr>
      <vt:lpstr>Research on accountability</vt:lpstr>
      <vt:lpstr>Dysfunctional side effects</vt:lpstr>
      <vt:lpstr>Hard questions</vt:lpstr>
      <vt:lpstr>Accountability cultures</vt:lpstr>
      <vt:lpstr>Trust</vt:lpstr>
      <vt:lpstr>Assessment issues</vt:lpstr>
      <vt:lpstr>Problems with levels</vt:lpstr>
      <vt:lpstr>Can criteria define the standard? Eg KS1 Performance Descriptors: Writing Composition</vt:lpstr>
      <vt:lpstr>Can teaching to criteria promote good learning?</vt:lpstr>
      <vt:lpstr>How good is teacher assessment?</vt:lpstr>
      <vt:lpstr>Reliability of portfolio assessment</vt:lpstr>
      <vt:lpstr>Bias in TA vs standardised tests</vt:lpstr>
      <vt:lpstr>PowerPoint Presentation</vt:lpstr>
      <vt:lpstr>Quality criteria for assessments (1)</vt:lpstr>
      <vt:lpstr>Quality criteria for assessments (2)</vt:lpstr>
      <vt:lpstr>How do we get learners to progress?  (According to the evidence)</vt:lpstr>
      <vt:lpstr>PowerPoint Presentation</vt:lpstr>
      <vt:lpstr>1. We do that already (don’t we?)</vt:lpstr>
      <vt:lpstr>2. Do we always do that?</vt:lpstr>
      <vt:lpstr>3. We don’t do that (hopefully)</vt:lpstr>
      <vt:lpstr>What CPD benefits students? </vt:lpstr>
      <vt:lpstr>Advice …</vt:lpstr>
      <vt:lpstr>Advice</vt:lpstr>
    </vt:vector>
  </TitlesOfParts>
  <Company>CEM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Education: A triumph of hope over experience</dc:title>
  <dc:creator>Robert Coe</dc:creator>
  <cp:lastModifiedBy>Tony Youll</cp:lastModifiedBy>
  <cp:revision>220</cp:revision>
  <cp:lastPrinted>2013-06-27T14:32:48Z</cp:lastPrinted>
  <dcterms:created xsi:type="dcterms:W3CDTF">2013-04-26T10:25:18Z</dcterms:created>
  <dcterms:modified xsi:type="dcterms:W3CDTF">2015-04-22T10:54:09Z</dcterms:modified>
</cp:coreProperties>
</file>