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sldIdLst>
    <p:sldId id="333" r:id="rId2"/>
    <p:sldId id="334" r:id="rId3"/>
    <p:sldId id="335" r:id="rId4"/>
    <p:sldId id="336" r:id="rId5"/>
    <p:sldId id="338" r:id="rId6"/>
    <p:sldId id="337" r:id="rId7"/>
    <p:sldId id="34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4C10"/>
    <a:srgbClr val="2794BB"/>
    <a:srgbClr val="99918E"/>
    <a:srgbClr val="60331E"/>
    <a:srgbClr val="6A635E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5116" autoAdjust="0"/>
  </p:normalViewPr>
  <p:slideViewPr>
    <p:cSldViewPr snapToGrid="0" snapToObjects="1" showGuides="1">
      <p:cViewPr>
        <p:scale>
          <a:sx n="81" d="100"/>
          <a:sy n="81" d="100"/>
        </p:scale>
        <p:origin x="-852" y="-582"/>
      </p:cViewPr>
      <p:guideLst>
        <p:guide orient="horz" pos="2166"/>
        <p:guide orient="horz" pos="228"/>
        <p:guide orient="horz" pos="1130"/>
        <p:guide orient="horz" pos="4092"/>
        <p:guide orient="horz" pos="1429"/>
        <p:guide pos="2889"/>
        <p:guide pos="228"/>
        <p:guide pos="5524"/>
        <p:guide pos="4404"/>
        <p:guide pos="4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F31A-C1BB-475A-8494-FBB080C1EEB2}" type="datetimeFigureOut">
              <a:rPr lang="en-GB" smtClean="0"/>
              <a:pPr/>
              <a:t>06/02/2015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9EA4-46D2-4E15-823F-337937EE99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0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5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1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4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4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EA4-46D2-4E15-823F-337937EE99A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8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5AEB-62FF-6A4B-B1D9-E8E1BF6B5DC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8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944494"/>
            <a:ext cx="4992356" cy="1611200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360" y="3944494"/>
            <a:ext cx="4654852" cy="16111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45" y="2130425"/>
            <a:ext cx="8213456" cy="12101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79" y="274638"/>
            <a:ext cx="8336221" cy="1143000"/>
          </a:xfrm>
          <a:prstGeom prst="rect">
            <a:avLst/>
          </a:prstGeom>
        </p:spPr>
        <p:txBody>
          <a:bodyPr anchor="ctr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79" y="1600201"/>
            <a:ext cx="8336221" cy="4088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3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370" y="298800"/>
            <a:ext cx="1087630" cy="720000"/>
          </a:xfrm>
          <a:prstGeom prst="rect">
            <a:avLst/>
          </a:prstGeom>
        </p:spPr>
        <p:txBody>
          <a:bodyPr/>
          <a:lstStyle/>
          <a:p>
            <a:fld id="{CF334F3C-7BAF-4C03-AACA-E4D1384CE4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628175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9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4C035-1B04-DA4B-A867-9B5FE196616C}" type="datetime1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CA88E8-5A48-E94A-B9A1-8B5804472D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64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 Powerpoint Inner Template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486829" y="6237993"/>
            <a:ext cx="4387583" cy="4952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200" dirty="0" err="1" smtClean="0">
                <a:solidFill>
                  <a:prstClr val="black"/>
                </a:solidFill>
                <a:latin typeface="Rockwell"/>
                <a:cs typeface="Rockwell"/>
              </a:rPr>
              <a:t>www.derby.ac.uk</a:t>
            </a:r>
            <a:endParaRPr lang="en-US" sz="1200" dirty="0">
              <a:solidFill>
                <a:prstClr val="black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594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0" i="0" kern="1200">
          <a:solidFill>
            <a:schemeClr val="tx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6492" y="972372"/>
            <a:ext cx="5697416" cy="16111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>
                <a:latin typeface="Gill Sans"/>
                <a:cs typeface="Narkisim" panose="020E0502050101010101" pitchFamily="34" charset="-79"/>
              </a:rPr>
              <a:t/>
            </a:r>
            <a:br>
              <a:rPr lang="en-GB" sz="4900" dirty="0" smtClean="0">
                <a:latin typeface="Gill Sans"/>
                <a:cs typeface="Narkisim" panose="020E0502050101010101" pitchFamily="34" charset="-79"/>
              </a:rPr>
            </a:br>
            <a:endParaRPr lang="en-GB" sz="4900" dirty="0">
              <a:latin typeface="Gill Sans"/>
              <a:cs typeface="Narkisim" panose="020E05020501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522" y="3092840"/>
            <a:ext cx="809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60331E"/>
                </a:solidFill>
                <a:latin typeface="Gill Sans"/>
              </a:rPr>
              <a:t>Nicki Moore </a:t>
            </a:r>
          </a:p>
          <a:p>
            <a:r>
              <a:rPr lang="en-GB" sz="2800" b="1" dirty="0" smtClean="0">
                <a:solidFill>
                  <a:srgbClr val="60331E"/>
                </a:solidFill>
                <a:latin typeface="Gill Sans"/>
              </a:rPr>
              <a:t>International Centre </a:t>
            </a:r>
            <a:endParaRPr lang="en-GB" sz="2800" b="1" dirty="0" smtClean="0">
              <a:solidFill>
                <a:srgbClr val="60331E"/>
              </a:solidFill>
              <a:latin typeface="Gill Sans"/>
            </a:endParaRPr>
          </a:p>
          <a:p>
            <a:r>
              <a:rPr lang="en-GB" sz="2800" b="1" dirty="0" smtClean="0">
                <a:solidFill>
                  <a:srgbClr val="60331E"/>
                </a:solidFill>
                <a:latin typeface="Gill Sans"/>
              </a:rPr>
              <a:t>for Guidance </a:t>
            </a:r>
            <a:r>
              <a:rPr lang="en-GB" sz="2800" b="1" dirty="0" smtClean="0">
                <a:solidFill>
                  <a:srgbClr val="60331E"/>
                </a:solidFill>
                <a:latin typeface="Gill Sans"/>
              </a:rPr>
              <a:t>Studies</a:t>
            </a:r>
          </a:p>
          <a:p>
            <a:r>
              <a:rPr lang="en-GB" sz="2800" b="1" dirty="0" smtClean="0">
                <a:solidFill>
                  <a:srgbClr val="60331E"/>
                </a:solidFill>
                <a:latin typeface="Gill Sans"/>
              </a:rPr>
              <a:t>University of Derby</a:t>
            </a:r>
            <a:endParaRPr lang="en-GB" sz="2800" b="1" dirty="0">
              <a:solidFill>
                <a:srgbClr val="60331E"/>
              </a:solidFill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040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GB" sz="4000" dirty="0" smtClean="0">
                <a:solidFill>
                  <a:schemeClr val="bg1"/>
                </a:solidFill>
                <a:latin typeface="Gill Sans"/>
              </a:rPr>
              <a:t>What </a:t>
            </a:r>
            <a:r>
              <a:rPr lang="en-GB" sz="4000" dirty="0">
                <a:solidFill>
                  <a:schemeClr val="bg1"/>
                </a:solidFill>
                <a:latin typeface="Gill Sans"/>
              </a:rPr>
              <a:t>makes g</a:t>
            </a:r>
            <a:r>
              <a:rPr lang="en-GB" sz="4000" dirty="0">
                <a:solidFill>
                  <a:schemeClr val="bg1"/>
                </a:solidFill>
                <a:latin typeface="Gill Sans"/>
                <a:cs typeface="Narkisim" panose="020E0502050101010101" pitchFamily="34" charset="-79"/>
              </a:rPr>
              <a:t>ood </a:t>
            </a:r>
            <a:endParaRPr lang="en-GB" sz="4000" dirty="0" smtClean="0">
              <a:solidFill>
                <a:schemeClr val="bg1"/>
              </a:solidFill>
              <a:latin typeface="Gill Sans"/>
              <a:cs typeface="Narkisim" panose="020E0502050101010101" pitchFamily="34" charset="-79"/>
            </a:endParaRPr>
          </a:p>
          <a:p>
            <a:pPr lvl="2"/>
            <a:r>
              <a:rPr lang="en-GB" sz="4000" dirty="0" smtClean="0">
                <a:solidFill>
                  <a:schemeClr val="bg1"/>
                </a:solidFill>
                <a:latin typeface="Gill Sans"/>
                <a:cs typeface="Narkisim" panose="020E0502050101010101" pitchFamily="34" charset="-79"/>
              </a:rPr>
              <a:t>careers education</a:t>
            </a:r>
            <a:r>
              <a:rPr lang="en-GB" sz="4000" dirty="0">
                <a:solidFill>
                  <a:schemeClr val="bg1"/>
                </a:solidFill>
                <a:latin typeface="Gill Sans"/>
                <a:cs typeface="Narkisim" panose="020E0502050101010101" pitchFamily="34" charset="-79"/>
              </a:rPr>
              <a:t>?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781018\AppData\Local\Microsoft\Windows\Temporary Internet Files\Content.IE5\6W25KEAO\Progression lad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30" y="1926479"/>
            <a:ext cx="4188070" cy="29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/>
        </p:nvSpPr>
        <p:spPr>
          <a:xfrm>
            <a:off x="-288636" y="321651"/>
            <a:ext cx="9790545" cy="1085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         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What </a:t>
            </a:r>
            <a:r>
              <a:rPr lang="en-GB" sz="2400" dirty="0">
                <a:solidFill>
                  <a:schemeClr val="bg1"/>
                </a:solidFill>
                <a:latin typeface="Gill Sans"/>
                <a:cs typeface="Gill Sans"/>
              </a:rPr>
              <a:t>makes good career education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? </a:t>
            </a:r>
          </a:p>
          <a:p>
            <a:r>
              <a:rPr lang="en-GB" sz="2400" dirty="0" smtClean="0">
                <a:latin typeface="Gill Sans"/>
              </a:rPr>
              <a:t>          Create </a:t>
            </a:r>
            <a:r>
              <a:rPr lang="en-GB" sz="2400" dirty="0">
                <a:latin typeface="Gill Sans"/>
              </a:rPr>
              <a:t>a whole school ethos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it-IT" sz="24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154" y="1219199"/>
            <a:ext cx="76317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>
                <a:latin typeface="Gill Sans"/>
              </a:rPr>
              <a:t>This starts right from the top…..</a:t>
            </a:r>
          </a:p>
          <a:p>
            <a:endParaRPr lang="en-GB" sz="20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How can you encourage young people to aspire if you and your organisation do not embed this culture in everything you do?</a:t>
            </a:r>
            <a:endParaRPr lang="en-GB" sz="20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What is your schools mission? How does career development fit in with this?</a:t>
            </a:r>
            <a:endParaRPr lang="en-GB" sz="20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Are you an aspirational professional (for yourself and your students)?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What processes are in place to enable </a:t>
            </a:r>
            <a:r>
              <a:rPr lang="en-GB" sz="2000" b="1" dirty="0" smtClean="0">
                <a:latin typeface="Gill Sans"/>
              </a:rPr>
              <a:t>you</a:t>
            </a:r>
            <a:r>
              <a:rPr lang="en-GB" sz="2000" dirty="0" smtClean="0">
                <a:latin typeface="Gill Sans"/>
              </a:rPr>
              <a:t>  to take notice of </a:t>
            </a:r>
            <a:r>
              <a:rPr lang="en-GB" sz="2000" b="1" dirty="0" smtClean="0">
                <a:latin typeface="Gill Sans"/>
              </a:rPr>
              <a:t>your own </a:t>
            </a:r>
            <a:r>
              <a:rPr lang="en-GB" sz="2000" dirty="0" smtClean="0">
                <a:latin typeface="Gill Sans"/>
              </a:rPr>
              <a:t>career plans and aspirations and to manage your career aspirations?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Do these processes encourage your own CPD based on sound reflective practice and supportive conversations about quality enhancement?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12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/>
        </p:nvSpPr>
        <p:spPr>
          <a:xfrm>
            <a:off x="-288636" y="192697"/>
            <a:ext cx="9790545" cy="1085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         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What </a:t>
            </a:r>
            <a:r>
              <a:rPr lang="en-GB" sz="2400" dirty="0">
                <a:solidFill>
                  <a:schemeClr val="bg1"/>
                </a:solidFill>
                <a:latin typeface="Gill Sans"/>
                <a:cs typeface="Gill Sans"/>
              </a:rPr>
              <a:t>makes good career education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? </a:t>
            </a:r>
          </a:p>
          <a:p>
            <a:r>
              <a:rPr lang="en-GB" sz="2400" dirty="0" smtClean="0">
                <a:latin typeface="Gill Sans"/>
              </a:rPr>
              <a:t>          Start early</a:t>
            </a:r>
            <a:endParaRPr lang="en-GB" sz="2400" dirty="0">
              <a:latin typeface="Gill Sans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it-IT" sz="24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69" y="1383319"/>
            <a:ext cx="79247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Remember that the transition from primary to secondary offers a really good opportunity to reflect on change and change management. Encourage young people to be empowered during this process.</a:t>
            </a:r>
            <a:endParaRPr lang="en-GB" sz="20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School staff and visitors are all role models- Engage the help of your visitors to reinforce positive messages about active citizenship and the world of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The school is a workplace. Young people have this as the main context for understanding the world of work. </a:t>
            </a:r>
            <a:endParaRPr lang="en-GB" sz="20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ill Sans"/>
              </a:rPr>
              <a:t>Capture learning from all areas of a young persons life- Remember that computer games and social media are providing more social development and career learning than we can possibly imagine.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ill Sans"/>
              </a:rPr>
              <a:t>Older students are also role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Gill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9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/>
        </p:nvSpPr>
        <p:spPr>
          <a:xfrm>
            <a:off x="-288636" y="192697"/>
            <a:ext cx="9790545" cy="1085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       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What </a:t>
            </a:r>
            <a:r>
              <a:rPr lang="en-GB" sz="2400" dirty="0">
                <a:solidFill>
                  <a:schemeClr val="bg1"/>
                </a:solidFill>
                <a:latin typeface="Gill Sans"/>
                <a:cs typeface="Gill Sans"/>
              </a:rPr>
              <a:t>makes good career education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? </a:t>
            </a:r>
          </a:p>
          <a:p>
            <a:r>
              <a:rPr lang="en-GB" sz="2400" dirty="0" smtClean="0">
                <a:latin typeface="Gill Sans"/>
              </a:rPr>
              <a:t>        Make it everyone's responsibility</a:t>
            </a:r>
            <a:endParaRPr lang="en-GB" sz="2400" dirty="0">
              <a:latin typeface="Gill Sans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it-IT" sz="24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" y="1792648"/>
            <a:ext cx="79247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Embed career learning in all </a:t>
            </a:r>
          </a:p>
          <a:p>
            <a:r>
              <a:rPr lang="en-GB" sz="2800" dirty="0" smtClean="0">
                <a:latin typeface="Gill Sans"/>
              </a:rPr>
              <a:t>   curriculum subjects</a:t>
            </a:r>
          </a:p>
          <a:p>
            <a:r>
              <a:rPr lang="en-GB" sz="2800" dirty="0" smtClean="0">
                <a:latin typeface="Gill Sans"/>
              </a:rPr>
              <a:t>   (and make sure that teaching staff have the             </a:t>
            </a:r>
          </a:p>
          <a:p>
            <a:r>
              <a:rPr lang="en-GB" sz="2800" dirty="0" smtClean="0">
                <a:latin typeface="Gill Sans"/>
              </a:rPr>
              <a:t>   necessary training and support to do this!)</a:t>
            </a:r>
            <a:endParaRPr lang="en-GB" sz="28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Listen to young people and find out what they want and need to support them through this.</a:t>
            </a:r>
            <a:endParaRPr lang="en-GB" sz="28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Ensure that digital literacy is encouraged and use ‘Career’ as a context for this.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61" y="-35171"/>
            <a:ext cx="3634153" cy="26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/>
        </p:nvSpPr>
        <p:spPr>
          <a:xfrm>
            <a:off x="-288636" y="192697"/>
            <a:ext cx="9790545" cy="1085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         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What </a:t>
            </a:r>
            <a:r>
              <a:rPr lang="en-GB" sz="2400" dirty="0">
                <a:solidFill>
                  <a:schemeClr val="bg1"/>
                </a:solidFill>
                <a:latin typeface="Gill Sans"/>
                <a:cs typeface="Gill Sans"/>
              </a:rPr>
              <a:t>makes good career education</a:t>
            </a:r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? </a:t>
            </a:r>
          </a:p>
          <a:p>
            <a:r>
              <a:rPr lang="en-GB" sz="2400" dirty="0" smtClean="0">
                <a:latin typeface="Gill Sans"/>
              </a:rPr>
              <a:t>          Make it everyone's responsibility</a:t>
            </a:r>
            <a:endParaRPr lang="en-GB" sz="2400" dirty="0">
              <a:latin typeface="Gill Sans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it-IT" sz="24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69" y="2143121"/>
            <a:ext cx="6775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Engage parents  </a:t>
            </a:r>
          </a:p>
          <a:p>
            <a:r>
              <a:rPr lang="en-GB" sz="2800" dirty="0">
                <a:latin typeface="Gill Sans"/>
              </a:rPr>
              <a:t> </a:t>
            </a:r>
            <a:r>
              <a:rPr lang="en-GB" sz="2800" dirty="0" smtClean="0">
                <a:latin typeface="Gill Sans"/>
              </a:rPr>
              <a:t>  (Role models, what’s my line, skills     </a:t>
            </a:r>
          </a:p>
          <a:p>
            <a:r>
              <a:rPr lang="en-GB" sz="2800" dirty="0" smtClean="0">
                <a:latin typeface="Gill Sans"/>
              </a:rPr>
              <a:t>   fairs……….)</a:t>
            </a:r>
            <a:endParaRPr lang="en-GB" sz="28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Encourage school governors, trustees and stakeholders to get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"/>
              </a:rPr>
              <a:t>Make sure that young people have the correct language to undertake conversations and research in career</a:t>
            </a:r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1"/>
            <a:ext cx="2743201" cy="28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69" y="1383319"/>
            <a:ext cx="7924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Career development is a personal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People need to be ready to embark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Make sure that your programme deals with engagement in career development- this is the platform on which everything else rests.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Career is enacted within the context of the rest of a persons life- adolescents are often chaotic.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Little and often is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ill Sans"/>
              </a:rPr>
              <a:t>Accessibility- ‘At a time and a place of their choosing’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C:\Users\781018\AppData\Local\Microsoft\Windows\Temporary Internet Files\Content.IE5\UT5P214N\icegs pr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72"/>
            <a:ext cx="9144000" cy="66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94368" y="1250109"/>
            <a:ext cx="9790545" cy="13029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r>
              <a:rPr lang="it-IT" sz="3600" b="1" dirty="0" err="1" smtClean="0">
                <a:solidFill>
                  <a:schemeClr val="bg1"/>
                </a:solidFill>
                <a:latin typeface="Gill Sans"/>
                <a:cs typeface="Gill Sans"/>
              </a:rPr>
              <a:t>Thank</a:t>
            </a:r>
            <a:r>
              <a:rPr lang="it-IT" sz="3600" b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latin typeface="Gill Sans"/>
                <a:cs typeface="Gill Sans"/>
              </a:rPr>
              <a:t>you</a:t>
            </a:r>
            <a:r>
              <a:rPr lang="it-IT" sz="3600" b="1" dirty="0" smtClean="0">
                <a:solidFill>
                  <a:schemeClr val="bg1"/>
                </a:solidFill>
                <a:latin typeface="Gill Sans"/>
                <a:cs typeface="Gill Sans"/>
              </a:rPr>
              <a:t>!</a:t>
            </a:r>
            <a:endParaRPr lang="it-IT" sz="36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288638" y="3395564"/>
            <a:ext cx="9790545" cy="5520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Contact us – </a:t>
            </a: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n.moore@derby.ac.uk</a:t>
            </a:r>
            <a:endParaRPr lang="it-IT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568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Gatsby template2305</Template>
  <TotalTime>2385</TotalTime>
  <Words>470</Words>
  <Application>Microsoft Office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Conversations</dc:title>
  <dc:creator>Michelle Rea</dc:creator>
  <cp:lastModifiedBy>Nicki Moore</cp:lastModifiedBy>
  <cp:revision>75</cp:revision>
  <cp:lastPrinted>2015-02-06T13:47:14Z</cp:lastPrinted>
  <dcterms:created xsi:type="dcterms:W3CDTF">2014-02-28T17:51:42Z</dcterms:created>
  <dcterms:modified xsi:type="dcterms:W3CDTF">2015-02-06T13:49:07Z</dcterms:modified>
</cp:coreProperties>
</file>