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E4333E-035C-49B7-87A0-E088DB54800B}" type="datetimeFigureOut">
              <a:rPr lang="en-GB" smtClean="0"/>
              <a:t>14/10/2015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70F701-0939-4663-A57A-5FB4DB31DD47}" type="slidenum">
              <a:rPr lang="en-GB" smtClean="0"/>
              <a:t>‹#›</a:t>
            </a:fld>
            <a:endParaRPr lang="en-GB"/>
          </a:p>
        </p:txBody>
      </p:sp>
    </p:spTree>
    <p:extLst>
      <p:ext uri="{BB962C8B-B14F-4D97-AF65-F5344CB8AC3E}">
        <p14:creationId xmlns:p14="http://schemas.microsoft.com/office/powerpoint/2010/main" val="254990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10/14/2015 10:29 AM</a:t>
            </a:fld>
            <a:endParaRPr lang="en-US" dirty="0">
              <a:solidFill>
                <a:prstClr val="black"/>
              </a:solidFill>
            </a:endParaRPr>
          </a:p>
        </p:txBody>
      </p:sp>
      <p:sp>
        <p:nvSpPr>
          <p:cNvPr id="6" name="Footer Placeholder 5"/>
          <p:cNvSpPr>
            <a:spLocks noGrp="1"/>
          </p:cNvSpPr>
          <p:nvPr>
            <p:ph type="ftr" sz="quarter" idx="12"/>
          </p:nvPr>
        </p:nvSpPr>
        <p:spPr>
          <a:xfrm>
            <a:off x="0" y="8685213"/>
            <a:ext cx="6172201"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10/14/2015 10:29 AM</a:t>
            </a:fld>
            <a:endParaRPr lang="en-US" dirty="0">
              <a:solidFill>
                <a:prstClr val="black"/>
              </a:solidFill>
            </a:endParaRPr>
          </a:p>
        </p:txBody>
      </p:sp>
      <p:sp>
        <p:nvSpPr>
          <p:cNvPr id="6" name="Footer Placeholder 5"/>
          <p:cNvSpPr>
            <a:spLocks noGrp="1"/>
          </p:cNvSpPr>
          <p:nvPr>
            <p:ph type="ftr" sz="quarter" idx="12"/>
          </p:nvPr>
        </p:nvSpPr>
        <p:spPr>
          <a:xfrm>
            <a:off x="0" y="8685213"/>
            <a:ext cx="6172201"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solidFill>
                  <a:prstClr val="black"/>
                </a:solidFill>
              </a:rPr>
              <a:pPr/>
              <a:t>3</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BEE89F-15AB-4D50-9233-FD89248A0E20}"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195289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BEE89F-15AB-4D50-9233-FD89248A0E20}"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10859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BEE89F-15AB-4D50-9233-FD89248A0E20}"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1472410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0671029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96305623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4580773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678572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4490034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494855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1535050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504072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BEE89F-15AB-4D50-9233-FD89248A0E20}"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2184106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76220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2840553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388923328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3909646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EE89F-15AB-4D50-9233-FD89248A0E20}"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341072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BEE89F-15AB-4D50-9233-FD89248A0E20}" type="datetimeFigureOut">
              <a:rPr lang="en-GB" smtClean="0"/>
              <a:t>14/10/2015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41143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BEE89F-15AB-4D50-9233-FD89248A0E20}" type="datetimeFigureOut">
              <a:rPr lang="en-GB" smtClean="0"/>
              <a:t>14/10/2015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710929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BEE89F-15AB-4D50-9233-FD89248A0E20}" type="datetimeFigureOut">
              <a:rPr lang="en-GB" smtClean="0"/>
              <a:t>14/10/2015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2162184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EE89F-15AB-4D50-9233-FD89248A0E20}" type="datetimeFigureOut">
              <a:rPr lang="en-GB" smtClean="0"/>
              <a:t>14/10/2015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2173789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EE89F-15AB-4D50-9233-FD89248A0E20}" type="datetimeFigureOut">
              <a:rPr lang="en-GB" smtClean="0"/>
              <a:t>14/10/2015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1983258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EE89F-15AB-4D50-9233-FD89248A0E20}" type="datetimeFigureOut">
              <a:rPr lang="en-GB" smtClean="0"/>
              <a:t>14/10/2015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DBDCB-DDC0-4B80-9087-1FE8349F12BC}" type="slidenum">
              <a:rPr lang="en-GB" smtClean="0"/>
              <a:t>‹#›</a:t>
            </a:fld>
            <a:endParaRPr lang="en-GB"/>
          </a:p>
        </p:txBody>
      </p:sp>
    </p:spTree>
    <p:extLst>
      <p:ext uri="{BB962C8B-B14F-4D97-AF65-F5344CB8AC3E}">
        <p14:creationId xmlns:p14="http://schemas.microsoft.com/office/powerpoint/2010/main" val="226993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EE89F-15AB-4D50-9233-FD89248A0E20}" type="datetimeFigureOut">
              <a:rPr lang="en-GB" smtClean="0"/>
              <a:t>14/10/2015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DBDCB-DDC0-4B80-9087-1FE8349F12BC}" type="slidenum">
              <a:rPr lang="en-GB" smtClean="0"/>
              <a:t>‹#›</a:t>
            </a:fld>
            <a:endParaRPr lang="en-GB"/>
          </a:p>
        </p:txBody>
      </p:sp>
    </p:spTree>
    <p:extLst>
      <p:ext uri="{BB962C8B-B14F-4D97-AF65-F5344CB8AC3E}">
        <p14:creationId xmlns:p14="http://schemas.microsoft.com/office/powerpoint/2010/main" val="712725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77460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63" y="3644900"/>
            <a:ext cx="9421813" cy="462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1" name="Title 1"/>
          <p:cNvSpPr>
            <a:spLocks noGrp="1"/>
          </p:cNvSpPr>
          <p:nvPr>
            <p:ph type="ctrTitle"/>
          </p:nvPr>
        </p:nvSpPr>
        <p:spPr>
          <a:xfrm>
            <a:off x="513368" y="3212976"/>
            <a:ext cx="8363472" cy="1225015"/>
          </a:xfrm>
        </p:spPr>
        <p:txBody>
          <a:bodyPr>
            <a:noAutofit/>
          </a:bodyPr>
          <a:lstStyle/>
          <a:p>
            <a:pPr eaLnBrk="1" hangingPunct="1"/>
            <a:r>
              <a:rPr lang="en-GB" altLang="en-US" dirty="0" smtClean="0"/>
              <a:t>Vice Chair, Children &amp; Young People’s Mental Health Coalition</a:t>
            </a:r>
          </a:p>
        </p:txBody>
      </p:sp>
      <p:pic>
        <p:nvPicPr>
          <p:cNvPr id="20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1763" y="115888"/>
            <a:ext cx="2513012"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4" name="TextBox 4"/>
          <p:cNvSpPr txBox="1">
            <a:spLocks noChangeArrowheads="1"/>
          </p:cNvSpPr>
          <p:nvPr/>
        </p:nvSpPr>
        <p:spPr bwMode="auto">
          <a:xfrm>
            <a:off x="0" y="6078764"/>
            <a:ext cx="30243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GB" altLang="en-US" sz="3600" dirty="0" smtClean="0">
                <a:solidFill>
                  <a:prstClr val="white"/>
                </a:solidFill>
                <a:cs typeface="Arial" charset="0"/>
              </a:rPr>
              <a:t>#SNEsummit15</a:t>
            </a:r>
          </a:p>
        </p:txBody>
      </p:sp>
      <p:sp>
        <p:nvSpPr>
          <p:cNvPr id="2055" name="TextBox 5"/>
          <p:cNvSpPr txBox="1">
            <a:spLocks noChangeArrowheads="1"/>
          </p:cNvSpPr>
          <p:nvPr/>
        </p:nvSpPr>
        <p:spPr bwMode="auto">
          <a:xfrm>
            <a:off x="1512167" y="2077760"/>
            <a:ext cx="63658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GB" altLang="en-US" sz="6000" b="1" dirty="0" smtClean="0">
                <a:solidFill>
                  <a:prstClr val="black"/>
                </a:solidFill>
                <a:cs typeface="Arial" charset="0"/>
              </a:rPr>
              <a:t>Mick Atkinson</a:t>
            </a:r>
          </a:p>
        </p:txBody>
      </p:sp>
      <p:sp>
        <p:nvSpPr>
          <p:cNvPr id="2" name="AutoShape 2" descr="Image result for capita edu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7591" y="5047769"/>
            <a:ext cx="2194693" cy="1030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194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536" t="6198" r="60877" b="85438"/>
          <a:stretch/>
        </p:blipFill>
        <p:spPr bwMode="auto">
          <a:xfrm>
            <a:off x="323528" y="116632"/>
            <a:ext cx="3890270" cy="1017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2"/>
          <p:cNvSpPr txBox="1">
            <a:spLocks/>
          </p:cNvSpPr>
          <p:nvPr/>
        </p:nvSpPr>
        <p:spPr>
          <a:xfrm>
            <a:off x="611560" y="1306008"/>
            <a:ext cx="8382000" cy="2627048"/>
          </a:xfrm>
          <a:prstGeom prst="rect">
            <a:avLst/>
          </a:prstGeom>
        </p:spPr>
        <p:txBody>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GB" sz="2400" b="1" dirty="0">
                <a:solidFill>
                  <a:srgbClr val="FFFFFF"/>
                </a:solidFill>
              </a:rPr>
              <a:t>The Children and Young People’s Mental Health</a:t>
            </a:r>
            <a:br>
              <a:rPr lang="en-GB" sz="2400" b="1" dirty="0">
                <a:solidFill>
                  <a:srgbClr val="FFFFFF"/>
                </a:solidFill>
              </a:rPr>
            </a:br>
            <a:r>
              <a:rPr lang="en-GB" sz="2400" b="1" dirty="0">
                <a:solidFill>
                  <a:srgbClr val="FFFFFF"/>
                </a:solidFill>
              </a:rPr>
              <a:t>Coalition brings together leading charities to campaign</a:t>
            </a:r>
            <a:br>
              <a:rPr lang="en-GB" sz="2400" b="1" dirty="0">
                <a:solidFill>
                  <a:srgbClr val="FFFFFF"/>
                </a:solidFill>
              </a:rPr>
            </a:br>
            <a:r>
              <a:rPr lang="en-GB" sz="2400" b="1" dirty="0">
                <a:solidFill>
                  <a:srgbClr val="FFFFFF"/>
                </a:solidFill>
              </a:rPr>
              <a:t>jointly on the mental health and wellbeing of children and </a:t>
            </a:r>
            <a:br>
              <a:rPr lang="en-GB" sz="2400" b="1" dirty="0">
                <a:solidFill>
                  <a:srgbClr val="FFFFFF"/>
                </a:solidFill>
              </a:rPr>
            </a:br>
            <a:r>
              <a:rPr lang="en-GB" sz="2400" b="1" dirty="0">
                <a:solidFill>
                  <a:srgbClr val="FFFFFF"/>
                </a:solidFill>
              </a:rPr>
              <a:t>young people.</a:t>
            </a:r>
            <a:endParaRPr lang="en-GB" sz="2400" dirty="0">
              <a:solidFill>
                <a:srgbClr val="FFFFFF"/>
              </a:solidFill>
            </a:endParaRPr>
          </a:p>
          <a:p>
            <a:pPr marL="0" indent="0">
              <a:buFontTx/>
              <a:buNone/>
            </a:pPr>
            <a:r>
              <a:rPr lang="en-GB" sz="2400" b="1" dirty="0" smtClean="0">
                <a:solidFill>
                  <a:srgbClr val="FFFFFF"/>
                </a:solidFill>
              </a:rPr>
              <a:t>Our aims:</a:t>
            </a:r>
            <a:endParaRPr lang="en-GB" sz="2400" b="1" dirty="0">
              <a:solidFill>
                <a:srgbClr val="FFFFFF"/>
              </a:solidFill>
            </a:endParaRPr>
          </a:p>
          <a:p>
            <a:r>
              <a:rPr lang="en-GB" sz="2400" dirty="0">
                <a:solidFill>
                  <a:srgbClr val="FFFFFF"/>
                </a:solidFill>
              </a:rPr>
              <a:t>to ensure that our voice is heard – the first unified voice speaking on children and young people’s mental health</a:t>
            </a:r>
          </a:p>
          <a:p>
            <a:r>
              <a:rPr lang="en-GB" sz="2400" dirty="0">
                <a:solidFill>
                  <a:srgbClr val="FFFFFF"/>
                </a:solidFill>
              </a:rPr>
              <a:t>to change policy at the highest levels to improve the mental health and wellbeing of children and young people across the UK</a:t>
            </a:r>
          </a:p>
          <a:p>
            <a:r>
              <a:rPr lang="en-GB" sz="2400" dirty="0">
                <a:solidFill>
                  <a:srgbClr val="FFFFFF"/>
                </a:solidFill>
              </a:rPr>
              <a:t>to campaign with children and young people on their mental health and wellbeing.</a:t>
            </a:r>
          </a:p>
        </p:txBody>
      </p:sp>
    </p:spTree>
    <p:extLst>
      <p:ext uri="{BB962C8B-B14F-4D97-AF65-F5344CB8AC3E}">
        <p14:creationId xmlns:p14="http://schemas.microsoft.com/office/powerpoint/2010/main" val="90062215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536" t="6198" r="60877" b="85438"/>
          <a:stretch/>
        </p:blipFill>
        <p:spPr bwMode="auto">
          <a:xfrm>
            <a:off x="323528" y="116632"/>
            <a:ext cx="3890270" cy="1017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2"/>
          <p:cNvSpPr txBox="1">
            <a:spLocks/>
          </p:cNvSpPr>
          <p:nvPr/>
        </p:nvSpPr>
        <p:spPr>
          <a:xfrm>
            <a:off x="611560" y="1306008"/>
            <a:ext cx="8382000" cy="2627048"/>
          </a:xfrm>
          <a:prstGeom prst="rect">
            <a:avLst/>
          </a:prstGeom>
        </p:spPr>
        <p:txBody>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GB" sz="2400" b="1" dirty="0" smtClean="0">
                <a:solidFill>
                  <a:srgbClr val="FFFFFF"/>
                </a:solidFill>
              </a:rPr>
              <a:t>Current Priorities:</a:t>
            </a:r>
          </a:p>
          <a:p>
            <a:pPr marL="457200" indent="-457200">
              <a:buFont typeface="+mj-lt"/>
              <a:buAutoNum type="arabicPeriod"/>
            </a:pPr>
            <a:r>
              <a:rPr lang="en-GB" sz="2400" dirty="0" smtClean="0">
                <a:solidFill>
                  <a:srgbClr val="FFFFFF"/>
                </a:solidFill>
              </a:rPr>
              <a:t>Promote information for parents and targeted support to </a:t>
            </a:r>
            <a:r>
              <a:rPr lang="en-GB" sz="2400" dirty="0">
                <a:solidFill>
                  <a:srgbClr val="FFFFFF"/>
                </a:solidFill>
              </a:rPr>
              <a:t>promote babies’ emotional </a:t>
            </a:r>
            <a:r>
              <a:rPr lang="en-GB" sz="2400" dirty="0" smtClean="0">
                <a:solidFill>
                  <a:srgbClr val="FFFFFF"/>
                </a:solidFill>
              </a:rPr>
              <a:t>development</a:t>
            </a:r>
            <a:endParaRPr lang="en-GB" sz="2400" dirty="0">
              <a:solidFill>
                <a:srgbClr val="FFFFFF"/>
              </a:solidFill>
            </a:endParaRPr>
          </a:p>
          <a:p>
            <a:pPr marL="457200" indent="-457200">
              <a:buFont typeface="+mj-lt"/>
              <a:buAutoNum type="arabicPeriod"/>
            </a:pPr>
            <a:r>
              <a:rPr lang="en-GB" sz="2400" dirty="0">
                <a:solidFill>
                  <a:srgbClr val="FFFFFF"/>
                </a:solidFill>
              </a:rPr>
              <a:t>Promote early intervention by ensuring the provision of </a:t>
            </a:r>
            <a:r>
              <a:rPr lang="en-GB" sz="2400" dirty="0" smtClean="0">
                <a:solidFill>
                  <a:srgbClr val="FFFFFF"/>
                </a:solidFill>
              </a:rPr>
              <a:t>easy to access local </a:t>
            </a:r>
            <a:r>
              <a:rPr lang="en-GB" sz="2400" dirty="0">
                <a:solidFill>
                  <a:srgbClr val="FFFFFF"/>
                </a:solidFill>
              </a:rPr>
              <a:t>services </a:t>
            </a:r>
            <a:endParaRPr lang="en-GB" sz="2400" dirty="0" smtClean="0">
              <a:solidFill>
                <a:srgbClr val="FFFFFF"/>
              </a:solidFill>
            </a:endParaRPr>
          </a:p>
          <a:p>
            <a:pPr marL="457200" indent="-457200">
              <a:buFont typeface="+mj-lt"/>
              <a:buAutoNum type="arabicPeriod"/>
            </a:pPr>
            <a:r>
              <a:rPr lang="en-GB" sz="2400" dirty="0" smtClean="0">
                <a:solidFill>
                  <a:srgbClr val="FFFFFF"/>
                </a:solidFill>
              </a:rPr>
              <a:t>Ensure </a:t>
            </a:r>
            <a:r>
              <a:rPr lang="en-GB" sz="2400" dirty="0">
                <a:solidFill>
                  <a:srgbClr val="FFFFFF"/>
                </a:solidFill>
              </a:rPr>
              <a:t>the provision of age appropriate mental health and wellbeing services for 16-25 year </a:t>
            </a:r>
            <a:r>
              <a:rPr lang="en-GB" sz="2400" dirty="0" smtClean="0">
                <a:solidFill>
                  <a:srgbClr val="FFFFFF"/>
                </a:solidFill>
              </a:rPr>
              <a:t>olds</a:t>
            </a:r>
            <a:endParaRPr lang="en-GB" sz="2400" dirty="0">
              <a:solidFill>
                <a:srgbClr val="FFFFFF"/>
              </a:solidFill>
            </a:endParaRPr>
          </a:p>
          <a:p>
            <a:pPr marL="457200" indent="-457200">
              <a:buFont typeface="+mj-lt"/>
              <a:buAutoNum type="arabicPeriod"/>
            </a:pPr>
            <a:r>
              <a:rPr lang="en-GB" sz="2400" dirty="0" smtClean="0">
                <a:solidFill>
                  <a:srgbClr val="FFFFFF"/>
                </a:solidFill>
              </a:rPr>
              <a:t>Promote commissioning </a:t>
            </a:r>
            <a:r>
              <a:rPr lang="en-GB" sz="2400" dirty="0">
                <a:solidFill>
                  <a:srgbClr val="FFFFFF"/>
                </a:solidFill>
              </a:rPr>
              <a:t>of </a:t>
            </a:r>
            <a:r>
              <a:rPr lang="en-GB" sz="2400" dirty="0" smtClean="0">
                <a:solidFill>
                  <a:srgbClr val="FFFFFF"/>
                </a:solidFill>
              </a:rPr>
              <a:t>children’s mental </a:t>
            </a:r>
            <a:r>
              <a:rPr lang="en-GB" sz="2400" dirty="0">
                <a:solidFill>
                  <a:srgbClr val="FFFFFF"/>
                </a:solidFill>
              </a:rPr>
              <a:t>health services </a:t>
            </a:r>
            <a:r>
              <a:rPr lang="en-GB" sz="2400" dirty="0" smtClean="0">
                <a:solidFill>
                  <a:srgbClr val="FFFFFF"/>
                </a:solidFill>
              </a:rPr>
              <a:t>based </a:t>
            </a:r>
            <a:r>
              <a:rPr lang="en-GB" sz="2400" dirty="0">
                <a:solidFill>
                  <a:srgbClr val="FFFFFF"/>
                </a:solidFill>
              </a:rPr>
              <a:t>on </a:t>
            </a:r>
            <a:r>
              <a:rPr lang="en-GB" sz="2400" dirty="0" smtClean="0">
                <a:solidFill>
                  <a:srgbClr val="FFFFFF"/>
                </a:solidFill>
              </a:rPr>
              <a:t>data and </a:t>
            </a:r>
            <a:r>
              <a:rPr lang="en-GB" sz="2400" dirty="0">
                <a:solidFill>
                  <a:srgbClr val="FFFFFF"/>
                </a:solidFill>
              </a:rPr>
              <a:t>underpinned by robust policy and good practice. </a:t>
            </a:r>
          </a:p>
          <a:p>
            <a:pPr marL="457200" indent="-457200">
              <a:buFont typeface="+mj-lt"/>
              <a:buAutoNum type="arabicPeriod"/>
            </a:pPr>
            <a:r>
              <a:rPr lang="en-GB" sz="2400" dirty="0">
                <a:solidFill>
                  <a:srgbClr val="FFFFFF"/>
                </a:solidFill>
              </a:rPr>
              <a:t>Publish guidance for training providers </a:t>
            </a:r>
            <a:r>
              <a:rPr lang="en-GB" sz="2400" dirty="0" smtClean="0">
                <a:solidFill>
                  <a:srgbClr val="FFFFFF"/>
                </a:solidFill>
              </a:rPr>
              <a:t>on </a:t>
            </a:r>
            <a:r>
              <a:rPr lang="en-GB" sz="2400" dirty="0">
                <a:solidFill>
                  <a:srgbClr val="FFFFFF"/>
                </a:solidFill>
              </a:rPr>
              <a:t>the inclusion of children’s development and mental health in their training </a:t>
            </a:r>
            <a:r>
              <a:rPr lang="en-GB" sz="2400" dirty="0" smtClean="0">
                <a:solidFill>
                  <a:srgbClr val="FFFFFF"/>
                </a:solidFill>
              </a:rPr>
              <a:t>curriculums</a:t>
            </a:r>
            <a:endParaRPr lang="en-GB" sz="2400" dirty="0">
              <a:solidFill>
                <a:srgbClr val="FFFFFF"/>
              </a:solidFill>
            </a:endParaRPr>
          </a:p>
        </p:txBody>
      </p:sp>
    </p:spTree>
    <p:extLst>
      <p:ext uri="{BB962C8B-B14F-4D97-AF65-F5344CB8AC3E}">
        <p14:creationId xmlns:p14="http://schemas.microsoft.com/office/powerpoint/2010/main" val="37785462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tipple PURPLE Segoe">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288</Words>
  <Application>Microsoft Office PowerPoint</Application>
  <PresentationFormat>On-screen Show (4:3)</PresentationFormat>
  <Paragraphs>22</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1_Stipple PURPLE Segoe</vt:lpstr>
      <vt:lpstr>Vice Chair, Children &amp; Young People’s Mental Health Coalition</vt:lpstr>
      <vt:lpstr>PowerPoint Presentation</vt:lpstr>
      <vt:lpstr>PowerPoint Presentation</vt:lpstr>
    </vt:vector>
  </TitlesOfParts>
  <Company>Northumbria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GET PARENTAL ENGAGEMENT RIGHT?</dc:title>
  <dc:creator>Ellie Geddes</dc:creator>
  <cp:lastModifiedBy>Ellie Geddes</cp:lastModifiedBy>
  <cp:revision>7</cp:revision>
  <dcterms:created xsi:type="dcterms:W3CDTF">2015-10-13T09:59:57Z</dcterms:created>
  <dcterms:modified xsi:type="dcterms:W3CDTF">2015-10-14T09:29:42Z</dcterms:modified>
</cp:coreProperties>
</file>