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54C7C-DDC9-4924-B5C9-3D150B974E3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346E6777-C1C5-4036-8B1C-E16B0EA3A69C}">
      <dgm:prSet phldrT="[Text]" phldr="1"/>
      <dgm:spPr/>
      <dgm:t>
        <a:bodyPr/>
        <a:lstStyle/>
        <a:p>
          <a:endParaRPr lang="en-GB"/>
        </a:p>
      </dgm:t>
    </dgm:pt>
    <dgm:pt modelId="{04CAC856-BEF2-4D55-BDE7-5D5DC7B6CAB9}" type="parTrans" cxnId="{479EE053-84DD-45BC-B33B-939AAC76F282}">
      <dgm:prSet/>
      <dgm:spPr/>
    </dgm:pt>
    <dgm:pt modelId="{86ADDE27-2666-4DA3-BF47-4E130538C268}" type="sibTrans" cxnId="{479EE053-84DD-45BC-B33B-939AAC76F282}">
      <dgm:prSet/>
      <dgm:spPr/>
    </dgm:pt>
    <dgm:pt modelId="{BF8E416B-7033-4C7D-BA3A-90A60FD91ACB}">
      <dgm:prSet phldrT="[Text]" phldr="1"/>
      <dgm:spPr/>
      <dgm:t>
        <a:bodyPr/>
        <a:lstStyle/>
        <a:p>
          <a:endParaRPr lang="en-GB"/>
        </a:p>
      </dgm:t>
    </dgm:pt>
    <dgm:pt modelId="{6C538997-DD20-4E0C-AA2E-273E152F1728}" type="parTrans" cxnId="{70ABB2DC-B55B-4F21-8B8D-311777646D7D}">
      <dgm:prSet/>
      <dgm:spPr/>
    </dgm:pt>
    <dgm:pt modelId="{AD70CB7D-F12D-4FB8-96A5-867C63421CAA}" type="sibTrans" cxnId="{70ABB2DC-B55B-4F21-8B8D-311777646D7D}">
      <dgm:prSet/>
      <dgm:spPr/>
    </dgm:pt>
    <dgm:pt modelId="{F6D4BF2C-0BA6-4F22-A9D9-F9E37FEFA9CC}">
      <dgm:prSet phldrT="[Text]" phldr="1"/>
      <dgm:spPr/>
      <dgm:t>
        <a:bodyPr/>
        <a:lstStyle/>
        <a:p>
          <a:endParaRPr lang="en-GB"/>
        </a:p>
      </dgm:t>
    </dgm:pt>
    <dgm:pt modelId="{23C3240E-0855-43CC-9AA6-8508B389E44E}" type="parTrans" cxnId="{41939B64-D53A-4D7B-87A5-C4DB35E01F16}">
      <dgm:prSet/>
      <dgm:spPr/>
    </dgm:pt>
    <dgm:pt modelId="{C2F64199-65BC-4929-A336-5817B5946B07}" type="sibTrans" cxnId="{41939B64-D53A-4D7B-87A5-C4DB35E01F16}">
      <dgm:prSet/>
      <dgm:spPr/>
    </dgm:pt>
    <dgm:pt modelId="{A8F3B745-2729-475A-B5BD-0CAC7AD2707C}" type="pres">
      <dgm:prSet presAssocID="{0D254C7C-DDC9-4924-B5C9-3D150B974E3E}" presName="Name0" presStyleCnt="0">
        <dgm:presLayoutVars>
          <dgm:dir/>
          <dgm:animLvl val="lvl"/>
          <dgm:resizeHandles val="exact"/>
        </dgm:presLayoutVars>
      </dgm:prSet>
      <dgm:spPr/>
    </dgm:pt>
    <dgm:pt modelId="{9094E3D3-26A7-4756-8943-25581499ED5D}" type="pres">
      <dgm:prSet presAssocID="{346E6777-C1C5-4036-8B1C-E16B0EA3A69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7D44A-E1D5-438B-8AFC-B315714DF9D7}" type="pres">
      <dgm:prSet presAssocID="{86ADDE27-2666-4DA3-BF47-4E130538C268}" presName="parTxOnlySpace" presStyleCnt="0"/>
      <dgm:spPr/>
    </dgm:pt>
    <dgm:pt modelId="{A4F4ECCF-D805-4A69-BC5B-4E49860E126A}" type="pres">
      <dgm:prSet presAssocID="{BF8E416B-7033-4C7D-BA3A-90A60FD91A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64245-7DEF-48C5-BC2A-BE409C3E04A6}" type="pres">
      <dgm:prSet presAssocID="{AD70CB7D-F12D-4FB8-96A5-867C63421CAA}" presName="parTxOnlySpace" presStyleCnt="0"/>
      <dgm:spPr/>
    </dgm:pt>
    <dgm:pt modelId="{BE2ABD3B-42F0-48DF-8DA5-E64A2DF43294}" type="pres">
      <dgm:prSet presAssocID="{F6D4BF2C-0BA6-4F22-A9D9-F9E37FEFA9C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ABB2DC-B55B-4F21-8B8D-311777646D7D}" srcId="{0D254C7C-DDC9-4924-B5C9-3D150B974E3E}" destId="{BF8E416B-7033-4C7D-BA3A-90A60FD91ACB}" srcOrd="1" destOrd="0" parTransId="{6C538997-DD20-4E0C-AA2E-273E152F1728}" sibTransId="{AD70CB7D-F12D-4FB8-96A5-867C63421CAA}"/>
    <dgm:cxn modelId="{479EE053-84DD-45BC-B33B-939AAC76F282}" srcId="{0D254C7C-DDC9-4924-B5C9-3D150B974E3E}" destId="{346E6777-C1C5-4036-8B1C-E16B0EA3A69C}" srcOrd="0" destOrd="0" parTransId="{04CAC856-BEF2-4D55-BDE7-5D5DC7B6CAB9}" sibTransId="{86ADDE27-2666-4DA3-BF47-4E130538C268}"/>
    <dgm:cxn modelId="{41939B64-D53A-4D7B-87A5-C4DB35E01F16}" srcId="{0D254C7C-DDC9-4924-B5C9-3D150B974E3E}" destId="{F6D4BF2C-0BA6-4F22-A9D9-F9E37FEFA9CC}" srcOrd="2" destOrd="0" parTransId="{23C3240E-0855-43CC-9AA6-8508B389E44E}" sibTransId="{C2F64199-65BC-4929-A336-5817B5946B07}"/>
    <dgm:cxn modelId="{A74B8C63-17F4-47A3-9EDD-EFB65BD1D514}" type="presOf" srcId="{BF8E416B-7033-4C7D-BA3A-90A60FD91ACB}" destId="{A4F4ECCF-D805-4A69-BC5B-4E49860E126A}" srcOrd="0" destOrd="0" presId="urn:microsoft.com/office/officeart/2005/8/layout/chevron1"/>
    <dgm:cxn modelId="{68F1B0B9-04D3-450B-A704-E9B7BABC353E}" type="presOf" srcId="{346E6777-C1C5-4036-8B1C-E16B0EA3A69C}" destId="{9094E3D3-26A7-4756-8943-25581499ED5D}" srcOrd="0" destOrd="0" presId="urn:microsoft.com/office/officeart/2005/8/layout/chevron1"/>
    <dgm:cxn modelId="{A462274D-AB05-4DFC-B436-A4870C8083F8}" type="presOf" srcId="{F6D4BF2C-0BA6-4F22-A9D9-F9E37FEFA9CC}" destId="{BE2ABD3B-42F0-48DF-8DA5-E64A2DF43294}" srcOrd="0" destOrd="0" presId="urn:microsoft.com/office/officeart/2005/8/layout/chevron1"/>
    <dgm:cxn modelId="{DEAF0F1F-E4E6-4009-A4D9-F354A45129B7}" type="presOf" srcId="{0D254C7C-DDC9-4924-B5C9-3D150B974E3E}" destId="{A8F3B745-2729-475A-B5BD-0CAC7AD2707C}" srcOrd="0" destOrd="0" presId="urn:microsoft.com/office/officeart/2005/8/layout/chevron1"/>
    <dgm:cxn modelId="{CBB4C171-4FE1-4893-999B-516B783F705D}" type="presParOf" srcId="{A8F3B745-2729-475A-B5BD-0CAC7AD2707C}" destId="{9094E3D3-26A7-4756-8943-25581499ED5D}" srcOrd="0" destOrd="0" presId="urn:microsoft.com/office/officeart/2005/8/layout/chevron1"/>
    <dgm:cxn modelId="{2558E3A4-257F-4B4C-8F49-50D20CB96275}" type="presParOf" srcId="{A8F3B745-2729-475A-B5BD-0CAC7AD2707C}" destId="{02A7D44A-E1D5-438B-8AFC-B315714DF9D7}" srcOrd="1" destOrd="0" presId="urn:microsoft.com/office/officeart/2005/8/layout/chevron1"/>
    <dgm:cxn modelId="{D8CC017F-5611-42EE-B088-5C1F0E6D6439}" type="presParOf" srcId="{A8F3B745-2729-475A-B5BD-0CAC7AD2707C}" destId="{A4F4ECCF-D805-4A69-BC5B-4E49860E126A}" srcOrd="2" destOrd="0" presId="urn:microsoft.com/office/officeart/2005/8/layout/chevron1"/>
    <dgm:cxn modelId="{BA1E0B27-88A5-49D9-8FDC-5A09A341A6EC}" type="presParOf" srcId="{A8F3B745-2729-475A-B5BD-0CAC7AD2707C}" destId="{09764245-7DEF-48C5-BC2A-BE409C3E04A6}" srcOrd="3" destOrd="0" presId="urn:microsoft.com/office/officeart/2005/8/layout/chevron1"/>
    <dgm:cxn modelId="{F19A9F31-3079-451E-8DD2-8092E669A6C4}" type="presParOf" srcId="{A8F3B745-2729-475A-B5BD-0CAC7AD2707C}" destId="{BE2ABD3B-42F0-48DF-8DA5-E64A2DF4329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4E3D3-26A7-4756-8943-25581499ED5D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100" kern="1200"/>
        </a:p>
      </dsp:txBody>
      <dsp:txXfrm>
        <a:off x="589895" y="1675497"/>
        <a:ext cx="1762452" cy="1174968"/>
      </dsp:txXfrm>
    </dsp:sp>
    <dsp:sp modelId="{A4F4ECCF-D805-4A69-BC5B-4E49860E126A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100" kern="1200"/>
        </a:p>
      </dsp:txBody>
      <dsp:txXfrm>
        <a:off x="3233573" y="1675497"/>
        <a:ext cx="1762452" cy="1174968"/>
      </dsp:txXfrm>
    </dsp:sp>
    <dsp:sp modelId="{BE2ABD3B-42F0-48DF-8DA5-E64A2DF43294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100" kern="1200"/>
        </a:p>
      </dsp:txBody>
      <dsp:txXfrm>
        <a:off x="5877252" y="1675497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90ECD-5247-4F07-9EEF-1D84AC0CECAC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12A0B-354B-4D0E-A71E-4B5A9B64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9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E4F18-1F2B-4D5B-85E6-D4FAD5D34BA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A274E-418C-4525-83D6-98A398279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0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274E-418C-4525-83D6-98A3982791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2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A274E-418C-4525-83D6-98A3982791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8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6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4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6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9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8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0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2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9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3A7B-43F2-4D20-8D93-D24753374147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944C2-5200-45E3-987D-64AEBD0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0FF9EBE7-B930-4395-9C38-D557E3D2DA9F" descr="9C1013BE-6D77-4E13-B222-778C26F0695E@ken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484991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4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0FF9EBE7-B930-4395-9C38-D557E3D2DA9F" descr="9C1013BE-6D77-4E13-B222-778C26F0695E@kent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1" b="-1"/>
          <a:stretch/>
        </p:blipFill>
        <p:spPr bwMode="auto">
          <a:xfrm>
            <a:off x="0" y="0"/>
            <a:ext cx="9180512" cy="68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55576" y="908720"/>
            <a:ext cx="7776864" cy="496855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8080"/>
                </a:solidFill>
                <a:latin typeface="Century Gothic" pitchFamily="34" charset="0"/>
              </a:rPr>
              <a:t>What is Futures?</a:t>
            </a: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Rebrand of careers to include:</a:t>
            </a:r>
          </a:p>
          <a:p>
            <a:endParaRPr lang="en-GB" dirty="0" smtClean="0">
              <a:solidFill>
                <a:srgbClr val="00808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8080"/>
                </a:solidFill>
                <a:latin typeface="Century Gothic" pitchFamily="34" charset="0"/>
              </a:rPr>
              <a:t>C</a:t>
            </a: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areer Education lessons in PSHE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IAG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Work Experience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A</a:t>
            </a:r>
            <a:r>
              <a:rPr lang="en-GB" baseline="30000" dirty="0" smtClean="0">
                <a:solidFill>
                  <a:srgbClr val="008080"/>
                </a:solidFill>
                <a:latin typeface="Century Gothic" pitchFamily="34" charset="0"/>
              </a:rPr>
              <a:t>3</a:t>
            </a:r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Employability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Enterprise</a:t>
            </a:r>
          </a:p>
          <a:p>
            <a:pPr algn="ctr"/>
            <a:endParaRPr lang="en-GB" dirty="0" smtClean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r>
              <a:rPr lang="en-GB" b="1" dirty="0" smtClean="0">
                <a:solidFill>
                  <a:srgbClr val="008080"/>
                </a:solidFill>
                <a:latin typeface="Century Gothic" pitchFamily="34" charset="0"/>
              </a:rPr>
              <a:t>and any activity across the school that informs pupils about their future options while raising aspirations.</a:t>
            </a: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 smtClean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0FF9EBE7-B930-4395-9C38-D557E3D2DA9F" descr="9C1013BE-6D77-4E13-B222-778C26F0695E@kent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1" b="-1"/>
          <a:stretch/>
        </p:blipFill>
        <p:spPr bwMode="auto">
          <a:xfrm>
            <a:off x="0" y="0"/>
            <a:ext cx="9180512" cy="68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55576" y="908720"/>
            <a:ext cx="7776864" cy="496855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8080"/>
                </a:solidFill>
                <a:latin typeface="Century Gothic" pitchFamily="34" charset="0"/>
              </a:rPr>
              <a:t>Why is it important?</a:t>
            </a: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“good </a:t>
            </a:r>
            <a:r>
              <a:rPr lang="en-GB" dirty="0">
                <a:solidFill>
                  <a:srgbClr val="008080"/>
                </a:solidFill>
                <a:latin typeface="Century Gothic" pitchFamily="34" charset="0"/>
              </a:rPr>
              <a:t>careers education is not a bolt-on, it's an integral part of raising </a:t>
            </a: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achievement” - Sir Michael Wilshaw (head of Ofsted)</a:t>
            </a:r>
          </a:p>
          <a:p>
            <a:pPr algn="ctr"/>
            <a:endParaRPr lang="en-GB" dirty="0" smtClean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 smtClean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259632" y="3573016"/>
            <a:ext cx="2649924" cy="1728192"/>
          </a:xfrm>
          <a:prstGeom prst="chevron">
            <a:avLst>
              <a:gd name="adj" fmla="val 38651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Century Gothic" pitchFamily="34" charset="0"/>
              </a:rPr>
              <a:t>Students get a better understanding of potential work and progression routes</a:t>
            </a:r>
            <a:endParaRPr lang="en-GB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347451" y="3573016"/>
            <a:ext cx="2649924" cy="1728192"/>
          </a:xfrm>
          <a:prstGeom prst="chevron">
            <a:avLst>
              <a:gd name="adj" fmla="val 38651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Century Gothic" pitchFamily="34" charset="0"/>
              </a:rPr>
              <a:t>Students are better motivated to acquire skills and qualifications </a:t>
            </a:r>
            <a:endParaRPr lang="en-GB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5435270" y="4476481"/>
            <a:ext cx="2593114" cy="824727"/>
          </a:xfrm>
          <a:prstGeom prst="parallelogram">
            <a:avLst>
              <a:gd name="adj" fmla="val 76512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entury Gothic" pitchFamily="34" charset="0"/>
              </a:rPr>
              <a:t>Students less likely to become NEET</a:t>
            </a:r>
            <a:endParaRPr lang="en-GB" sz="1100" dirty="0">
              <a:latin typeface="Century Gothic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 flipH="1">
            <a:off x="5435270" y="3573016"/>
            <a:ext cx="2593114" cy="824727"/>
          </a:xfrm>
          <a:prstGeom prst="parallelogram">
            <a:avLst>
              <a:gd name="adj" fmla="val 76512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entury Gothic" pitchFamily="34" charset="0"/>
              </a:rPr>
              <a:t>Students are more likely to achieve better outcomes in the labour market</a:t>
            </a:r>
            <a:endParaRPr lang="en-GB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0FF9EBE7-B930-4395-9C38-D557E3D2DA9F" descr="9C1013BE-6D77-4E13-B222-778C26F0695E@kent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1" b="-1"/>
          <a:stretch/>
        </p:blipFill>
        <p:spPr bwMode="auto">
          <a:xfrm>
            <a:off x="0" y="0"/>
            <a:ext cx="9180512" cy="68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55576" y="908720"/>
            <a:ext cx="7776864" cy="496855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8080"/>
                </a:solidFill>
                <a:latin typeface="Century Gothic" pitchFamily="34" charset="0"/>
              </a:rPr>
              <a:t>How can we measure the impact?</a:t>
            </a: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Gatsby/Teach First Pilot</a:t>
            </a: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8 Benchmarks for Good Career Guidance</a:t>
            </a: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 smtClean="0">
              <a:solidFill>
                <a:srgbClr val="008080"/>
              </a:solidFill>
              <a:latin typeface="Century Gothic" pitchFamily="34" charset="0"/>
            </a:endParaRP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0FF9EBE7-B930-4395-9C38-D557E3D2DA9F" descr="9C1013BE-6D77-4E13-B222-778C26F0695E@kent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1" b="-1"/>
          <a:stretch/>
        </p:blipFill>
        <p:spPr bwMode="auto">
          <a:xfrm>
            <a:off x="0" y="0"/>
            <a:ext cx="9180512" cy="68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55576" y="908720"/>
            <a:ext cx="7776864" cy="496855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8080"/>
                </a:solidFill>
                <a:latin typeface="Century Gothic" pitchFamily="34" charset="0"/>
              </a:rPr>
              <a:t>What should staff be doing?</a:t>
            </a:r>
          </a:p>
          <a:p>
            <a:pPr algn="ctr"/>
            <a:endParaRPr lang="en-GB" dirty="0">
              <a:solidFill>
                <a:srgbClr val="00808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Keep a record </a:t>
            </a:r>
            <a:endParaRPr lang="en-GB" dirty="0" smtClean="0">
              <a:solidFill>
                <a:srgbClr val="00808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Be </a:t>
            </a: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informed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Link your curriculum to careers wherever possible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8080"/>
                </a:solidFill>
                <a:latin typeface="Century Gothic" pitchFamily="34" charset="0"/>
              </a:rPr>
              <a:t>Plan for Futures month</a:t>
            </a:r>
          </a:p>
        </p:txBody>
      </p:sp>
    </p:spTree>
    <p:extLst>
      <p:ext uri="{BB962C8B-B14F-4D97-AF65-F5344CB8AC3E}">
        <p14:creationId xmlns:p14="http://schemas.microsoft.com/office/powerpoint/2010/main" val="3460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147</Words>
  <Application>Microsoft Office PowerPoint</Application>
  <PresentationFormat>On-screen Show (4:3)</PresentationFormat>
  <Paragraphs>38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cp:lastPrinted>2016-01-20T07:37:57Z</cp:lastPrinted>
  <dcterms:created xsi:type="dcterms:W3CDTF">2016-01-12T10:39:28Z</dcterms:created>
  <dcterms:modified xsi:type="dcterms:W3CDTF">2016-02-01T16:47:33Z</dcterms:modified>
</cp:coreProperties>
</file>