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2" r:id="rId4"/>
    <p:sldId id="264" r:id="rId5"/>
    <p:sldId id="265" r:id="rId6"/>
    <p:sldId id="259" r:id="rId7"/>
    <p:sldId id="263" r:id="rId8"/>
    <p:sldId id="25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61D9360-1F4E-4DC2-8C5A-CEB02A39C399}" type="datetimeFigureOut">
              <a:rPr lang="en-GB" smtClean="0"/>
              <a:t>09/02/2015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3ADC3-3586-4243-A52D-8B29402E1BFE}" type="slidenum">
              <a:rPr lang="en-GB" smtClean="0"/>
              <a:t>‹#›</a:t>
            </a:fld>
            <a:endParaRPr lang="en-GB"/>
          </a:p>
        </p:txBody>
      </p:sp>
    </p:spTree>
    <p:extLst>
      <p:ext uri="{BB962C8B-B14F-4D97-AF65-F5344CB8AC3E}">
        <p14:creationId xmlns:p14="http://schemas.microsoft.com/office/powerpoint/2010/main" val="273742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1D9360-1F4E-4DC2-8C5A-CEB02A39C399}" type="datetimeFigureOut">
              <a:rPr lang="en-GB" smtClean="0"/>
              <a:t>09/02/2015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3ADC3-3586-4243-A52D-8B29402E1BFE}" type="slidenum">
              <a:rPr lang="en-GB" smtClean="0"/>
              <a:t>‹#›</a:t>
            </a:fld>
            <a:endParaRPr lang="en-GB"/>
          </a:p>
        </p:txBody>
      </p:sp>
    </p:spTree>
    <p:extLst>
      <p:ext uri="{BB962C8B-B14F-4D97-AF65-F5344CB8AC3E}">
        <p14:creationId xmlns:p14="http://schemas.microsoft.com/office/powerpoint/2010/main" val="111404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1D9360-1F4E-4DC2-8C5A-CEB02A39C399}" type="datetimeFigureOut">
              <a:rPr lang="en-GB" smtClean="0"/>
              <a:t>09/02/2015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3ADC3-3586-4243-A52D-8B29402E1BFE}" type="slidenum">
              <a:rPr lang="en-GB" smtClean="0"/>
              <a:t>‹#›</a:t>
            </a:fld>
            <a:endParaRPr lang="en-GB"/>
          </a:p>
        </p:txBody>
      </p:sp>
    </p:spTree>
    <p:extLst>
      <p:ext uri="{BB962C8B-B14F-4D97-AF65-F5344CB8AC3E}">
        <p14:creationId xmlns:p14="http://schemas.microsoft.com/office/powerpoint/2010/main" val="2413786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1D9360-1F4E-4DC2-8C5A-CEB02A39C399}" type="datetimeFigureOut">
              <a:rPr lang="en-GB" smtClean="0"/>
              <a:t>09/02/2015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3ADC3-3586-4243-A52D-8B29402E1BFE}" type="slidenum">
              <a:rPr lang="en-GB" smtClean="0"/>
              <a:t>‹#›</a:t>
            </a:fld>
            <a:endParaRPr lang="en-GB"/>
          </a:p>
        </p:txBody>
      </p:sp>
    </p:spTree>
    <p:extLst>
      <p:ext uri="{BB962C8B-B14F-4D97-AF65-F5344CB8AC3E}">
        <p14:creationId xmlns:p14="http://schemas.microsoft.com/office/powerpoint/2010/main" val="53994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1D9360-1F4E-4DC2-8C5A-CEB02A39C399}" type="datetimeFigureOut">
              <a:rPr lang="en-GB" smtClean="0"/>
              <a:t>09/02/2015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3ADC3-3586-4243-A52D-8B29402E1BFE}" type="slidenum">
              <a:rPr lang="en-GB" smtClean="0"/>
              <a:t>‹#›</a:t>
            </a:fld>
            <a:endParaRPr lang="en-GB"/>
          </a:p>
        </p:txBody>
      </p:sp>
    </p:spTree>
    <p:extLst>
      <p:ext uri="{BB962C8B-B14F-4D97-AF65-F5344CB8AC3E}">
        <p14:creationId xmlns:p14="http://schemas.microsoft.com/office/powerpoint/2010/main" val="195682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61D9360-1F4E-4DC2-8C5A-CEB02A39C399}" type="datetimeFigureOut">
              <a:rPr lang="en-GB" smtClean="0"/>
              <a:t>09/02/2015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23ADC3-3586-4243-A52D-8B29402E1BFE}" type="slidenum">
              <a:rPr lang="en-GB" smtClean="0"/>
              <a:t>‹#›</a:t>
            </a:fld>
            <a:endParaRPr lang="en-GB"/>
          </a:p>
        </p:txBody>
      </p:sp>
    </p:spTree>
    <p:extLst>
      <p:ext uri="{BB962C8B-B14F-4D97-AF65-F5344CB8AC3E}">
        <p14:creationId xmlns:p14="http://schemas.microsoft.com/office/powerpoint/2010/main" val="2151975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61D9360-1F4E-4DC2-8C5A-CEB02A39C399}" type="datetimeFigureOut">
              <a:rPr lang="en-GB" smtClean="0"/>
              <a:t>09/02/2015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23ADC3-3586-4243-A52D-8B29402E1BFE}" type="slidenum">
              <a:rPr lang="en-GB" smtClean="0"/>
              <a:t>‹#›</a:t>
            </a:fld>
            <a:endParaRPr lang="en-GB"/>
          </a:p>
        </p:txBody>
      </p:sp>
    </p:spTree>
    <p:extLst>
      <p:ext uri="{BB962C8B-B14F-4D97-AF65-F5344CB8AC3E}">
        <p14:creationId xmlns:p14="http://schemas.microsoft.com/office/powerpoint/2010/main" val="1562455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61D9360-1F4E-4DC2-8C5A-CEB02A39C399}" type="datetimeFigureOut">
              <a:rPr lang="en-GB" smtClean="0"/>
              <a:t>09/02/2015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23ADC3-3586-4243-A52D-8B29402E1BFE}" type="slidenum">
              <a:rPr lang="en-GB" smtClean="0"/>
              <a:t>‹#›</a:t>
            </a:fld>
            <a:endParaRPr lang="en-GB"/>
          </a:p>
        </p:txBody>
      </p:sp>
    </p:spTree>
    <p:extLst>
      <p:ext uri="{BB962C8B-B14F-4D97-AF65-F5344CB8AC3E}">
        <p14:creationId xmlns:p14="http://schemas.microsoft.com/office/powerpoint/2010/main" val="1592048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1D9360-1F4E-4DC2-8C5A-CEB02A39C399}" type="datetimeFigureOut">
              <a:rPr lang="en-GB" smtClean="0"/>
              <a:t>09/02/2015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23ADC3-3586-4243-A52D-8B29402E1BFE}" type="slidenum">
              <a:rPr lang="en-GB" smtClean="0"/>
              <a:t>‹#›</a:t>
            </a:fld>
            <a:endParaRPr lang="en-GB"/>
          </a:p>
        </p:txBody>
      </p:sp>
    </p:spTree>
    <p:extLst>
      <p:ext uri="{BB962C8B-B14F-4D97-AF65-F5344CB8AC3E}">
        <p14:creationId xmlns:p14="http://schemas.microsoft.com/office/powerpoint/2010/main" val="2895629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1D9360-1F4E-4DC2-8C5A-CEB02A39C399}" type="datetimeFigureOut">
              <a:rPr lang="en-GB" smtClean="0"/>
              <a:t>09/02/2015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23ADC3-3586-4243-A52D-8B29402E1BFE}" type="slidenum">
              <a:rPr lang="en-GB" smtClean="0"/>
              <a:t>‹#›</a:t>
            </a:fld>
            <a:endParaRPr lang="en-GB"/>
          </a:p>
        </p:txBody>
      </p:sp>
    </p:spTree>
    <p:extLst>
      <p:ext uri="{BB962C8B-B14F-4D97-AF65-F5344CB8AC3E}">
        <p14:creationId xmlns:p14="http://schemas.microsoft.com/office/powerpoint/2010/main" val="3078689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1D9360-1F4E-4DC2-8C5A-CEB02A39C399}" type="datetimeFigureOut">
              <a:rPr lang="en-GB" smtClean="0"/>
              <a:t>09/02/2015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23ADC3-3586-4243-A52D-8B29402E1BFE}" type="slidenum">
              <a:rPr lang="en-GB" smtClean="0"/>
              <a:t>‹#›</a:t>
            </a:fld>
            <a:endParaRPr lang="en-GB"/>
          </a:p>
        </p:txBody>
      </p:sp>
    </p:spTree>
    <p:extLst>
      <p:ext uri="{BB962C8B-B14F-4D97-AF65-F5344CB8AC3E}">
        <p14:creationId xmlns:p14="http://schemas.microsoft.com/office/powerpoint/2010/main" val="558217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D9360-1F4E-4DC2-8C5A-CEB02A39C399}" type="datetimeFigureOut">
              <a:rPr lang="en-GB" smtClean="0"/>
              <a:t>09/02/2015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3ADC3-3586-4243-A52D-8B29402E1BFE}" type="slidenum">
              <a:rPr lang="en-GB" smtClean="0"/>
              <a:t>‹#›</a:t>
            </a:fld>
            <a:endParaRPr lang="en-GB"/>
          </a:p>
        </p:txBody>
      </p:sp>
    </p:spTree>
    <p:extLst>
      <p:ext uri="{BB962C8B-B14F-4D97-AF65-F5344CB8AC3E}">
        <p14:creationId xmlns:p14="http://schemas.microsoft.com/office/powerpoint/2010/main" val="553214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hisiscreativeenterprise.com/"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eg"/><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0.jpeg"/><Relationship Id="rId11" Type="http://schemas.openxmlformats.org/officeDocument/2006/relationships/image" Target="../media/image15.jp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jpg"/><Relationship Id="rId14" Type="http://schemas.openxmlformats.org/officeDocument/2006/relationships/image" Target="../media/image18.JPG"/></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hello@thisiscreativeenterprise.com"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www.thisiscreativeenterpris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0403" y="1764964"/>
            <a:ext cx="3938016" cy="1962912"/>
          </a:xfrm>
          <a:prstGeom prst="rect">
            <a:avLst/>
          </a:prstGeom>
        </p:spPr>
      </p:pic>
      <p:sp>
        <p:nvSpPr>
          <p:cNvPr id="5" name="TextBox 4"/>
          <p:cNvSpPr txBox="1"/>
          <p:nvPr/>
        </p:nvSpPr>
        <p:spPr>
          <a:xfrm>
            <a:off x="3867225" y="3451537"/>
            <a:ext cx="4111194" cy="1323439"/>
          </a:xfrm>
          <a:prstGeom prst="rect">
            <a:avLst/>
          </a:prstGeom>
          <a:noFill/>
        </p:spPr>
        <p:txBody>
          <a:bodyPr wrap="square" rtlCol="0">
            <a:spAutoFit/>
          </a:bodyPr>
          <a:lstStyle/>
          <a:p>
            <a:pPr algn="ctr"/>
            <a:r>
              <a:rPr lang="en-GB" sz="2000" dirty="0" smtClean="0">
                <a:latin typeface="Myriad Pro Cond" panose="020B0506030403020204" pitchFamily="34" charset="0"/>
              </a:rPr>
              <a:t>Jennifer Barrett</a:t>
            </a:r>
          </a:p>
          <a:p>
            <a:pPr algn="ctr"/>
            <a:r>
              <a:rPr lang="en-GB" sz="2000" dirty="0" smtClean="0">
                <a:latin typeface="Myriad Pro Cond" panose="020B0506030403020204" pitchFamily="34" charset="0"/>
              </a:rPr>
              <a:t>Managing Director</a:t>
            </a:r>
          </a:p>
          <a:p>
            <a:pPr algn="ctr"/>
            <a:r>
              <a:rPr lang="en-GB" sz="2000" dirty="0" smtClean="0">
                <a:latin typeface="Myriad Pro Cond" panose="020B0506030403020204" pitchFamily="34" charset="0"/>
              </a:rPr>
              <a:t>This is Creative Enterprise CIC</a:t>
            </a:r>
          </a:p>
          <a:p>
            <a:pPr algn="ctr"/>
            <a:r>
              <a:rPr lang="en-GB" sz="2000" dirty="0" smtClean="0">
                <a:latin typeface="Myriad Pro Cond" panose="020B0506030403020204" pitchFamily="34" charset="0"/>
                <a:hlinkClick r:id="rId3"/>
              </a:rPr>
              <a:t>www.thisiscreativeenterprise.com</a:t>
            </a:r>
            <a:r>
              <a:rPr lang="en-GB" sz="2000" dirty="0" smtClean="0">
                <a:latin typeface="Myriad Pro Cond" panose="020B0506030403020204" pitchFamily="34" charset="0"/>
              </a:rPr>
              <a:t> </a:t>
            </a:r>
            <a:endParaRPr lang="en-GB" sz="2000" dirty="0">
              <a:latin typeface="Myriad Pro Cond" panose="020B0506030403020204" pitchFamily="34" charset="0"/>
            </a:endParaRPr>
          </a:p>
        </p:txBody>
      </p:sp>
    </p:spTree>
    <p:extLst>
      <p:ext uri="{BB962C8B-B14F-4D97-AF65-F5344CB8AC3E}">
        <p14:creationId xmlns:p14="http://schemas.microsoft.com/office/powerpoint/2010/main" val="3669959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3094" y="5755436"/>
            <a:ext cx="1745774" cy="870185"/>
          </a:xfrm>
          <a:prstGeom prst="rect">
            <a:avLst/>
          </a:prstGeom>
        </p:spPr>
      </p:pic>
      <p:sp>
        <p:nvSpPr>
          <p:cNvPr id="3" name="Title 2"/>
          <p:cNvSpPr>
            <a:spLocks noGrp="1"/>
          </p:cNvSpPr>
          <p:nvPr>
            <p:ph type="title"/>
          </p:nvPr>
        </p:nvSpPr>
        <p:spPr/>
        <p:txBody>
          <a:bodyPr/>
          <a:lstStyle/>
          <a:p>
            <a:r>
              <a:rPr lang="en-GB" dirty="0" smtClean="0">
                <a:latin typeface="Myriad Pro Cond" panose="020B0506030403020204" pitchFamily="34" charset="0"/>
              </a:rPr>
              <a:t>TICE Background…</a:t>
            </a:r>
            <a:endParaRPr lang="en-GB" dirty="0">
              <a:latin typeface="Myriad Pro Cond" panose="020B0506030403020204" pitchFamily="34" charset="0"/>
            </a:endParaRPr>
          </a:p>
        </p:txBody>
      </p:sp>
      <p:sp>
        <p:nvSpPr>
          <p:cNvPr id="5" name="Content Placeholder 4"/>
          <p:cNvSpPr>
            <a:spLocks noGrp="1"/>
          </p:cNvSpPr>
          <p:nvPr>
            <p:ph sz="half" idx="2"/>
          </p:nvPr>
        </p:nvSpPr>
        <p:spPr>
          <a:xfrm>
            <a:off x="6443730" y="1382148"/>
            <a:ext cx="5181600" cy="4351338"/>
          </a:xfrm>
        </p:spPr>
        <p:txBody>
          <a:bodyPr>
            <a:normAutofit fontScale="85000" lnSpcReduction="20000"/>
          </a:bodyPr>
          <a:lstStyle/>
          <a:p>
            <a:r>
              <a:rPr lang="en-GB" dirty="0" smtClean="0">
                <a:latin typeface="Myriad Pro Cond" panose="020B0506030403020204" pitchFamily="34" charset="0"/>
              </a:rPr>
              <a:t>Began in 2008</a:t>
            </a:r>
            <a:br>
              <a:rPr lang="en-GB" dirty="0" smtClean="0">
                <a:latin typeface="Myriad Pro Cond" panose="020B0506030403020204" pitchFamily="34" charset="0"/>
              </a:rPr>
            </a:br>
            <a:endParaRPr lang="en-GB" dirty="0" smtClean="0">
              <a:latin typeface="Myriad Pro Cond" panose="020B0506030403020204" pitchFamily="34" charset="0"/>
            </a:endParaRPr>
          </a:p>
          <a:p>
            <a:r>
              <a:rPr lang="en-GB" dirty="0" smtClean="0">
                <a:latin typeface="Myriad Pro Cond" panose="020B0506030403020204" pitchFamily="34" charset="0"/>
              </a:rPr>
              <a:t>Projects and programmes specialising in creative industry awareness, knowledge and skills. </a:t>
            </a:r>
            <a:br>
              <a:rPr lang="en-GB" dirty="0" smtClean="0">
                <a:latin typeface="Myriad Pro Cond" panose="020B0506030403020204" pitchFamily="34" charset="0"/>
              </a:rPr>
            </a:br>
            <a:endParaRPr lang="en-GB" dirty="0" smtClean="0">
              <a:latin typeface="Myriad Pro Cond" panose="020B0506030403020204" pitchFamily="34" charset="0"/>
            </a:endParaRPr>
          </a:p>
          <a:p>
            <a:pPr marL="0" indent="0">
              <a:buNone/>
            </a:pPr>
            <a:r>
              <a:rPr lang="en-GB" i="1" dirty="0" smtClean="0">
                <a:solidFill>
                  <a:schemeClr val="bg1">
                    <a:lumMod val="50000"/>
                  </a:schemeClr>
                </a:solidFill>
                <a:latin typeface="Myriad Pro Cond" panose="020B0506030403020204" pitchFamily="34" charset="0"/>
              </a:rPr>
              <a:t>Behind the scenes in industries such as Fashion, Music, Computer Science, Photography, Graphics.</a:t>
            </a:r>
          </a:p>
          <a:p>
            <a:pPr marL="0" indent="0">
              <a:buNone/>
            </a:pPr>
            <a:endParaRPr lang="en-GB" i="1" dirty="0">
              <a:solidFill>
                <a:schemeClr val="bg1">
                  <a:lumMod val="50000"/>
                </a:schemeClr>
              </a:solidFill>
              <a:latin typeface="Myriad Pro Cond" panose="020B0506030403020204" pitchFamily="34" charset="0"/>
            </a:endParaRPr>
          </a:p>
          <a:p>
            <a:pPr marL="0" indent="0">
              <a:buNone/>
            </a:pPr>
            <a:r>
              <a:rPr lang="en-GB" i="1" dirty="0" smtClean="0">
                <a:solidFill>
                  <a:schemeClr val="bg1">
                    <a:lumMod val="50000"/>
                  </a:schemeClr>
                </a:solidFill>
                <a:latin typeface="Myriad Pro Cond" panose="020B0506030403020204" pitchFamily="34" charset="0"/>
              </a:rPr>
              <a:t>Actively promote how </a:t>
            </a:r>
            <a:r>
              <a:rPr lang="en-GB" i="1" dirty="0" smtClean="0">
                <a:solidFill>
                  <a:srgbClr val="FF0000"/>
                </a:solidFill>
                <a:latin typeface="Myriad Pro Cond" panose="020B0506030403020204" pitchFamily="34" charset="0"/>
              </a:rPr>
              <a:t>STEM</a:t>
            </a:r>
            <a:r>
              <a:rPr lang="en-GB" i="1" dirty="0" smtClean="0">
                <a:solidFill>
                  <a:schemeClr val="bg1">
                    <a:lumMod val="50000"/>
                  </a:schemeClr>
                </a:solidFill>
                <a:latin typeface="Myriad Pro Cond" panose="020B0506030403020204" pitchFamily="34" charset="0"/>
              </a:rPr>
              <a:t> subjects and </a:t>
            </a:r>
            <a:r>
              <a:rPr lang="en-GB" i="1" dirty="0" smtClean="0">
                <a:solidFill>
                  <a:srgbClr val="FF0000"/>
                </a:solidFill>
                <a:latin typeface="Myriad Pro Cond" panose="020B0506030403020204" pitchFamily="34" charset="0"/>
              </a:rPr>
              <a:t>Creative Industries </a:t>
            </a:r>
            <a:r>
              <a:rPr lang="en-GB" i="1" dirty="0" smtClean="0">
                <a:solidFill>
                  <a:schemeClr val="bg1">
                    <a:lumMod val="50000"/>
                  </a:schemeClr>
                </a:solidFill>
                <a:latin typeface="Myriad Pro Cond" panose="020B0506030403020204" pitchFamily="34" charset="0"/>
              </a:rPr>
              <a:t>work together and not at opposite ends of the spectrum.</a:t>
            </a:r>
            <a:endParaRPr lang="en-GB" dirty="0" smtClean="0">
              <a:latin typeface="Myriad Pro Cond" panose="020B0506030403020204" pitchFamily="34" charset="0"/>
            </a:endParaRPr>
          </a:p>
          <a:p>
            <a:endParaRPr lang="en-GB" dirty="0">
              <a:latin typeface="Myriad Pro Cond" panose="020B0506030403020204" pitchFamily="34" charset="0"/>
            </a:endParaRPr>
          </a:p>
          <a:p>
            <a:r>
              <a:rPr lang="en-GB" dirty="0" smtClean="0">
                <a:latin typeface="Myriad Pro Cond" panose="020B0506030403020204" pitchFamily="34" charset="0"/>
              </a:rPr>
              <a:t>180 projects completed to date.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881" y="2014162"/>
            <a:ext cx="5215243" cy="293132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11881" y="5087155"/>
            <a:ext cx="4214665" cy="646331"/>
          </a:xfrm>
          <a:prstGeom prst="rect">
            <a:avLst/>
          </a:prstGeom>
          <a:noFill/>
        </p:spPr>
        <p:txBody>
          <a:bodyPr wrap="square" rtlCol="0">
            <a:spAutoFit/>
          </a:bodyPr>
          <a:lstStyle/>
          <a:p>
            <a:r>
              <a:rPr lang="en-GB" i="1" dirty="0" smtClean="0">
                <a:solidFill>
                  <a:schemeClr val="bg1">
                    <a:lumMod val="50000"/>
                  </a:schemeClr>
                </a:solidFill>
                <a:latin typeface="Myriad Pro Cond" panose="020B0506030403020204" pitchFamily="34" charset="0"/>
              </a:rPr>
              <a:t>Introducing virtual reality through Computer Science at Whitley Bay High School</a:t>
            </a:r>
            <a:endParaRPr lang="en-GB" i="1" dirty="0">
              <a:solidFill>
                <a:schemeClr val="bg1">
                  <a:lumMod val="50000"/>
                </a:schemeClr>
              </a:solidFill>
              <a:latin typeface="Myriad Pro Cond" panose="020B0506030403020204" pitchFamily="34" charset="0"/>
            </a:endParaRPr>
          </a:p>
        </p:txBody>
      </p:sp>
    </p:spTree>
    <p:extLst>
      <p:ext uri="{BB962C8B-B14F-4D97-AF65-F5344CB8AC3E}">
        <p14:creationId xmlns:p14="http://schemas.microsoft.com/office/powerpoint/2010/main" val="1626827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3094" y="5755436"/>
            <a:ext cx="1745774" cy="870185"/>
          </a:xfrm>
          <a:prstGeom prst="rect">
            <a:avLst/>
          </a:prstGeom>
        </p:spPr>
      </p:pic>
      <p:sp>
        <p:nvSpPr>
          <p:cNvPr id="3" name="Title 2"/>
          <p:cNvSpPr>
            <a:spLocks noGrp="1"/>
          </p:cNvSpPr>
          <p:nvPr>
            <p:ph type="title"/>
          </p:nvPr>
        </p:nvSpPr>
        <p:spPr/>
        <p:txBody>
          <a:bodyPr/>
          <a:lstStyle/>
          <a:p>
            <a:r>
              <a:rPr lang="en-GB" dirty="0" smtClean="0">
                <a:latin typeface="Myriad Pro Cond" panose="020B0506030403020204" pitchFamily="34" charset="0"/>
              </a:rPr>
              <a:t>The TICE programme…</a:t>
            </a:r>
            <a:endParaRPr lang="en-GB" dirty="0">
              <a:latin typeface="Myriad Pro Cond" panose="020B0506030403020204" pitchFamily="34" charset="0"/>
            </a:endParaRPr>
          </a:p>
        </p:txBody>
      </p:sp>
      <p:sp>
        <p:nvSpPr>
          <p:cNvPr id="5" name="Content Placeholder 4"/>
          <p:cNvSpPr>
            <a:spLocks noGrp="1"/>
          </p:cNvSpPr>
          <p:nvPr>
            <p:ph sz="half" idx="2"/>
          </p:nvPr>
        </p:nvSpPr>
        <p:spPr/>
        <p:txBody>
          <a:bodyPr/>
          <a:lstStyle/>
          <a:p>
            <a:r>
              <a:rPr lang="en-GB" dirty="0" smtClean="0">
                <a:latin typeface="Myriad Pro Cond" panose="020B0506030403020204" pitchFamily="34" charset="0"/>
              </a:rPr>
              <a:t>3 Tier Programme</a:t>
            </a:r>
          </a:p>
          <a:p>
            <a:endParaRPr lang="en-GB" dirty="0">
              <a:latin typeface="Myriad Pro Cond" panose="020B0506030403020204" pitchFamily="34" charset="0"/>
            </a:endParaRPr>
          </a:p>
          <a:p>
            <a:r>
              <a:rPr lang="en-GB" dirty="0" smtClean="0">
                <a:latin typeface="Myriad Pro Cond" panose="020B0506030403020204" pitchFamily="34" charset="0"/>
              </a:rPr>
              <a:t>Bronze: 1 day in School </a:t>
            </a:r>
          </a:p>
          <a:p>
            <a:r>
              <a:rPr lang="en-GB" dirty="0" smtClean="0">
                <a:latin typeface="Myriad Pro Cond" panose="020B0506030403020204" pitchFamily="34" charset="0"/>
              </a:rPr>
              <a:t>Silver: 2 days on business tours</a:t>
            </a:r>
          </a:p>
          <a:p>
            <a:r>
              <a:rPr lang="en-GB" dirty="0" smtClean="0">
                <a:latin typeface="Myriad Pro Cond" panose="020B0506030403020204" pitchFamily="34" charset="0"/>
              </a:rPr>
              <a:t>Gold: 3 days completing a ‘Live Brief’</a:t>
            </a:r>
          </a:p>
          <a:p>
            <a:endParaRPr lang="en-GB" dirty="0">
              <a:latin typeface="Myriad Pro Cond" panose="020B0506030403020204" pitchFamily="34" charset="0"/>
            </a:endParaRPr>
          </a:p>
          <a:p>
            <a:r>
              <a:rPr lang="en-GB" dirty="0" smtClean="0">
                <a:latin typeface="Myriad Pro Cond" panose="020B0506030403020204" pitchFamily="34" charset="0"/>
              </a:rPr>
              <a:t>Final Show: 25</a:t>
            </a:r>
            <a:r>
              <a:rPr lang="en-GB" baseline="30000" dirty="0" smtClean="0">
                <a:latin typeface="Myriad Pro Cond" panose="020B0506030403020204" pitchFamily="34" charset="0"/>
              </a:rPr>
              <a:t>th</a:t>
            </a:r>
            <a:r>
              <a:rPr lang="en-GB" dirty="0" smtClean="0">
                <a:latin typeface="Myriad Pro Cond" panose="020B0506030403020204" pitchFamily="34" charset="0"/>
              </a:rPr>
              <a:t> June 2015</a:t>
            </a:r>
            <a:br>
              <a:rPr lang="en-GB" dirty="0" smtClean="0">
                <a:latin typeface="Myriad Pro Cond" panose="020B0506030403020204" pitchFamily="34" charset="0"/>
              </a:rPr>
            </a:br>
            <a:r>
              <a:rPr lang="en-GB" dirty="0" smtClean="0">
                <a:latin typeface="Myriad Pro Cond" panose="020B0506030403020204" pitchFamily="34" charset="0"/>
              </a:rPr>
              <a:t>(Northumbria University) </a:t>
            </a:r>
            <a:endParaRPr lang="en-GB" dirty="0">
              <a:latin typeface="Myriad Pro Cond" panose="020B0506030403020204" pitchFamily="34" charset="0"/>
            </a:endParaRPr>
          </a:p>
        </p:txBody>
      </p:sp>
      <p:pic>
        <p:nvPicPr>
          <p:cNvPr id="10" name="Content Placeholder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19629" y="1983346"/>
            <a:ext cx="4898780" cy="244939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719629" y="4662152"/>
            <a:ext cx="4779650" cy="646331"/>
          </a:xfrm>
          <a:prstGeom prst="rect">
            <a:avLst/>
          </a:prstGeom>
          <a:noFill/>
        </p:spPr>
        <p:txBody>
          <a:bodyPr wrap="square" rtlCol="0">
            <a:spAutoFit/>
          </a:bodyPr>
          <a:lstStyle/>
          <a:p>
            <a:r>
              <a:rPr lang="en-GB" i="1" dirty="0" smtClean="0">
                <a:solidFill>
                  <a:schemeClr val="bg1">
                    <a:lumMod val="50000"/>
                  </a:schemeClr>
                </a:solidFill>
                <a:latin typeface="Myriad Pro Cond" panose="020B0506030403020204" pitchFamily="34" charset="0"/>
              </a:rPr>
              <a:t>Students at a workshop exploring graphics and brand identity at creative agency Different.</a:t>
            </a:r>
            <a:endParaRPr lang="en-GB" i="1" dirty="0">
              <a:solidFill>
                <a:schemeClr val="bg1">
                  <a:lumMod val="50000"/>
                </a:schemeClr>
              </a:solidFill>
              <a:latin typeface="Myriad Pro Cond" panose="020B0506030403020204" pitchFamily="34" charset="0"/>
            </a:endParaRPr>
          </a:p>
        </p:txBody>
      </p:sp>
    </p:spTree>
    <p:extLst>
      <p:ext uri="{BB962C8B-B14F-4D97-AF65-F5344CB8AC3E}">
        <p14:creationId xmlns:p14="http://schemas.microsoft.com/office/powerpoint/2010/main" val="3251760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3094" y="5755436"/>
            <a:ext cx="1745774" cy="870185"/>
          </a:xfrm>
          <a:prstGeom prst="rect">
            <a:avLst/>
          </a:prstGeom>
        </p:spPr>
      </p:pic>
      <p:sp>
        <p:nvSpPr>
          <p:cNvPr id="3" name="Title 2"/>
          <p:cNvSpPr>
            <a:spLocks noGrp="1"/>
          </p:cNvSpPr>
          <p:nvPr>
            <p:ph type="title"/>
          </p:nvPr>
        </p:nvSpPr>
        <p:spPr/>
        <p:txBody>
          <a:bodyPr/>
          <a:lstStyle/>
          <a:p>
            <a:r>
              <a:rPr lang="en-GB" dirty="0" smtClean="0">
                <a:latin typeface="Myriad Pro Cond" panose="020B0506030403020204" pitchFamily="34" charset="0"/>
              </a:rPr>
              <a:t>Why has this worked?</a:t>
            </a:r>
            <a:endParaRPr lang="en-GB" dirty="0">
              <a:latin typeface="Myriad Pro Cond" panose="020B0506030403020204" pitchFamily="34" charset="0"/>
            </a:endParaRPr>
          </a:p>
        </p:txBody>
      </p:sp>
      <p:sp>
        <p:nvSpPr>
          <p:cNvPr id="5" name="Content Placeholder 4"/>
          <p:cNvSpPr>
            <a:spLocks noGrp="1"/>
          </p:cNvSpPr>
          <p:nvPr>
            <p:ph sz="half" idx="2"/>
          </p:nvPr>
        </p:nvSpPr>
        <p:spPr>
          <a:xfrm>
            <a:off x="6429778" y="1404098"/>
            <a:ext cx="5181600" cy="4351338"/>
          </a:xfrm>
        </p:spPr>
        <p:txBody>
          <a:bodyPr>
            <a:normAutofit lnSpcReduction="10000"/>
          </a:bodyPr>
          <a:lstStyle/>
          <a:p>
            <a:r>
              <a:rPr lang="en-GB" sz="2400" dirty="0" smtClean="0">
                <a:latin typeface="Myriad Pro Cond" panose="020B0506030403020204" pitchFamily="34" charset="0"/>
              </a:rPr>
              <a:t>Students are mentored by industry professionals</a:t>
            </a:r>
          </a:p>
          <a:p>
            <a:endParaRPr lang="en-GB" sz="2400" dirty="0">
              <a:latin typeface="Myriad Pro Cond" panose="020B0506030403020204" pitchFamily="34" charset="0"/>
            </a:endParaRPr>
          </a:p>
          <a:p>
            <a:r>
              <a:rPr lang="en-GB" sz="2400" dirty="0" smtClean="0">
                <a:latin typeface="Myriad Pro Cond" panose="020B0506030403020204" pitchFamily="34" charset="0"/>
              </a:rPr>
              <a:t>It allows them to put core subjects into an industry context</a:t>
            </a:r>
          </a:p>
          <a:p>
            <a:endParaRPr lang="en-GB" sz="2400" dirty="0">
              <a:latin typeface="Myriad Pro Cond" panose="020B0506030403020204" pitchFamily="34" charset="0"/>
            </a:endParaRPr>
          </a:p>
          <a:p>
            <a:r>
              <a:rPr lang="en-GB" sz="2400" dirty="0" smtClean="0">
                <a:latin typeface="Myriad Pro Cond" panose="020B0506030403020204" pitchFamily="34" charset="0"/>
              </a:rPr>
              <a:t>They meet a huge range of employers on visits </a:t>
            </a:r>
          </a:p>
          <a:p>
            <a:endParaRPr lang="en-GB" sz="2400" dirty="0">
              <a:latin typeface="Myriad Pro Cond" panose="020B0506030403020204" pitchFamily="34" charset="0"/>
            </a:endParaRPr>
          </a:p>
          <a:p>
            <a:r>
              <a:rPr lang="en-GB" sz="2400" dirty="0" smtClean="0">
                <a:latin typeface="Myriad Pro Cond" panose="020B0506030403020204" pitchFamily="34" charset="0"/>
              </a:rPr>
              <a:t>Have access to academic and vocational pathways</a:t>
            </a:r>
          </a:p>
          <a:p>
            <a:endParaRPr lang="en-GB" sz="2400" dirty="0">
              <a:latin typeface="Myriad Pro Cond" panose="020B0506030403020204" pitchFamily="34" charset="0"/>
            </a:endParaRPr>
          </a:p>
          <a:p>
            <a:r>
              <a:rPr lang="en-GB" sz="2400" dirty="0" smtClean="0">
                <a:latin typeface="Myriad Pro Cond" panose="020B0506030403020204" pitchFamily="34" charset="0"/>
              </a:rPr>
              <a:t>Builds confidence in decision making</a:t>
            </a:r>
            <a:endParaRPr lang="en-GB" sz="2400" dirty="0">
              <a:latin typeface="Myriad Pro Cond" panose="020B0506030403020204" pitchFamily="34" charset="0"/>
            </a:endParaRPr>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35169" y="1690688"/>
            <a:ext cx="5181600" cy="34544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735169" y="5306096"/>
            <a:ext cx="5034566" cy="646331"/>
          </a:xfrm>
          <a:prstGeom prst="rect">
            <a:avLst/>
          </a:prstGeom>
          <a:noFill/>
        </p:spPr>
        <p:txBody>
          <a:bodyPr wrap="square" rtlCol="0">
            <a:spAutoFit/>
          </a:bodyPr>
          <a:lstStyle/>
          <a:p>
            <a:r>
              <a:rPr lang="en-GB" dirty="0" smtClean="0">
                <a:solidFill>
                  <a:schemeClr val="bg1">
                    <a:lumMod val="50000"/>
                  </a:schemeClr>
                </a:solidFill>
                <a:latin typeface="Myriad Pro Cond" panose="020B0506030403020204" pitchFamily="34" charset="0"/>
              </a:rPr>
              <a:t>Students interested in fashion at Northumbria University… tour of facilities and talks from current students and staff.</a:t>
            </a:r>
            <a:endParaRPr lang="en-GB" dirty="0">
              <a:solidFill>
                <a:schemeClr val="bg1">
                  <a:lumMod val="50000"/>
                </a:schemeClr>
              </a:solidFill>
              <a:latin typeface="Myriad Pro Cond" panose="020B0506030403020204" pitchFamily="34" charset="0"/>
            </a:endParaRPr>
          </a:p>
        </p:txBody>
      </p:sp>
    </p:spTree>
    <p:extLst>
      <p:ext uri="{BB962C8B-B14F-4D97-AF65-F5344CB8AC3E}">
        <p14:creationId xmlns:p14="http://schemas.microsoft.com/office/powerpoint/2010/main" val="2932795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014" y="274973"/>
            <a:ext cx="10515600" cy="1325563"/>
          </a:xfrm>
        </p:spPr>
        <p:txBody>
          <a:bodyPr/>
          <a:lstStyle/>
          <a:p>
            <a:r>
              <a:rPr lang="en-GB" dirty="0" smtClean="0">
                <a:latin typeface="Myriad Pro Cond" panose="020B0506030403020204" pitchFamily="34" charset="0"/>
              </a:rPr>
              <a:t>Our Work Experience Programmes…</a:t>
            </a:r>
            <a:endParaRPr lang="en-GB" dirty="0">
              <a:latin typeface="Myriad Pro Cond" panose="020B0506030403020204" pitchFamily="34" charset="0"/>
            </a:endParaRPr>
          </a:p>
        </p:txBody>
      </p:sp>
      <p:sp>
        <p:nvSpPr>
          <p:cNvPr id="4" name="Content Placeholder 3"/>
          <p:cNvSpPr>
            <a:spLocks noGrp="1"/>
          </p:cNvSpPr>
          <p:nvPr>
            <p:ph sz="half" idx="2"/>
          </p:nvPr>
        </p:nvSpPr>
        <p:spPr>
          <a:xfrm>
            <a:off x="455053" y="5153672"/>
            <a:ext cx="11256135" cy="1638792"/>
          </a:xfrm>
        </p:spPr>
        <p:txBody>
          <a:bodyPr/>
          <a:lstStyle/>
          <a:p>
            <a:r>
              <a:rPr lang="en-GB" dirty="0" smtClean="0">
                <a:latin typeface="Myriad Pro Cond" panose="020B0506030403020204" pitchFamily="34" charset="0"/>
              </a:rPr>
              <a:t>Many students return to us in sixth form</a:t>
            </a:r>
            <a:endParaRPr lang="en-GB" dirty="0">
              <a:latin typeface="Myriad Pro Cond" panose="020B0506030403020204" pitchFamily="34" charset="0"/>
            </a:endParaRPr>
          </a:p>
          <a:p>
            <a:r>
              <a:rPr lang="en-GB" dirty="0" smtClean="0">
                <a:latin typeface="Myriad Pro Cond" panose="020B0506030403020204" pitchFamily="34" charset="0"/>
              </a:rPr>
              <a:t>Mentor younger students</a:t>
            </a:r>
          </a:p>
          <a:p>
            <a:r>
              <a:rPr lang="en-GB" dirty="0" smtClean="0">
                <a:latin typeface="Myriad Pro Cond" panose="020B0506030403020204" pitchFamily="34" charset="0"/>
              </a:rPr>
              <a:t>Access to our networks/work experience placement offered by employers</a:t>
            </a:r>
          </a:p>
          <a:p>
            <a:endParaRPr lang="en-GB" dirty="0"/>
          </a:p>
          <a:p>
            <a:endParaRPr lang="en-GB" dirty="0"/>
          </a:p>
        </p:txBody>
      </p:sp>
      <p:pic>
        <p:nvPicPr>
          <p:cNvPr id="1026" name="Picture 2" descr="Work Experienc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94000" y="1471747"/>
            <a:ext cx="8261368" cy="3304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3094" y="5755436"/>
            <a:ext cx="1745774" cy="870185"/>
          </a:xfrm>
          <a:prstGeom prst="rect">
            <a:avLst/>
          </a:prstGeom>
        </p:spPr>
      </p:pic>
    </p:spTree>
    <p:extLst>
      <p:ext uri="{BB962C8B-B14F-4D97-AF65-F5344CB8AC3E}">
        <p14:creationId xmlns:p14="http://schemas.microsoft.com/office/powerpoint/2010/main" val="783339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3094" y="5755436"/>
            <a:ext cx="1745774" cy="870185"/>
          </a:xfrm>
          <a:prstGeom prst="rect">
            <a:avLst/>
          </a:prstGeom>
        </p:spPr>
      </p:pic>
      <p:sp>
        <p:nvSpPr>
          <p:cNvPr id="3" name="Title 2"/>
          <p:cNvSpPr>
            <a:spLocks noGrp="1"/>
          </p:cNvSpPr>
          <p:nvPr>
            <p:ph type="title"/>
          </p:nvPr>
        </p:nvSpPr>
        <p:spPr>
          <a:xfrm>
            <a:off x="513962" y="203100"/>
            <a:ext cx="10515600" cy="1325563"/>
          </a:xfrm>
        </p:spPr>
        <p:txBody>
          <a:bodyPr/>
          <a:lstStyle/>
          <a:p>
            <a:r>
              <a:rPr lang="en-GB" dirty="0" smtClean="0">
                <a:latin typeface="Myriad Pro Cond" panose="020B0506030403020204" pitchFamily="34" charset="0"/>
              </a:rPr>
              <a:t>Who we work with…</a:t>
            </a:r>
            <a:endParaRPr lang="en-GB" dirty="0">
              <a:latin typeface="Myriad Pro Cond" panose="020B0506030403020204" pitchFamily="34" charset="0"/>
            </a:endParaRPr>
          </a:p>
        </p:txBody>
      </p:sp>
      <p:sp>
        <p:nvSpPr>
          <p:cNvPr id="5" name="Content Placeholder 4"/>
          <p:cNvSpPr>
            <a:spLocks noGrp="1"/>
          </p:cNvSpPr>
          <p:nvPr>
            <p:ph sz="half" idx="2"/>
          </p:nvPr>
        </p:nvSpPr>
        <p:spPr>
          <a:xfrm>
            <a:off x="6141058" y="799523"/>
            <a:ext cx="5181600" cy="5678550"/>
          </a:xfrm>
        </p:spPr>
        <p:txBody>
          <a:bodyPr>
            <a:normAutofit lnSpcReduction="10000"/>
          </a:bodyPr>
          <a:lstStyle/>
          <a:p>
            <a:r>
              <a:rPr lang="en-GB" dirty="0" smtClean="0">
                <a:latin typeface="Myriad Pro Cond" panose="020B0506030403020204" pitchFamily="34" charset="0"/>
              </a:rPr>
              <a:t>Educational Support: </a:t>
            </a:r>
          </a:p>
          <a:p>
            <a:pPr marL="0" indent="0">
              <a:buNone/>
            </a:pPr>
            <a:endParaRPr lang="en-GB" dirty="0">
              <a:latin typeface="Myriad Pro Cond" panose="020B0506030403020204" pitchFamily="34" charset="0"/>
            </a:endParaRPr>
          </a:p>
          <a:p>
            <a:endParaRPr lang="en-GB" dirty="0" smtClean="0">
              <a:latin typeface="Myriad Pro Cond" panose="020B0506030403020204" pitchFamily="34" charset="0"/>
            </a:endParaRPr>
          </a:p>
          <a:p>
            <a:pPr marL="0" indent="0">
              <a:buNone/>
            </a:pPr>
            <a:endParaRPr lang="en-GB" dirty="0" smtClean="0">
              <a:latin typeface="Myriad Pro Cond" panose="020B0506030403020204" pitchFamily="34" charset="0"/>
            </a:endParaRPr>
          </a:p>
          <a:p>
            <a:r>
              <a:rPr lang="en-GB" dirty="0" smtClean="0">
                <a:latin typeface="Myriad Pro Cond" panose="020B0506030403020204" pitchFamily="34" charset="0"/>
              </a:rPr>
              <a:t>Creative Industry Sponsorship:</a:t>
            </a:r>
          </a:p>
          <a:p>
            <a:pPr marL="0" indent="0">
              <a:buNone/>
            </a:pPr>
            <a:endParaRPr lang="en-GB" dirty="0" smtClean="0">
              <a:latin typeface="Myriad Pro Cond" panose="020B0506030403020204" pitchFamily="34" charset="0"/>
            </a:endParaRPr>
          </a:p>
          <a:p>
            <a:pPr marL="0" indent="0" algn="r">
              <a:buNone/>
            </a:pPr>
            <a:r>
              <a:rPr lang="en-GB" dirty="0" smtClean="0">
                <a:solidFill>
                  <a:schemeClr val="bg1">
                    <a:lumMod val="50000"/>
                  </a:schemeClr>
                </a:solidFill>
                <a:latin typeface="Myriad Pro Cond" panose="020B0506030403020204" pitchFamily="34" charset="0"/>
              </a:rPr>
              <a:t/>
            </a:r>
            <a:br>
              <a:rPr lang="en-GB" dirty="0" smtClean="0">
                <a:solidFill>
                  <a:schemeClr val="bg1">
                    <a:lumMod val="50000"/>
                  </a:schemeClr>
                </a:solidFill>
                <a:latin typeface="Myriad Pro Cond" panose="020B0506030403020204" pitchFamily="34" charset="0"/>
              </a:rPr>
            </a:br>
            <a:r>
              <a:rPr lang="en-GB" u="sng" dirty="0" smtClean="0">
                <a:solidFill>
                  <a:schemeClr val="bg1">
                    <a:lumMod val="50000"/>
                  </a:schemeClr>
                </a:solidFill>
                <a:latin typeface="Myriad Pro Cond" panose="020B0506030403020204" pitchFamily="34" charset="0"/>
              </a:rPr>
              <a:t/>
            </a:r>
            <a:br>
              <a:rPr lang="en-GB" u="sng" dirty="0" smtClean="0">
                <a:solidFill>
                  <a:schemeClr val="bg1">
                    <a:lumMod val="50000"/>
                  </a:schemeClr>
                </a:solidFill>
                <a:latin typeface="Myriad Pro Cond" panose="020B0506030403020204" pitchFamily="34" charset="0"/>
              </a:rPr>
            </a:br>
            <a:r>
              <a:rPr lang="en-GB" u="sng" dirty="0" smtClean="0">
                <a:solidFill>
                  <a:schemeClr val="bg1">
                    <a:lumMod val="50000"/>
                  </a:schemeClr>
                </a:solidFill>
                <a:latin typeface="Myriad Pro Cond" panose="020B0506030403020204" pitchFamily="34" charset="0"/>
              </a:rPr>
              <a:t>Over </a:t>
            </a:r>
            <a:r>
              <a:rPr lang="en-GB" u="sng" dirty="0" smtClean="0">
                <a:solidFill>
                  <a:srgbClr val="FF0000"/>
                </a:solidFill>
                <a:latin typeface="Myriad Pro Cond" panose="020B0506030403020204" pitchFamily="34" charset="0"/>
              </a:rPr>
              <a:t>250</a:t>
            </a:r>
            <a:r>
              <a:rPr lang="en-GB" u="sng" dirty="0" smtClean="0">
                <a:solidFill>
                  <a:schemeClr val="bg1">
                    <a:lumMod val="50000"/>
                  </a:schemeClr>
                </a:solidFill>
                <a:latin typeface="Myriad Pro Cond" panose="020B0506030403020204" pitchFamily="34" charset="0"/>
              </a:rPr>
              <a:t> industry supporters</a:t>
            </a:r>
            <a:r>
              <a:rPr lang="en-GB" dirty="0" smtClean="0">
                <a:latin typeface="Myriad Pro Cond" panose="020B0506030403020204" pitchFamily="34" charset="0"/>
              </a:rPr>
              <a:t/>
            </a:r>
            <a:br>
              <a:rPr lang="en-GB" dirty="0" smtClean="0">
                <a:latin typeface="Myriad Pro Cond" panose="020B0506030403020204" pitchFamily="34" charset="0"/>
              </a:rPr>
            </a:br>
            <a:endParaRPr lang="en-GB" dirty="0" smtClean="0">
              <a:latin typeface="Myriad Pro Cond" panose="020B0506030403020204" pitchFamily="34" charset="0"/>
            </a:endParaRPr>
          </a:p>
          <a:p>
            <a:endParaRPr lang="en-GB" dirty="0">
              <a:latin typeface="Myriad Pro Cond" panose="020B0506030403020204" pitchFamily="34" charset="0"/>
            </a:endParaRPr>
          </a:p>
          <a:p>
            <a:r>
              <a:rPr lang="en-GB" dirty="0" smtClean="0">
                <a:latin typeface="Myriad Pro Cond" panose="020B0506030403020204" pitchFamily="34" charset="0"/>
              </a:rPr>
              <a:t>Networks: </a:t>
            </a:r>
            <a:endParaRPr lang="en-GB" dirty="0">
              <a:latin typeface="Myriad Pro Cond" panose="020B0506030403020204" pitchFamily="34" charset="0"/>
            </a:endParaRPr>
          </a:p>
        </p:txBody>
      </p:sp>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55000" y="1528663"/>
            <a:ext cx="4752230" cy="3564173"/>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264066" y="5221030"/>
            <a:ext cx="4658932" cy="646331"/>
          </a:xfrm>
          <a:prstGeom prst="rect">
            <a:avLst/>
          </a:prstGeom>
          <a:noFill/>
        </p:spPr>
        <p:txBody>
          <a:bodyPr wrap="square" rtlCol="0">
            <a:spAutoFit/>
          </a:bodyPr>
          <a:lstStyle/>
          <a:p>
            <a:r>
              <a:rPr lang="en-GB" dirty="0" smtClean="0">
                <a:solidFill>
                  <a:schemeClr val="bg1">
                    <a:lumMod val="50000"/>
                  </a:schemeClr>
                </a:solidFill>
                <a:latin typeface="Myriad Pro Cond" panose="020B0506030403020204" pitchFamily="34" charset="0"/>
              </a:rPr>
              <a:t>Students complete a project for their portfolios with feedback from employers</a:t>
            </a:r>
            <a:endParaRPr lang="en-GB" dirty="0">
              <a:solidFill>
                <a:schemeClr val="bg1">
                  <a:lumMod val="50000"/>
                </a:schemeClr>
              </a:solidFill>
              <a:latin typeface="Myriad Pro Cond" panose="020B0506030403020204" pitchFamily="34" charset="0"/>
            </a:endParaRPr>
          </a:p>
        </p:txBody>
      </p:sp>
      <p:pic>
        <p:nvPicPr>
          <p:cNvPr id="3074" name="Picture 2" descr="http://ntlearningtrust.org.uk/wp-content/themes/ntlt/images/ntlt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9017" y="5643885"/>
            <a:ext cx="1895864" cy="4469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40796" y="1422382"/>
            <a:ext cx="1405019" cy="49352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8027" y="1335239"/>
            <a:ext cx="1830990" cy="493794"/>
          </a:xfrm>
          <a:prstGeom prst="rect">
            <a:avLst/>
          </a:prstGeom>
        </p:spPr>
      </p:pic>
      <p:pic>
        <p:nvPicPr>
          <p:cNvPr id="14" name="Picture 13"/>
          <p:cNvPicPr>
            <a:picLocks noChangeAspect="1"/>
          </p:cNvPicPr>
          <p:nvPr/>
        </p:nvPicPr>
        <p:blipFill rotWithShape="1">
          <a:blip r:embed="rId7">
            <a:extLst>
              <a:ext uri="{28A0092B-C50C-407E-A947-70E740481C1C}">
                <a14:useLocalDpi xmlns:a14="http://schemas.microsoft.com/office/drawing/2010/main" val="0"/>
              </a:ext>
            </a:extLst>
          </a:blip>
          <a:srcRect l="-805" t="-10963" r="805" b="10963"/>
          <a:stretch/>
        </p:blipFill>
        <p:spPr>
          <a:xfrm>
            <a:off x="7856849" y="1084960"/>
            <a:ext cx="1600200" cy="93980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72930" y="1265694"/>
            <a:ext cx="876300" cy="632883"/>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78027" y="3112032"/>
            <a:ext cx="937832" cy="736868"/>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9394" y="3052716"/>
            <a:ext cx="975857" cy="766745"/>
          </a:xfrm>
          <a:prstGeom prst="rect">
            <a:avLst/>
          </a:prstGeom>
        </p:spPr>
      </p:pic>
      <p:pic>
        <p:nvPicPr>
          <p:cNvPr id="18" name="Picture 17"/>
          <p:cNvPicPr>
            <a:picLocks noChangeAspect="1"/>
          </p:cNvPicPr>
          <p:nvPr/>
        </p:nvPicPr>
        <p:blipFill rotWithShape="1">
          <a:blip r:embed="rId11">
            <a:extLst>
              <a:ext uri="{28A0092B-C50C-407E-A947-70E740481C1C}">
                <a14:useLocalDpi xmlns:a14="http://schemas.microsoft.com/office/drawing/2010/main" val="0"/>
              </a:ext>
            </a:extLst>
          </a:blip>
          <a:srcRect l="23152"/>
          <a:stretch/>
        </p:blipFill>
        <p:spPr>
          <a:xfrm>
            <a:off x="7881868" y="3116685"/>
            <a:ext cx="695463" cy="711061"/>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69549" y="3181081"/>
            <a:ext cx="729399" cy="560178"/>
          </a:xfrm>
          <a:prstGeom prst="rect">
            <a:avLst/>
          </a:prstGeom>
        </p:spPr>
      </p:pic>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21038" y="3137620"/>
            <a:ext cx="639515" cy="639515"/>
          </a:xfrm>
          <a:prstGeom prst="rect">
            <a:avLst/>
          </a:prstGeom>
        </p:spPr>
      </p:pic>
      <p:pic>
        <p:nvPicPr>
          <p:cNvPr id="21" name="Picture 20"/>
          <p:cNvPicPr>
            <a:picLocks noChangeAspect="1"/>
          </p:cNvPicPr>
          <p:nvPr/>
        </p:nvPicPr>
        <p:blipFill rotWithShape="1">
          <a:blip r:embed="rId14">
            <a:extLst>
              <a:ext uri="{28A0092B-C50C-407E-A947-70E740481C1C}">
                <a14:useLocalDpi xmlns:a14="http://schemas.microsoft.com/office/drawing/2010/main" val="0"/>
              </a:ext>
            </a:extLst>
          </a:blip>
          <a:srcRect l="13301"/>
          <a:stretch/>
        </p:blipFill>
        <p:spPr>
          <a:xfrm>
            <a:off x="9903853" y="3155323"/>
            <a:ext cx="706826" cy="626122"/>
          </a:xfrm>
          <a:prstGeom prst="rect">
            <a:avLst/>
          </a:prstGeom>
        </p:spPr>
      </p:pic>
      <p:pic>
        <p:nvPicPr>
          <p:cNvPr id="22" name="Picture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610679" y="3120051"/>
            <a:ext cx="1218614" cy="621208"/>
          </a:xfrm>
          <a:prstGeom prst="rect">
            <a:avLst/>
          </a:prstGeom>
        </p:spPr>
      </p:pic>
    </p:spTree>
    <p:extLst>
      <p:ext uri="{BB962C8B-B14F-4D97-AF65-F5344CB8AC3E}">
        <p14:creationId xmlns:p14="http://schemas.microsoft.com/office/powerpoint/2010/main" val="2907751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8187" y="973777"/>
            <a:ext cx="10959920" cy="3970318"/>
          </a:xfrm>
          <a:prstGeom prst="rect">
            <a:avLst/>
          </a:prstGeom>
        </p:spPr>
        <p:txBody>
          <a:bodyPr wrap="square">
            <a:spAutoFit/>
          </a:bodyPr>
          <a:lstStyle/>
          <a:p>
            <a:r>
              <a:rPr lang="en-GB" sz="2800" b="0" i="1" dirty="0" smtClean="0">
                <a:solidFill>
                  <a:srgbClr val="000000"/>
                </a:solidFill>
                <a:effectLst/>
                <a:latin typeface="Myriad Pro Cond" panose="020B0506030403020204" pitchFamily="34" charset="0"/>
              </a:rPr>
              <a:t>“</a:t>
            </a:r>
            <a:r>
              <a:rPr lang="en-GB" sz="2800" b="0" i="1" dirty="0" err="1" smtClean="0">
                <a:solidFill>
                  <a:srgbClr val="000000"/>
                </a:solidFill>
                <a:effectLst/>
                <a:latin typeface="Myriad Pro Cond" panose="020B0506030403020204" pitchFamily="34" charset="0"/>
              </a:rPr>
              <a:t>Longbenton</a:t>
            </a:r>
            <a:r>
              <a:rPr lang="en-GB" sz="2800" b="0" i="1" dirty="0" smtClean="0">
                <a:solidFill>
                  <a:srgbClr val="000000"/>
                </a:solidFill>
                <a:effectLst/>
                <a:latin typeface="Myriad Pro Cond" panose="020B0506030403020204" pitchFamily="34" charset="0"/>
              </a:rPr>
              <a:t> Community College have taken part in the TICE programme for the last five years, giving all of our year 10 students the opportunity to take part. It has proved to be one of the most inspiring projects that our pupils experience, opening their minds to a whole world of potential pathways in the creative industry sector. Our Gold students (we had 29 reach Gold this year) – return to college knowing that they can work well under pressure, using current industry standard technology, producing work of real professional quality, that they are immensely proud of. Transferrable skills such as working in a team, leadership and problem-solving are all employed and look fantastic on their C.V.s! I cannot praise the team at TICE highly enough for the efforts and patience they put into working with our pupils”</a:t>
            </a:r>
            <a:endParaRPr lang="en-GB" sz="2800" dirty="0">
              <a:latin typeface="Myriad Pro Cond" panose="020B0506030403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7210" y="5383368"/>
            <a:ext cx="1060897" cy="1060897"/>
          </a:xfrm>
          <a:prstGeom prst="rect">
            <a:avLst/>
          </a:prstGeom>
        </p:spPr>
      </p:pic>
    </p:spTree>
    <p:extLst>
      <p:ext uri="{BB962C8B-B14F-4D97-AF65-F5344CB8AC3E}">
        <p14:creationId xmlns:p14="http://schemas.microsoft.com/office/powerpoint/2010/main" val="546203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0403" y="1764964"/>
            <a:ext cx="3938016" cy="1962912"/>
          </a:xfrm>
          <a:prstGeom prst="rect">
            <a:avLst/>
          </a:prstGeom>
        </p:spPr>
      </p:pic>
      <p:sp>
        <p:nvSpPr>
          <p:cNvPr id="5" name="TextBox 4"/>
          <p:cNvSpPr txBox="1"/>
          <p:nvPr/>
        </p:nvSpPr>
        <p:spPr>
          <a:xfrm>
            <a:off x="3867225" y="3451537"/>
            <a:ext cx="4111194" cy="1015663"/>
          </a:xfrm>
          <a:prstGeom prst="rect">
            <a:avLst/>
          </a:prstGeom>
          <a:noFill/>
        </p:spPr>
        <p:txBody>
          <a:bodyPr wrap="square" rtlCol="0">
            <a:spAutoFit/>
          </a:bodyPr>
          <a:lstStyle/>
          <a:p>
            <a:pPr algn="ctr"/>
            <a:r>
              <a:rPr lang="en-GB" sz="2000" dirty="0" smtClean="0">
                <a:latin typeface="Myriad Pro Cond" panose="020B0506030403020204" pitchFamily="34" charset="0"/>
              </a:rPr>
              <a:t>Jennifer Barrett</a:t>
            </a:r>
          </a:p>
          <a:p>
            <a:pPr algn="ctr"/>
            <a:r>
              <a:rPr lang="en-GB" sz="2000" dirty="0" smtClean="0">
                <a:latin typeface="Myriad Pro Cond" panose="020B0506030403020204" pitchFamily="34" charset="0"/>
              </a:rPr>
              <a:t>Email: </a:t>
            </a:r>
            <a:r>
              <a:rPr lang="en-GB" sz="2000" dirty="0" smtClean="0">
                <a:latin typeface="Myriad Pro Cond" panose="020B0506030403020204" pitchFamily="34" charset="0"/>
                <a:hlinkClick r:id="rId3"/>
              </a:rPr>
              <a:t>hello@thisiscreativeenterprise.com</a:t>
            </a:r>
            <a:r>
              <a:rPr lang="en-GB" sz="2000" dirty="0" smtClean="0">
                <a:latin typeface="Myriad Pro Cond" panose="020B0506030403020204" pitchFamily="34" charset="0"/>
              </a:rPr>
              <a:t> </a:t>
            </a:r>
          </a:p>
          <a:p>
            <a:pPr algn="ctr"/>
            <a:r>
              <a:rPr lang="en-GB" sz="2000" dirty="0" smtClean="0">
                <a:latin typeface="Myriad Pro Cond" panose="020B0506030403020204" pitchFamily="34" charset="0"/>
                <a:hlinkClick r:id="rId4"/>
              </a:rPr>
              <a:t>www.thisiscreativeenterprise.com</a:t>
            </a:r>
            <a:r>
              <a:rPr lang="en-GB" sz="2000" dirty="0" smtClean="0">
                <a:latin typeface="Myriad Pro Cond" panose="020B0506030403020204" pitchFamily="34" charset="0"/>
              </a:rPr>
              <a:t> </a:t>
            </a:r>
            <a:endParaRPr lang="en-GB" sz="2000" dirty="0">
              <a:latin typeface="Myriad Pro Cond" panose="020B0506030403020204" pitchFamily="34" charset="0"/>
            </a:endParaRPr>
          </a:p>
        </p:txBody>
      </p:sp>
    </p:spTree>
    <p:extLst>
      <p:ext uri="{BB962C8B-B14F-4D97-AF65-F5344CB8AC3E}">
        <p14:creationId xmlns:p14="http://schemas.microsoft.com/office/powerpoint/2010/main" val="4216290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344</Words>
  <Application>Microsoft Office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Myriad Pro Cond</vt:lpstr>
      <vt:lpstr>Office Theme</vt:lpstr>
      <vt:lpstr>PowerPoint Presentation</vt:lpstr>
      <vt:lpstr>TICE Background…</vt:lpstr>
      <vt:lpstr>The TICE programme…</vt:lpstr>
      <vt:lpstr>Why has this worked?</vt:lpstr>
      <vt:lpstr>Our Work Experience Programmes…</vt:lpstr>
      <vt:lpstr>Who we work with…</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Barrett</dc:creator>
  <cp:lastModifiedBy>Jennifer Barrett</cp:lastModifiedBy>
  <cp:revision>10</cp:revision>
  <dcterms:created xsi:type="dcterms:W3CDTF">2015-02-09T15:40:50Z</dcterms:created>
  <dcterms:modified xsi:type="dcterms:W3CDTF">2015-02-09T16:43:49Z</dcterms:modified>
</cp:coreProperties>
</file>