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7" r:id="rId4"/>
    <p:sldId id="259" r:id="rId5"/>
    <p:sldId id="260" r:id="rId6"/>
    <p:sldId id="261" r:id="rId7"/>
    <p:sldId id="266" r:id="rId8"/>
    <p:sldId id="264" r:id="rId9"/>
    <p:sldId id="25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59A37-1E43-42F4-9D2B-F6799CEBEE98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0915A-B4D5-4848-BB67-2E1D4E43AA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21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Moderation built in  Maths an issue, will it turn into APP?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0915A-B4D5-4848-BB67-2E1D4E43AA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41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8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6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9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32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9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38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75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3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0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6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299D-620D-4BA7-B56C-47D9E8485EDC}" type="datetimeFigureOut">
              <a:rPr lang="en-GB" smtClean="0"/>
              <a:t>02/12/2014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8940B-3A15-4C6F-AC35-5E2F1A799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.stubbins200@durhamlearning.net" TargetMode="External"/><Relationship Id="rId2" Type="http://schemas.openxmlformats.org/officeDocument/2006/relationships/hyperlink" Target="mailto:d.eason100@durhamlearning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Fishburn Primary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‘Life After Levels’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John Stubbins &amp;  Danny Eason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7"/>
            <a:ext cx="3005265" cy="29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Danny Eason – </a:t>
            </a:r>
            <a:r>
              <a:rPr lang="en-GB" dirty="0" smtClean="0">
                <a:hlinkClick r:id="rId2"/>
              </a:rPr>
              <a:t>d.eason100@durhamlearning.net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Twitter : @dandan7171</a:t>
            </a:r>
          </a:p>
          <a:p>
            <a:r>
              <a:rPr lang="en-GB" dirty="0" smtClean="0"/>
              <a:t>John Stubbins </a:t>
            </a:r>
            <a:r>
              <a:rPr lang="en-GB" dirty="0" smtClean="0">
                <a:hlinkClick r:id="rId3"/>
              </a:rPr>
              <a:t>j.stubbins200@durhamlearning.net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0648"/>
            <a:ext cx="1781128" cy="17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25 years of levels, gone, essentially we have to find a new standard.</a:t>
            </a:r>
          </a:p>
          <a:p>
            <a:r>
              <a:rPr lang="en-GB" sz="2400" dirty="0"/>
              <a:t>Some staff were not even born when levels were introduced, its new and not the same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OFSTED/DFE still want the same type of info.</a:t>
            </a:r>
          </a:p>
          <a:p>
            <a:r>
              <a:rPr lang="en-GB" sz="2400" dirty="0" smtClean="0"/>
              <a:t>Now  the entire system is disenfranchised you lose  ‘national standard’ which has to be redefined.</a:t>
            </a:r>
          </a:p>
          <a:p>
            <a:r>
              <a:rPr lang="en-GB" sz="2400" dirty="0" smtClean="0"/>
              <a:t>In a school led system idea is school lead schools, but each area may have a different standard. (With EYFS assessment, initially each authority defined success in different ways.)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6833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Children need to know what they need to learn next.</a:t>
            </a:r>
          </a:p>
          <a:p>
            <a:r>
              <a:rPr lang="en-GB" sz="2800" dirty="0" smtClean="0"/>
              <a:t>Teachers need to know what to teach next</a:t>
            </a:r>
          </a:p>
          <a:p>
            <a:r>
              <a:rPr lang="en-GB" sz="2800" dirty="0" smtClean="0"/>
              <a:t>Need to be able to measure it so as to keep the wolves at bay!</a:t>
            </a:r>
          </a:p>
          <a:p>
            <a:r>
              <a:rPr lang="en-GB" sz="2800" dirty="0" smtClean="0"/>
              <a:t>Need to demonstrate progress in each year group and across school, the task as such remains the same.</a:t>
            </a:r>
          </a:p>
          <a:p>
            <a:r>
              <a:rPr lang="en-GB" sz="2800" dirty="0" smtClean="0"/>
              <a:t>Not to be swayed by trend, keep it realistic and functional.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643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ason\AppData\Local\Microsoft\Windows\Temporary Internet Files\Content.IE5\469B98I7\MC9000150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63" y="6031960"/>
            <a:ext cx="9144000" cy="8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2483768" y="5213379"/>
            <a:ext cx="2808312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5436096" y="4221088"/>
            <a:ext cx="2016224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loud 3"/>
          <p:cNvSpPr/>
          <p:nvPr/>
        </p:nvSpPr>
        <p:spPr>
          <a:xfrm>
            <a:off x="395536" y="4221088"/>
            <a:ext cx="2304256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Utilises the best of what we already do</a:t>
            </a:r>
          </a:p>
          <a:p>
            <a:r>
              <a:rPr lang="en-GB" dirty="0" smtClean="0"/>
              <a:t>Protects us re OFSTED requirements i.e. progress of groups/ gives us data without wasting our time.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Reading                                        Writing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    Maths</a:t>
            </a:r>
          </a:p>
          <a:p>
            <a:endParaRPr lang="en-GB" dirty="0"/>
          </a:p>
        </p:txBody>
      </p:sp>
      <p:pic>
        <p:nvPicPr>
          <p:cNvPr id="2051" name="Picture 3" descr="C:\Users\deason\AppData\Local\Microsoft\Windows\Temporary Internet Files\Content.IE5\469B98I7\MC9000150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33017" y="4158980"/>
            <a:ext cx="9144000" cy="8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9" y="404664"/>
            <a:ext cx="280035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728" y="-243408"/>
            <a:ext cx="12192000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900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sz="1200" b="1" dirty="0">
                <a:solidFill>
                  <a:srgbClr val="A9479A"/>
                </a:solidFill>
                <a:latin typeface="Segoe UI"/>
                <a:ea typeface="Calibri"/>
                <a:cs typeface="Times New Roman"/>
              </a:rPr>
              <a:t>Key Learning in Mathematics – Year 5                                                                          </a:t>
            </a:r>
            <a:r>
              <a:rPr lang="en-GB" sz="1200" b="1" dirty="0">
                <a:solidFill>
                  <a:srgbClr val="7030A0"/>
                </a:solidFill>
                <a:latin typeface="Segoe UI"/>
                <a:ea typeface="Calibri"/>
                <a:cs typeface="Times New Roman"/>
              </a:rPr>
              <a:t>Level 3, </a:t>
            </a:r>
            <a:r>
              <a:rPr lang="en-GB" sz="1200" b="1" dirty="0">
                <a:solidFill>
                  <a:srgbClr val="0070C0"/>
                </a:solidFill>
                <a:latin typeface="Segoe UI"/>
                <a:ea typeface="Calibri"/>
                <a:cs typeface="Times New Roman"/>
              </a:rPr>
              <a:t>Level 4, </a:t>
            </a:r>
            <a:r>
              <a:rPr lang="en-GB" sz="1200" b="1" dirty="0">
                <a:solidFill>
                  <a:srgbClr val="E36C0A"/>
                </a:solidFill>
                <a:latin typeface="Segoe UI"/>
                <a:ea typeface="Calibri"/>
                <a:cs typeface="Times New Roman"/>
              </a:rPr>
              <a:t>Level 5, </a:t>
            </a:r>
            <a:r>
              <a:rPr lang="en-GB" sz="1200" b="1" dirty="0">
                <a:solidFill>
                  <a:srgbClr val="E302C3"/>
                </a:solidFill>
                <a:latin typeface="Segoe UI"/>
                <a:ea typeface="Calibri"/>
                <a:cs typeface="Times New Roman"/>
              </a:rPr>
              <a:t>Level 6</a:t>
            </a:r>
            <a:r>
              <a:rPr lang="en-GB" sz="4000" dirty="0">
                <a:ea typeface="Calibri"/>
                <a:cs typeface="Times New Roman"/>
              </a:rPr>
              <a:t/>
            </a:r>
            <a:br>
              <a:rPr lang="en-GB" sz="4000" dirty="0">
                <a:ea typeface="Calibri"/>
                <a:cs typeface="Times New Roman"/>
              </a:rPr>
            </a:b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7" y="476672"/>
            <a:ext cx="853420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14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987"/>
            <a:ext cx="9396536" cy="708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1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existing knowledge of levels, recognise rise in expectation and use what we know to ‘tune in ’ to ‘strands.</a:t>
            </a:r>
          </a:p>
          <a:p>
            <a:r>
              <a:rPr lang="en-GB" dirty="0" smtClean="0"/>
              <a:t>Use what we know works and adapt.</a:t>
            </a:r>
          </a:p>
          <a:p>
            <a:r>
              <a:rPr lang="en-GB" dirty="0" smtClean="0"/>
              <a:t>Empower subject leaders to check standards.</a:t>
            </a:r>
          </a:p>
          <a:p>
            <a:r>
              <a:rPr lang="en-GB" dirty="0" smtClean="0"/>
              <a:t>Plan as a staff to ensure continuity of approach.</a:t>
            </a:r>
          </a:p>
          <a:p>
            <a:r>
              <a:rPr lang="en-GB" dirty="0" smtClean="0"/>
              <a:t>Feed into ‘Lesson Study’ approach to T and L.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898">
            <a:off x="6623440" y="250218"/>
            <a:ext cx="934328" cy="144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1626">
            <a:off x="947993" y="258455"/>
            <a:ext cx="1240992" cy="124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Don’t Panic.</a:t>
            </a:r>
          </a:p>
          <a:p>
            <a:r>
              <a:rPr lang="en-GB" dirty="0" smtClean="0"/>
              <a:t>Wait for Performance descriptors to define what we are aiming for.</a:t>
            </a:r>
          </a:p>
          <a:p>
            <a:r>
              <a:rPr lang="en-GB" dirty="0" smtClean="0"/>
              <a:t>Publishing companies are churning out ‘get rich quick solutions’ they are not always good or fit for purpose.</a:t>
            </a:r>
          </a:p>
          <a:p>
            <a:r>
              <a:rPr lang="en-GB" dirty="0"/>
              <a:t> </a:t>
            </a:r>
            <a:r>
              <a:rPr lang="en-GB" dirty="0" smtClean="0"/>
              <a:t>Make it manageable and keep great teachers teaching, not filling in forms.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5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351</TotalTime>
  <Words>372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Issues</vt:lpstr>
      <vt:lpstr>Priorities</vt:lpstr>
      <vt:lpstr>Key features</vt:lpstr>
      <vt:lpstr>PowerPoint Presentation</vt:lpstr>
      <vt:lpstr>Key Learning in Mathematics – Year 5                                                                          Level 3, Level 4, Level 5, Level 6 </vt:lpstr>
      <vt:lpstr>PowerPoint Presentation</vt:lpstr>
      <vt:lpstr>Implementation</vt:lpstr>
      <vt:lpstr>Tips</vt:lpstr>
      <vt:lpstr>Thanks!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Eason</dc:creator>
  <cp:lastModifiedBy>Ellie Geddes</cp:lastModifiedBy>
  <cp:revision>16</cp:revision>
  <dcterms:created xsi:type="dcterms:W3CDTF">2014-11-24T12:28:42Z</dcterms:created>
  <dcterms:modified xsi:type="dcterms:W3CDTF">2014-12-02T17:08:42Z</dcterms:modified>
</cp:coreProperties>
</file>