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9" r:id="rId3"/>
    <p:sldId id="258" r:id="rId4"/>
    <p:sldId id="268" r:id="rId5"/>
    <p:sldId id="265" r:id="rId6"/>
    <p:sldId id="266" r:id="rId7"/>
    <p:sldId id="263" r:id="rId8"/>
    <p:sldId id="26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5B6AD-FD2B-4A18-ABFA-3F73AECF79B2}" type="datetimeFigureOut">
              <a:rPr lang="en-GB" smtClean="0"/>
              <a:t>09/02/2015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781AC-8D10-499D-981C-28602E9BC783}" type="slidenum">
              <a:rPr lang="en-GB" smtClean="0"/>
              <a:t>‹#›</a:t>
            </a:fld>
            <a:endParaRPr lang="en-GB"/>
          </a:p>
        </p:txBody>
      </p:sp>
    </p:spTree>
    <p:extLst>
      <p:ext uri="{BB962C8B-B14F-4D97-AF65-F5344CB8AC3E}">
        <p14:creationId xmlns:p14="http://schemas.microsoft.com/office/powerpoint/2010/main" val="3564423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72825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Through working with number of students since 2005 and reading these headlines on a daily basis, we’ve identified the support that our target students need</a:t>
            </a:r>
            <a:r>
              <a:rPr lang="en-GB" sz="1200" kern="1200" baseline="0" dirty="0" smtClean="0">
                <a:solidFill>
                  <a:schemeClr val="tx1"/>
                </a:solidFill>
                <a:effectLst/>
                <a:latin typeface="+mn-lt"/>
                <a:ea typeface="+mn-ea"/>
                <a:cs typeface="+mn-cs"/>
              </a:rPr>
              <a:t> and we work to support them from S5 until they secure a job in the sector that they want to work in.  </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All of the support we provide isn’t generic: we tailor it to what career sector the student is interested in, and students can choose one of our 11 career sectors, ranging from law to medicine to media and creative.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014118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topic of social mobility, and the consequences of the UK’s lack of it, has been widely covered in the press.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know that those born into a low-income household, including 33% of children in Glasgow, are more likely to remain poor.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Even when these students work hard to reach the elite universities, they often they feel like they don’t belong, that they aren’t “like” the other students.  Then, once they graduate, universities aren’t doing enough to help students from low-income families to know the ins and outs of competitive assessment centres, to help them to secure internships that teach skills and pay them a decent wage.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Also, the assumption that firms hire on merit is a wrong one, and even if they do, it’s unlikely that those with the skills and right knowledge have been eligible for Free School Meals or were the first one in their family to go to university.</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these headlines point to the fact that more needs to be done to help this target group not only reach top universities and professions, but to make them feel comfortable and confident when they enter them. </a:t>
            </a:r>
          </a:p>
          <a:p>
            <a:endParaRPr lang="en-GB" dirty="0" smtClean="0"/>
          </a:p>
          <a:p>
            <a:endParaRPr lang="en-GB" dirty="0" smtClean="0"/>
          </a:p>
          <a:p>
            <a:endParaRPr lang="en-GB" dirty="0" smtClean="0"/>
          </a:p>
          <a:p>
            <a:r>
              <a:rPr lang="en-GB" dirty="0" smtClean="0"/>
              <a:t>http://www.bbc.co.uk/news/education-24566926</a:t>
            </a:r>
          </a:p>
          <a:p>
            <a:endParaRPr lang="en-GB" dirty="0" smtClean="0"/>
          </a:p>
          <a:p>
            <a:r>
              <a:rPr lang="en-GB" dirty="0" smtClean="0"/>
              <a:t>http://www.heraldscotland.com/politics/political-news/scotland-urged-to-step-up-the-fight-to-improve-social-mobility.21312112</a:t>
            </a:r>
          </a:p>
          <a:p>
            <a:endParaRPr lang="en-GB" dirty="0" smtClean="0"/>
          </a:p>
          <a:p>
            <a:r>
              <a:rPr lang="en-GB" dirty="0" smtClean="0"/>
              <a:t>http://www.theguardian.com/education/mortarboard/2014/mar/25/working-class-students-russell-group-universities-unwelcome </a:t>
            </a:r>
          </a:p>
          <a:p>
            <a:endParaRPr lang="en-GB" dirty="0" smtClean="0"/>
          </a:p>
          <a:p>
            <a:r>
              <a:rPr lang="en-GB" dirty="0" smtClean="0"/>
              <a:t>http://www.timeshighereducation.co.uk/news/universities-must-convert-widening-access-into-graduate-jobs/2012996.article</a:t>
            </a:r>
          </a:p>
          <a:p>
            <a:endParaRPr lang="en-GB" dirty="0" smtClean="0"/>
          </a:p>
          <a:p>
            <a:r>
              <a:rPr lang="en-GB" dirty="0" smtClean="0"/>
              <a:t>http://www.theguardian.com/commentisfree/2014/may/13/bbc-chair-merit-top-jobs-talent-gender-bias-connections</a:t>
            </a:r>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5478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160302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47680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3455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15748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208261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Good afternoon, my name’s Fiona and nearly 10 years ago, I was sitting where you are now, in first year, receiving a history lecture – so as an alumni of Glasgow it’s lovely to be back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5 years on from graduating, I’m now the Social Mobility Foundation’s Regional Development Manager, working to support high-achieving S5 and Year 12 students from low-income backgrounds reach top universities and professions.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I’m here to talk to you about the difficulties that some of your students might face and how we can help them to overcome these challenges.  </a:t>
            </a:r>
          </a:p>
          <a:p>
            <a:endParaRPr lang="en-GB" dirty="0"/>
          </a:p>
        </p:txBody>
      </p:sp>
      <p:sp>
        <p:nvSpPr>
          <p:cNvPr id="4" name="Slide Number Placeholder 3"/>
          <p:cNvSpPr>
            <a:spLocks noGrp="1"/>
          </p:cNvSpPr>
          <p:nvPr>
            <p:ph type="sldNum" sz="quarter" idx="10"/>
          </p:nvPr>
        </p:nvSpPr>
        <p:spPr/>
        <p:txBody>
          <a:bodyPr/>
          <a:lstStyle/>
          <a:p>
            <a:fld id="{901DC50F-F483-45F1-A7EB-01CE5FDF362E}"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15905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3EA-6935-4CE6-9D2F-47D19C636EB1}"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36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325603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175888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394700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3EA-6935-4CE6-9D2F-47D19C636EB1}"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19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2010313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256440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75489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1EE167E-C6E9-46E8-AD57-E51ECEBC15E7}" type="datetimeFigureOut">
              <a:rPr lang="en-GB" smtClean="0"/>
              <a:pPr/>
              <a:t>09/02/2015</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AB5E83EA-6935-4CE6-9D2F-47D19C636EB1}" type="slidenum">
              <a:rPr lang="en-GB" smtClean="0"/>
              <a:pPr/>
              <a:t>‹#›</a:t>
            </a:fld>
            <a:endParaRPr lang="en-GB"/>
          </a:p>
        </p:txBody>
      </p:sp>
    </p:spTree>
    <p:extLst>
      <p:ext uri="{BB962C8B-B14F-4D97-AF65-F5344CB8AC3E}">
        <p14:creationId xmlns:p14="http://schemas.microsoft.com/office/powerpoint/2010/main" val="134278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1EE167E-C6E9-46E8-AD57-E51ECEBC15E7}" type="datetimeFigureOut">
              <a:rPr lang="en-GB" smtClean="0"/>
              <a:pPr/>
              <a:t>09/02/2015</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solidFill>
                <a:srgbClr val="ACCBF9"/>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5E83EA-6935-4CE6-9D2F-47D19C636EB1}" type="slidenum">
              <a:rPr lang="en-GB" smtClean="0">
                <a:solidFill>
                  <a:srgbClr val="ACCBF9"/>
                </a:solidFill>
              </a:rPr>
              <a:pPr/>
              <a:t>‹#›</a:t>
            </a:fld>
            <a:endParaRPr lang="en-GB">
              <a:solidFill>
                <a:srgbClr val="ACCBF9"/>
              </a:solidFill>
            </a:endParaRPr>
          </a:p>
        </p:txBody>
      </p:sp>
    </p:spTree>
    <p:extLst>
      <p:ext uri="{BB962C8B-B14F-4D97-AF65-F5344CB8AC3E}">
        <p14:creationId xmlns:p14="http://schemas.microsoft.com/office/powerpoint/2010/main" val="127698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51EE167E-C6E9-46E8-AD57-E51ECEBC15E7}" type="datetimeFigureOut">
              <a:rPr lang="en-GB" smtClean="0">
                <a:solidFill>
                  <a:srgbClr val="ACCBF9"/>
                </a:solidFill>
              </a:rPr>
              <a:pPr/>
              <a:t>09/02/2015</a:t>
            </a:fld>
            <a:endParaRPr lang="en-GB">
              <a:solidFill>
                <a:srgbClr val="ACCBF9"/>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solidFill>
                <a:srgbClr val="ACCBF9"/>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B5E83EA-6935-4CE6-9D2F-47D19C636EB1}" type="slidenum">
              <a:rPr lang="en-GB" smtClean="0">
                <a:solidFill>
                  <a:srgbClr val="ACCBF9"/>
                </a:solidFill>
              </a:rPr>
              <a:pPr/>
              <a:t>‹#›</a:t>
            </a:fld>
            <a:endParaRPr lang="en-GB">
              <a:solidFill>
                <a:srgbClr val="ACCBF9"/>
              </a:solidFill>
            </a:endParaRPr>
          </a:p>
        </p:txBody>
      </p:sp>
    </p:spTree>
    <p:extLst>
      <p:ext uri="{BB962C8B-B14F-4D97-AF65-F5344CB8AC3E}">
        <p14:creationId xmlns:p14="http://schemas.microsoft.com/office/powerpoint/2010/main" val="167165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1EE167E-C6E9-46E8-AD57-E51ECEBC15E7}" type="datetimeFigureOut">
              <a:rPr lang="en-GB" smtClean="0"/>
              <a:pPr/>
              <a:t>09/02/2015</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B5E83EA-6935-4CE6-9D2F-47D19C636EB1}" type="slidenum">
              <a:rPr lang="en-GB" smtClean="0"/>
              <a:pPr/>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540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48" y="0"/>
            <a:ext cx="7005070" cy="3994430"/>
          </a:xfrm>
          <a:prstGeom prst="rect">
            <a:avLst/>
          </a:prstGeom>
        </p:spPr>
      </p:pic>
      <p:sp>
        <p:nvSpPr>
          <p:cNvPr id="9" name="TextBox 8"/>
          <p:cNvSpPr txBox="1"/>
          <p:nvPr/>
        </p:nvSpPr>
        <p:spPr>
          <a:xfrm>
            <a:off x="401126" y="3811218"/>
            <a:ext cx="9172135" cy="584775"/>
          </a:xfrm>
          <a:prstGeom prst="rect">
            <a:avLst/>
          </a:prstGeom>
          <a:noFill/>
        </p:spPr>
        <p:txBody>
          <a:bodyPr wrap="square" rtlCol="0">
            <a:spAutoFit/>
          </a:bodyPr>
          <a:lstStyle/>
          <a:p>
            <a:r>
              <a:rPr lang="en-GB" sz="3200" b="1" dirty="0">
                <a:solidFill>
                  <a:prstClr val="black"/>
                </a:solidFill>
              </a:rPr>
              <a:t>Fiona McCourt, Regional Development Manager</a:t>
            </a:r>
          </a:p>
        </p:txBody>
      </p:sp>
    </p:spTree>
    <p:extLst>
      <p:ext uri="{BB962C8B-B14F-4D97-AF65-F5344CB8AC3E}">
        <p14:creationId xmlns:p14="http://schemas.microsoft.com/office/powerpoint/2010/main" val="3136050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058400" cy="732223"/>
          </a:xfrm>
        </p:spPr>
        <p:txBody>
          <a:bodyPr numCol="1">
            <a:normAutofit/>
          </a:bodyPr>
          <a:lstStyle/>
          <a:p>
            <a:r>
              <a:rPr lang="en-GB" sz="3600" b="1" dirty="0" smtClean="0">
                <a:solidFill>
                  <a:schemeClr val="bg1"/>
                </a:solidFill>
                <a:latin typeface="+mn-lt"/>
              </a:rPr>
              <a:t>The Social Mobility Foundation (SMF)</a:t>
            </a:r>
            <a:endParaRPr lang="en-GB" sz="3600" b="1" dirty="0">
              <a:solidFill>
                <a:schemeClr val="bg1"/>
              </a:solidFill>
              <a:latin typeface="+mn-lt"/>
            </a:endParaRPr>
          </a:p>
        </p:txBody>
      </p:sp>
      <p:sp>
        <p:nvSpPr>
          <p:cNvPr id="3" name="Subtitle 2"/>
          <p:cNvSpPr>
            <a:spLocks noGrp="1"/>
          </p:cNvSpPr>
          <p:nvPr>
            <p:ph type="subTitle" idx="1"/>
          </p:nvPr>
        </p:nvSpPr>
        <p:spPr>
          <a:xfrm>
            <a:off x="1167622" y="1250954"/>
            <a:ext cx="10058400" cy="4403565"/>
          </a:xfrm>
        </p:spPr>
        <p:txBody>
          <a:bodyPr/>
          <a:lstStyle/>
          <a:p>
            <a:r>
              <a:rPr lang="en-GB" sz="3200" cap="none" dirty="0" smtClean="0">
                <a:solidFill>
                  <a:schemeClr val="bg1"/>
                </a:solidFill>
              </a:rPr>
              <a:t>Supports high </a:t>
            </a:r>
            <a:r>
              <a:rPr lang="en-GB" sz="3200" cap="none" dirty="0">
                <a:solidFill>
                  <a:schemeClr val="bg1"/>
                </a:solidFill>
              </a:rPr>
              <a:t>achieving students from low-income </a:t>
            </a:r>
            <a:r>
              <a:rPr lang="en-GB" sz="3200" cap="none" dirty="0" smtClean="0">
                <a:solidFill>
                  <a:schemeClr val="bg1"/>
                </a:solidFill>
              </a:rPr>
              <a:t>backgrounds</a:t>
            </a:r>
          </a:p>
          <a:p>
            <a:endParaRPr lang="en-GB" sz="3200" cap="none" dirty="0" smtClean="0">
              <a:solidFill>
                <a:schemeClr val="bg1"/>
              </a:solidFill>
            </a:endParaRPr>
          </a:p>
          <a:p>
            <a:r>
              <a:rPr lang="en-GB" sz="3200" cap="none" dirty="0" smtClean="0">
                <a:solidFill>
                  <a:schemeClr val="bg1"/>
                </a:solidFill>
              </a:rPr>
              <a:t>Provide students with a mentor, work experience, university application advice &amp; skill sessions</a:t>
            </a:r>
            <a:br>
              <a:rPr lang="en-GB" sz="3200" cap="none" dirty="0" smtClean="0">
                <a:solidFill>
                  <a:schemeClr val="bg1"/>
                </a:solidFill>
              </a:rPr>
            </a:br>
            <a:endParaRPr lang="en-GB" sz="3200" cap="none" dirty="0" smtClean="0">
              <a:solidFill>
                <a:schemeClr val="bg1"/>
              </a:solidFill>
            </a:endParaRPr>
          </a:p>
          <a:p>
            <a:r>
              <a:rPr lang="en-GB" sz="3200" cap="none" dirty="0" smtClean="0">
                <a:solidFill>
                  <a:schemeClr val="bg1"/>
                </a:solidFill>
              </a:rPr>
              <a:t>Tailored to career sectors </a:t>
            </a:r>
          </a:p>
          <a:p>
            <a:endParaRPr lang="en-GB"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Tree>
    <p:extLst>
      <p:ext uri="{BB962C8B-B14F-4D97-AF65-F5344CB8AC3E}">
        <p14:creationId xmlns:p14="http://schemas.microsoft.com/office/powerpoint/2010/main" val="2719153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grpSp>
        <p:nvGrpSpPr>
          <p:cNvPr id="34" name="Group 33"/>
          <p:cNvGrpSpPr/>
          <p:nvPr/>
        </p:nvGrpSpPr>
        <p:grpSpPr>
          <a:xfrm>
            <a:off x="5920542" y="2367602"/>
            <a:ext cx="5745892" cy="1458097"/>
            <a:chOff x="753762" y="308919"/>
            <a:chExt cx="5745892" cy="1458097"/>
          </a:xfrm>
        </p:grpSpPr>
        <p:grpSp>
          <p:nvGrpSpPr>
            <p:cNvPr id="21" name="Group 20"/>
            <p:cNvGrpSpPr/>
            <p:nvPr/>
          </p:nvGrpSpPr>
          <p:grpSpPr>
            <a:xfrm>
              <a:off x="753762" y="308919"/>
              <a:ext cx="5745892" cy="1458097"/>
              <a:chOff x="753762" y="308919"/>
              <a:chExt cx="5745892" cy="1458097"/>
            </a:xfrm>
          </p:grpSpPr>
          <p:sp>
            <p:nvSpPr>
              <p:cNvPr id="12" name="Rectangle 11"/>
              <p:cNvSpPr/>
              <p:nvPr/>
            </p:nvSpPr>
            <p:spPr>
              <a:xfrm>
                <a:off x="753762" y="308919"/>
                <a:ext cx="5745892" cy="1458097"/>
              </a:xfrm>
              <a:prstGeom prst="rect">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2" name="Picture 1"/>
              <p:cNvPicPr>
                <a:picLocks noChangeAspect="1"/>
              </p:cNvPicPr>
              <p:nvPr/>
            </p:nvPicPr>
            <p:blipFill>
              <a:blip r:embed="rId4"/>
              <a:stretch>
                <a:fillRect/>
              </a:stretch>
            </p:blipFill>
            <p:spPr>
              <a:xfrm>
                <a:off x="912855" y="975024"/>
                <a:ext cx="5448300" cy="657225"/>
              </a:xfrm>
              <a:prstGeom prst="rect">
                <a:avLst/>
              </a:prstGeom>
            </p:spPr>
          </p:pic>
          <p:pic>
            <p:nvPicPr>
              <p:cNvPr id="3" name="Picture 2"/>
              <p:cNvPicPr>
                <a:picLocks noChangeAspect="1"/>
              </p:cNvPicPr>
              <p:nvPr/>
            </p:nvPicPr>
            <p:blipFill>
              <a:blip r:embed="rId5"/>
              <a:stretch>
                <a:fillRect/>
              </a:stretch>
            </p:blipFill>
            <p:spPr>
              <a:xfrm>
                <a:off x="912855" y="468655"/>
                <a:ext cx="923925" cy="409575"/>
              </a:xfrm>
              <a:prstGeom prst="rect">
                <a:avLst/>
              </a:prstGeom>
            </p:spPr>
          </p:pic>
        </p:grpSp>
        <p:pic>
          <p:nvPicPr>
            <p:cNvPr id="6" name="Picture 5"/>
            <p:cNvPicPr>
              <a:picLocks noChangeAspect="1"/>
            </p:cNvPicPr>
            <p:nvPr/>
          </p:nvPicPr>
          <p:blipFill>
            <a:blip r:embed="rId6"/>
            <a:stretch>
              <a:fillRect/>
            </a:stretch>
          </p:blipFill>
          <p:spPr>
            <a:xfrm>
              <a:off x="2111332" y="1420896"/>
              <a:ext cx="1000125" cy="161925"/>
            </a:xfrm>
            <a:prstGeom prst="rect">
              <a:avLst/>
            </a:prstGeom>
          </p:spPr>
        </p:pic>
      </p:grpSp>
      <p:grpSp>
        <p:nvGrpSpPr>
          <p:cNvPr id="33" name="Group 32"/>
          <p:cNvGrpSpPr/>
          <p:nvPr/>
        </p:nvGrpSpPr>
        <p:grpSpPr>
          <a:xfrm>
            <a:off x="1868261" y="4295147"/>
            <a:ext cx="5909913" cy="1610497"/>
            <a:chOff x="753762" y="2212251"/>
            <a:chExt cx="5909913" cy="1610497"/>
          </a:xfrm>
        </p:grpSpPr>
        <p:pic>
          <p:nvPicPr>
            <p:cNvPr id="16" name="Picture 15"/>
            <p:cNvPicPr>
              <a:picLocks noChangeAspect="1"/>
            </p:cNvPicPr>
            <p:nvPr/>
          </p:nvPicPr>
          <p:blipFill>
            <a:blip r:embed="rId7"/>
            <a:stretch>
              <a:fillRect/>
            </a:stretch>
          </p:blipFill>
          <p:spPr>
            <a:xfrm>
              <a:off x="869093" y="2564349"/>
              <a:ext cx="5514975" cy="1181100"/>
            </a:xfrm>
            <a:prstGeom prst="rect">
              <a:avLst/>
            </a:prstGeom>
          </p:spPr>
        </p:pic>
        <p:pic>
          <p:nvPicPr>
            <p:cNvPr id="17" name="Picture 16"/>
            <p:cNvPicPr>
              <a:picLocks noChangeAspect="1"/>
            </p:cNvPicPr>
            <p:nvPr/>
          </p:nvPicPr>
          <p:blipFill>
            <a:blip r:embed="rId8"/>
            <a:stretch>
              <a:fillRect/>
            </a:stretch>
          </p:blipFill>
          <p:spPr>
            <a:xfrm>
              <a:off x="869093" y="2259549"/>
              <a:ext cx="1447800" cy="304800"/>
            </a:xfrm>
            <a:prstGeom prst="rect">
              <a:avLst/>
            </a:prstGeom>
          </p:spPr>
        </p:pic>
        <p:sp>
          <p:nvSpPr>
            <p:cNvPr id="18" name="Rectangle 17"/>
            <p:cNvSpPr/>
            <p:nvPr/>
          </p:nvSpPr>
          <p:spPr>
            <a:xfrm>
              <a:off x="753762" y="2212251"/>
              <a:ext cx="5909913" cy="1610497"/>
            </a:xfrm>
            <a:prstGeom prst="rect">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grpSp>
        <p:nvGrpSpPr>
          <p:cNvPr id="32" name="Group 31"/>
          <p:cNvGrpSpPr/>
          <p:nvPr/>
        </p:nvGrpSpPr>
        <p:grpSpPr>
          <a:xfrm>
            <a:off x="463840" y="155185"/>
            <a:ext cx="6006936" cy="1810426"/>
            <a:chOff x="492718" y="4343110"/>
            <a:chExt cx="6006936" cy="1810426"/>
          </a:xfrm>
        </p:grpSpPr>
        <p:pic>
          <p:nvPicPr>
            <p:cNvPr id="19" name="Picture 18"/>
            <p:cNvPicPr>
              <a:picLocks noChangeAspect="1"/>
            </p:cNvPicPr>
            <p:nvPr/>
          </p:nvPicPr>
          <p:blipFill>
            <a:blip r:embed="rId9"/>
            <a:stretch>
              <a:fillRect/>
            </a:stretch>
          </p:blipFill>
          <p:spPr>
            <a:xfrm>
              <a:off x="586845" y="4686686"/>
              <a:ext cx="5362575" cy="1466850"/>
            </a:xfrm>
            <a:prstGeom prst="rect">
              <a:avLst/>
            </a:prstGeom>
          </p:spPr>
        </p:pic>
        <p:pic>
          <p:nvPicPr>
            <p:cNvPr id="23" name="Picture 22"/>
            <p:cNvPicPr>
              <a:picLocks noChangeAspect="1"/>
            </p:cNvPicPr>
            <p:nvPr/>
          </p:nvPicPr>
          <p:blipFill>
            <a:blip r:embed="rId10"/>
            <a:stretch>
              <a:fillRect/>
            </a:stretch>
          </p:blipFill>
          <p:spPr>
            <a:xfrm>
              <a:off x="662531" y="4405080"/>
              <a:ext cx="1466850" cy="342900"/>
            </a:xfrm>
            <a:prstGeom prst="rect">
              <a:avLst/>
            </a:prstGeom>
          </p:spPr>
        </p:pic>
        <p:sp>
          <p:nvSpPr>
            <p:cNvPr id="31" name="Rectangle 30"/>
            <p:cNvSpPr/>
            <p:nvPr/>
          </p:nvSpPr>
          <p:spPr>
            <a:xfrm>
              <a:off x="492718" y="4343110"/>
              <a:ext cx="6006936" cy="1810426"/>
            </a:xfrm>
            <a:prstGeom prst="rect">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Tree>
    <p:extLst>
      <p:ext uri="{BB962C8B-B14F-4D97-AF65-F5344CB8AC3E}">
        <p14:creationId xmlns:p14="http://schemas.microsoft.com/office/powerpoint/2010/main" val="2972114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
        <p:nvSpPr>
          <p:cNvPr id="8" name="Subtitle 2"/>
          <p:cNvSpPr>
            <a:spLocks noGrp="1"/>
          </p:cNvSpPr>
          <p:nvPr>
            <p:ph type="subTitle" idx="1"/>
          </p:nvPr>
        </p:nvSpPr>
        <p:spPr>
          <a:xfrm>
            <a:off x="0" y="120316"/>
            <a:ext cx="11620220" cy="1540042"/>
          </a:xfrm>
        </p:spPr>
        <p:txBody>
          <a:bodyPr>
            <a:noAutofit/>
          </a:bodyPr>
          <a:lstStyle/>
          <a:p>
            <a:r>
              <a:rPr lang="en-GB" sz="3600" b="1" cap="none" dirty="0" smtClean="0">
                <a:solidFill>
                  <a:schemeClr val="bg1"/>
                </a:solidFill>
                <a:latin typeface="+mn-lt"/>
              </a:rPr>
              <a:t>How can role models, mentoring and work experience improve social mobility and broaden horizons?</a:t>
            </a:r>
          </a:p>
        </p:txBody>
      </p:sp>
    </p:spTree>
    <p:extLst>
      <p:ext uri="{BB962C8B-B14F-4D97-AF65-F5344CB8AC3E}">
        <p14:creationId xmlns:p14="http://schemas.microsoft.com/office/powerpoint/2010/main" val="585710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
        <p:nvSpPr>
          <p:cNvPr id="9" name="TextBox 8"/>
          <p:cNvSpPr txBox="1"/>
          <p:nvPr/>
        </p:nvSpPr>
        <p:spPr>
          <a:xfrm>
            <a:off x="353000" y="285965"/>
            <a:ext cx="9172135" cy="800219"/>
          </a:xfrm>
          <a:prstGeom prst="rect">
            <a:avLst/>
          </a:prstGeom>
          <a:noFill/>
        </p:spPr>
        <p:txBody>
          <a:bodyPr wrap="square" rtlCol="0">
            <a:spAutoFit/>
          </a:bodyPr>
          <a:lstStyle/>
          <a:p>
            <a:pPr marL="0" lvl="2"/>
            <a:r>
              <a:rPr lang="en-GB" b="1" dirty="0">
                <a:solidFill>
                  <a:prstClr val="white"/>
                </a:solidFill>
              </a:rPr>
              <a:t>Role models, mentor and work experience creates networks </a:t>
            </a:r>
          </a:p>
          <a:p>
            <a:endParaRPr lang="en-GB" sz="2800" b="1" dirty="0">
              <a:solidFill>
                <a:prstClr val="black"/>
              </a:solidFill>
            </a:endParaRPr>
          </a:p>
        </p:txBody>
      </p:sp>
      <p:sp>
        <p:nvSpPr>
          <p:cNvPr id="5" name="Title 1"/>
          <p:cNvSpPr>
            <a:spLocks noGrp="1"/>
          </p:cNvSpPr>
          <p:nvPr>
            <p:ph type="ctrTitle"/>
          </p:nvPr>
        </p:nvSpPr>
        <p:spPr>
          <a:xfrm>
            <a:off x="0" y="0"/>
            <a:ext cx="10058400" cy="732223"/>
          </a:xfrm>
        </p:spPr>
        <p:txBody>
          <a:bodyPr numCol="1">
            <a:normAutofit/>
          </a:bodyPr>
          <a:lstStyle/>
          <a:p>
            <a:r>
              <a:rPr lang="en-GB" sz="3600" b="1" dirty="0" smtClean="0">
                <a:solidFill>
                  <a:schemeClr val="bg1"/>
                </a:solidFill>
                <a:latin typeface="+mn-lt"/>
              </a:rPr>
              <a:t>Creates networks </a:t>
            </a:r>
            <a:endParaRPr lang="en-GB" sz="3600" b="1" dirty="0">
              <a:solidFill>
                <a:schemeClr val="bg1"/>
              </a:solidFill>
              <a:latin typeface="+mn-lt"/>
            </a:endParaRPr>
          </a:p>
        </p:txBody>
      </p:sp>
      <p:sp>
        <p:nvSpPr>
          <p:cNvPr id="6" name="Subtitle 2"/>
          <p:cNvSpPr>
            <a:spLocks noGrp="1"/>
          </p:cNvSpPr>
          <p:nvPr>
            <p:ph type="subTitle" idx="1"/>
          </p:nvPr>
        </p:nvSpPr>
        <p:spPr>
          <a:xfrm>
            <a:off x="1167622" y="1250954"/>
            <a:ext cx="10058400" cy="4403565"/>
          </a:xfrm>
        </p:spPr>
        <p:txBody>
          <a:bodyPr/>
          <a:lstStyle/>
          <a:p>
            <a:r>
              <a:rPr lang="en-GB" sz="3200" i="1" cap="none" dirty="0" smtClean="0">
                <a:solidFill>
                  <a:schemeClr val="bg1"/>
                </a:solidFill>
              </a:rPr>
              <a:t>Those with higher </a:t>
            </a:r>
            <a:r>
              <a:rPr lang="en-GB" sz="3200" i="1" cap="none" dirty="0">
                <a:solidFill>
                  <a:schemeClr val="bg1"/>
                </a:solidFill>
              </a:rPr>
              <a:t>levels of employer contacts are </a:t>
            </a:r>
            <a:r>
              <a:rPr lang="en-GB" sz="3200" b="1" i="1" cap="none" dirty="0">
                <a:solidFill>
                  <a:schemeClr val="bg1"/>
                </a:solidFill>
              </a:rPr>
              <a:t>less likely to be sceptical </a:t>
            </a:r>
            <a:r>
              <a:rPr lang="en-GB" sz="3200" i="1" cap="none" dirty="0">
                <a:solidFill>
                  <a:schemeClr val="bg1"/>
                </a:solidFill>
              </a:rPr>
              <a:t>that their current activity is useful for their future job ambitions. They have </a:t>
            </a:r>
            <a:r>
              <a:rPr lang="en-GB" sz="3200" b="1" i="1" cap="none" dirty="0">
                <a:solidFill>
                  <a:schemeClr val="bg1"/>
                </a:solidFill>
              </a:rPr>
              <a:t>better odds </a:t>
            </a:r>
            <a:r>
              <a:rPr lang="en-GB" sz="3200" i="1" cap="none" dirty="0">
                <a:solidFill>
                  <a:schemeClr val="bg1"/>
                </a:solidFill>
              </a:rPr>
              <a:t>of being in education, employment or training. If they are in full-time employment they will be earning between </a:t>
            </a:r>
            <a:r>
              <a:rPr lang="en-GB" sz="3200" b="1" i="1" cap="none" dirty="0">
                <a:solidFill>
                  <a:schemeClr val="bg1"/>
                </a:solidFill>
              </a:rPr>
              <a:t>10 and 25 percent more </a:t>
            </a:r>
            <a:r>
              <a:rPr lang="en-GB" sz="3200" i="1" cap="none" dirty="0">
                <a:solidFill>
                  <a:schemeClr val="bg1"/>
                </a:solidFill>
              </a:rPr>
              <a:t>on average</a:t>
            </a:r>
            <a:r>
              <a:rPr lang="en-GB" sz="3200" i="1" cap="none" dirty="0" smtClean="0">
                <a:solidFill>
                  <a:schemeClr val="bg1"/>
                </a:solidFill>
              </a:rPr>
              <a:t>.</a:t>
            </a:r>
          </a:p>
          <a:p>
            <a:endParaRPr lang="en-GB" sz="3200" i="1" cap="none" dirty="0" smtClean="0">
              <a:solidFill>
                <a:schemeClr val="bg1"/>
              </a:solidFill>
            </a:endParaRPr>
          </a:p>
          <a:p>
            <a:r>
              <a:rPr lang="en-GB" sz="3200" b="1" dirty="0"/>
              <a:t>The Education &amp; </a:t>
            </a:r>
            <a:r>
              <a:rPr lang="en-GB" sz="3200" b="1" dirty="0" smtClean="0"/>
              <a:t>Employers Taskforce </a:t>
            </a:r>
            <a:endParaRPr lang="en-GB" sz="3200" b="1" i="1" dirty="0">
              <a:solidFill>
                <a:schemeClr val="bg1"/>
              </a:solidFill>
            </a:endParaRPr>
          </a:p>
        </p:txBody>
      </p:sp>
    </p:spTree>
    <p:extLst>
      <p:ext uri="{BB962C8B-B14F-4D97-AF65-F5344CB8AC3E}">
        <p14:creationId xmlns:p14="http://schemas.microsoft.com/office/powerpoint/2010/main" val="3177130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
        <p:nvSpPr>
          <p:cNvPr id="9" name="TextBox 8"/>
          <p:cNvSpPr txBox="1"/>
          <p:nvPr/>
        </p:nvSpPr>
        <p:spPr>
          <a:xfrm>
            <a:off x="353000" y="285965"/>
            <a:ext cx="9172135" cy="800219"/>
          </a:xfrm>
          <a:prstGeom prst="rect">
            <a:avLst/>
          </a:prstGeom>
          <a:noFill/>
        </p:spPr>
        <p:txBody>
          <a:bodyPr wrap="square" rtlCol="0">
            <a:spAutoFit/>
          </a:bodyPr>
          <a:lstStyle/>
          <a:p>
            <a:pPr marL="0" lvl="2"/>
            <a:r>
              <a:rPr lang="en-GB" b="1" dirty="0">
                <a:solidFill>
                  <a:prstClr val="white"/>
                </a:solidFill>
              </a:rPr>
              <a:t>Role models, mentor and work experience creates networks </a:t>
            </a:r>
          </a:p>
          <a:p>
            <a:endParaRPr lang="en-GB" sz="2800" b="1" dirty="0">
              <a:solidFill>
                <a:prstClr val="black"/>
              </a:solidFill>
            </a:endParaRPr>
          </a:p>
        </p:txBody>
      </p:sp>
      <p:sp>
        <p:nvSpPr>
          <p:cNvPr id="5" name="Title 1"/>
          <p:cNvSpPr>
            <a:spLocks noGrp="1"/>
          </p:cNvSpPr>
          <p:nvPr>
            <p:ph type="ctrTitle"/>
          </p:nvPr>
        </p:nvSpPr>
        <p:spPr>
          <a:xfrm>
            <a:off x="0" y="0"/>
            <a:ext cx="10058400" cy="732223"/>
          </a:xfrm>
        </p:spPr>
        <p:txBody>
          <a:bodyPr numCol="1">
            <a:normAutofit/>
          </a:bodyPr>
          <a:lstStyle/>
          <a:p>
            <a:r>
              <a:rPr lang="en-GB" sz="3600" b="1" dirty="0" smtClean="0">
                <a:solidFill>
                  <a:schemeClr val="bg1"/>
                </a:solidFill>
                <a:latin typeface="+mn-lt"/>
              </a:rPr>
              <a:t>Demystifies professions and encourages confidence</a:t>
            </a:r>
            <a:endParaRPr lang="en-GB" sz="3600" b="1" dirty="0">
              <a:solidFill>
                <a:schemeClr val="bg1"/>
              </a:solidFill>
              <a:latin typeface="+mn-lt"/>
            </a:endParaRPr>
          </a:p>
        </p:txBody>
      </p:sp>
      <p:sp>
        <p:nvSpPr>
          <p:cNvPr id="6" name="Subtitle 2"/>
          <p:cNvSpPr>
            <a:spLocks noGrp="1"/>
          </p:cNvSpPr>
          <p:nvPr>
            <p:ph type="subTitle" idx="1"/>
          </p:nvPr>
        </p:nvSpPr>
        <p:spPr>
          <a:xfrm>
            <a:off x="1167622" y="1250954"/>
            <a:ext cx="10058400" cy="4403565"/>
          </a:xfrm>
        </p:spPr>
        <p:txBody>
          <a:bodyPr/>
          <a:lstStyle/>
          <a:p>
            <a:r>
              <a:rPr lang="en-GB" sz="3200" cap="none" dirty="0">
                <a:solidFill>
                  <a:schemeClr val="bg1"/>
                </a:solidFill>
              </a:rPr>
              <a:t>Once young people discover that </a:t>
            </a:r>
            <a:r>
              <a:rPr lang="en-GB" sz="3200" b="1" cap="none" dirty="0">
                <a:solidFill>
                  <a:schemeClr val="bg1"/>
                </a:solidFill>
              </a:rPr>
              <a:t>they aren’t that different</a:t>
            </a:r>
            <a:r>
              <a:rPr lang="en-GB" sz="3200" cap="none" dirty="0">
                <a:solidFill>
                  <a:schemeClr val="bg1"/>
                </a:solidFill>
              </a:rPr>
              <a:t> than those people already working in their desired profession, they </a:t>
            </a:r>
            <a:r>
              <a:rPr lang="en-GB" sz="3200" b="1" cap="none" dirty="0">
                <a:solidFill>
                  <a:schemeClr val="bg1"/>
                </a:solidFill>
              </a:rPr>
              <a:t>become more confident that they too can make it</a:t>
            </a:r>
            <a:r>
              <a:rPr lang="en-GB" sz="3200" cap="none" dirty="0">
                <a:solidFill>
                  <a:schemeClr val="bg1"/>
                </a:solidFill>
              </a:rPr>
              <a:t>. </a:t>
            </a:r>
          </a:p>
          <a:p>
            <a:endParaRPr lang="en-GB" sz="3200" cap="none" dirty="0" smtClean="0">
              <a:solidFill>
                <a:schemeClr val="bg1"/>
              </a:solidFill>
            </a:endParaRPr>
          </a:p>
          <a:p>
            <a:r>
              <a:rPr lang="en-GB" sz="3200" b="1" dirty="0" smtClean="0"/>
              <a:t>The social mobility Foundation </a:t>
            </a:r>
            <a:endParaRPr lang="en-GB" sz="3200" b="1" i="1" dirty="0">
              <a:solidFill>
                <a:schemeClr val="bg1"/>
              </a:solidFill>
            </a:endParaRPr>
          </a:p>
        </p:txBody>
      </p:sp>
    </p:spTree>
    <p:extLst>
      <p:ext uri="{BB962C8B-B14F-4D97-AF65-F5344CB8AC3E}">
        <p14:creationId xmlns:p14="http://schemas.microsoft.com/office/powerpoint/2010/main" val="2865598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
        <p:nvSpPr>
          <p:cNvPr id="9" name="TextBox 8"/>
          <p:cNvSpPr txBox="1"/>
          <p:nvPr/>
        </p:nvSpPr>
        <p:spPr>
          <a:xfrm>
            <a:off x="353000" y="285965"/>
            <a:ext cx="9172135" cy="800219"/>
          </a:xfrm>
          <a:prstGeom prst="rect">
            <a:avLst/>
          </a:prstGeom>
          <a:noFill/>
        </p:spPr>
        <p:txBody>
          <a:bodyPr wrap="square" rtlCol="0">
            <a:spAutoFit/>
          </a:bodyPr>
          <a:lstStyle/>
          <a:p>
            <a:pPr marL="0" lvl="2"/>
            <a:r>
              <a:rPr lang="en-GB" b="1" dirty="0">
                <a:solidFill>
                  <a:prstClr val="white"/>
                </a:solidFill>
              </a:rPr>
              <a:t>Role models, mentor and work experience creates networks </a:t>
            </a:r>
          </a:p>
          <a:p>
            <a:endParaRPr lang="en-GB" sz="2800" b="1" dirty="0">
              <a:solidFill>
                <a:prstClr val="black"/>
              </a:solidFill>
            </a:endParaRPr>
          </a:p>
        </p:txBody>
      </p:sp>
      <p:sp>
        <p:nvSpPr>
          <p:cNvPr id="5" name="Title 1"/>
          <p:cNvSpPr>
            <a:spLocks noGrp="1"/>
          </p:cNvSpPr>
          <p:nvPr>
            <p:ph type="ctrTitle"/>
          </p:nvPr>
        </p:nvSpPr>
        <p:spPr>
          <a:xfrm>
            <a:off x="0" y="0"/>
            <a:ext cx="10058400" cy="732223"/>
          </a:xfrm>
        </p:spPr>
        <p:txBody>
          <a:bodyPr numCol="1">
            <a:normAutofit/>
          </a:bodyPr>
          <a:lstStyle/>
          <a:p>
            <a:r>
              <a:rPr lang="en-GB" sz="3600" b="1" dirty="0" smtClean="0">
                <a:solidFill>
                  <a:schemeClr val="bg1"/>
                </a:solidFill>
                <a:latin typeface="+mn-lt"/>
              </a:rPr>
              <a:t>Raises motivation in the classroom </a:t>
            </a:r>
            <a:endParaRPr lang="en-GB" sz="3600" b="1" dirty="0">
              <a:solidFill>
                <a:schemeClr val="bg1"/>
              </a:solidFill>
              <a:latin typeface="+mn-lt"/>
            </a:endParaRPr>
          </a:p>
        </p:txBody>
      </p:sp>
      <p:sp>
        <p:nvSpPr>
          <p:cNvPr id="6" name="Subtitle 2"/>
          <p:cNvSpPr>
            <a:spLocks noGrp="1"/>
          </p:cNvSpPr>
          <p:nvPr>
            <p:ph type="subTitle" idx="1"/>
          </p:nvPr>
        </p:nvSpPr>
        <p:spPr>
          <a:xfrm>
            <a:off x="1167622" y="1250954"/>
            <a:ext cx="10058400" cy="4403565"/>
          </a:xfrm>
        </p:spPr>
        <p:txBody>
          <a:bodyPr/>
          <a:lstStyle/>
          <a:p>
            <a:r>
              <a:rPr lang="en-GB" sz="3200" cap="none" dirty="0" smtClean="0">
                <a:solidFill>
                  <a:schemeClr val="bg1"/>
                </a:solidFill>
              </a:rPr>
              <a:t>These </a:t>
            </a:r>
            <a:r>
              <a:rPr lang="en-GB" sz="3200" cap="none" dirty="0">
                <a:solidFill>
                  <a:schemeClr val="bg1"/>
                </a:solidFill>
              </a:rPr>
              <a:t>activities all have </a:t>
            </a:r>
            <a:r>
              <a:rPr lang="en-GB" sz="3200" b="1" cap="none" dirty="0">
                <a:solidFill>
                  <a:schemeClr val="bg1"/>
                </a:solidFill>
              </a:rPr>
              <a:t>knock-on effects </a:t>
            </a:r>
            <a:r>
              <a:rPr lang="en-GB" sz="3200" cap="none" dirty="0" smtClean="0">
                <a:solidFill>
                  <a:schemeClr val="bg1"/>
                </a:solidFill>
              </a:rPr>
              <a:t>that result in higher grades, </a:t>
            </a:r>
            <a:r>
              <a:rPr lang="en-GB" sz="3200" b="1" cap="none" dirty="0" smtClean="0">
                <a:solidFill>
                  <a:schemeClr val="bg1"/>
                </a:solidFill>
              </a:rPr>
              <a:t>increased motivation</a:t>
            </a:r>
            <a:r>
              <a:rPr lang="en-GB" sz="3200" cap="none" dirty="0" smtClean="0">
                <a:solidFill>
                  <a:schemeClr val="bg1"/>
                </a:solidFill>
              </a:rPr>
              <a:t> and access to someone who can act as an </a:t>
            </a:r>
            <a:r>
              <a:rPr lang="en-GB" sz="3200" b="1" cap="none" dirty="0" smtClean="0">
                <a:solidFill>
                  <a:schemeClr val="bg1"/>
                </a:solidFill>
              </a:rPr>
              <a:t>informal tutor</a:t>
            </a:r>
            <a:r>
              <a:rPr lang="en-GB" sz="3200" cap="none" dirty="0" smtClean="0">
                <a:solidFill>
                  <a:schemeClr val="bg1"/>
                </a:solidFill>
              </a:rPr>
              <a:t>.</a:t>
            </a:r>
          </a:p>
          <a:p>
            <a:endParaRPr lang="en-GB" sz="3200" cap="none" dirty="0" smtClean="0">
              <a:solidFill>
                <a:schemeClr val="bg1"/>
              </a:solidFill>
            </a:endParaRPr>
          </a:p>
          <a:p>
            <a:r>
              <a:rPr lang="en-GB" sz="3200" b="1" dirty="0"/>
              <a:t>The Social Mobility &amp; Child Poverty Commission </a:t>
            </a:r>
            <a:endParaRPr lang="en-GB" sz="3200" b="1" cap="none" dirty="0" smtClean="0">
              <a:solidFill>
                <a:schemeClr val="bg1"/>
              </a:solidFill>
            </a:endParaRPr>
          </a:p>
        </p:txBody>
      </p:sp>
    </p:spTree>
    <p:extLst>
      <p:ext uri="{BB962C8B-B14F-4D97-AF65-F5344CB8AC3E}">
        <p14:creationId xmlns:p14="http://schemas.microsoft.com/office/powerpoint/2010/main" val="3845649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
        <p:nvSpPr>
          <p:cNvPr id="9" name="TextBox 8"/>
          <p:cNvSpPr txBox="1"/>
          <p:nvPr/>
        </p:nvSpPr>
        <p:spPr>
          <a:xfrm>
            <a:off x="353000" y="285965"/>
            <a:ext cx="9172135" cy="800219"/>
          </a:xfrm>
          <a:prstGeom prst="rect">
            <a:avLst/>
          </a:prstGeom>
          <a:noFill/>
        </p:spPr>
        <p:txBody>
          <a:bodyPr wrap="square" rtlCol="0">
            <a:spAutoFit/>
          </a:bodyPr>
          <a:lstStyle/>
          <a:p>
            <a:pPr marL="0" lvl="2"/>
            <a:r>
              <a:rPr lang="en-GB" b="1" dirty="0">
                <a:solidFill>
                  <a:prstClr val="white"/>
                </a:solidFill>
              </a:rPr>
              <a:t>Role models, mentor and work experience creates networks </a:t>
            </a:r>
          </a:p>
          <a:p>
            <a:endParaRPr lang="en-GB" sz="2800" b="1" dirty="0">
              <a:solidFill>
                <a:prstClr val="black"/>
              </a:solidFill>
            </a:endParaRPr>
          </a:p>
        </p:txBody>
      </p:sp>
      <p:sp>
        <p:nvSpPr>
          <p:cNvPr id="5" name="Title 1"/>
          <p:cNvSpPr>
            <a:spLocks noGrp="1"/>
          </p:cNvSpPr>
          <p:nvPr>
            <p:ph type="ctrTitle"/>
          </p:nvPr>
        </p:nvSpPr>
        <p:spPr>
          <a:xfrm>
            <a:off x="0" y="0"/>
            <a:ext cx="10058400" cy="732223"/>
          </a:xfrm>
        </p:spPr>
        <p:txBody>
          <a:bodyPr numCol="1">
            <a:normAutofit/>
          </a:bodyPr>
          <a:lstStyle/>
          <a:p>
            <a:r>
              <a:rPr lang="en-GB" sz="3600" b="1" dirty="0" smtClean="0">
                <a:solidFill>
                  <a:schemeClr val="bg1"/>
                </a:solidFill>
                <a:latin typeface="+mn-lt"/>
              </a:rPr>
              <a:t>Helps employers address social mobility</a:t>
            </a:r>
            <a:endParaRPr lang="en-GB" sz="3600" b="1" dirty="0">
              <a:solidFill>
                <a:schemeClr val="bg1"/>
              </a:solidFill>
              <a:latin typeface="+mn-lt"/>
            </a:endParaRPr>
          </a:p>
        </p:txBody>
      </p:sp>
      <p:sp>
        <p:nvSpPr>
          <p:cNvPr id="6" name="Subtitle 2"/>
          <p:cNvSpPr>
            <a:spLocks noGrp="1"/>
          </p:cNvSpPr>
          <p:nvPr>
            <p:ph type="subTitle" idx="1"/>
          </p:nvPr>
        </p:nvSpPr>
        <p:spPr>
          <a:xfrm>
            <a:off x="1167622" y="1250954"/>
            <a:ext cx="10058400" cy="4403565"/>
          </a:xfrm>
        </p:spPr>
        <p:txBody>
          <a:bodyPr>
            <a:normAutofit/>
          </a:bodyPr>
          <a:lstStyle/>
          <a:p>
            <a:r>
              <a:rPr lang="en-GB" sz="3200" i="1" cap="none" dirty="0" smtClean="0">
                <a:solidFill>
                  <a:schemeClr val="bg1"/>
                </a:solidFill>
              </a:rPr>
              <a:t>Clifford Chance found they have attracted a </a:t>
            </a:r>
            <a:r>
              <a:rPr lang="en-GB" sz="3200" b="1" i="1" cap="none" dirty="0" smtClean="0">
                <a:solidFill>
                  <a:schemeClr val="bg1"/>
                </a:solidFill>
              </a:rPr>
              <a:t>third more “first generation” university students </a:t>
            </a:r>
            <a:r>
              <a:rPr lang="en-GB" sz="3200" i="1" cap="none" dirty="0" smtClean="0">
                <a:solidFill>
                  <a:schemeClr val="bg1"/>
                </a:solidFill>
              </a:rPr>
              <a:t>than the traditional route to recruitment – and </a:t>
            </a:r>
            <a:r>
              <a:rPr lang="en-GB" sz="3200" b="1" i="1" cap="none" dirty="0" smtClean="0">
                <a:solidFill>
                  <a:schemeClr val="bg1"/>
                </a:solidFill>
              </a:rPr>
              <a:t>three times</a:t>
            </a:r>
            <a:r>
              <a:rPr lang="en-GB" sz="3200" i="1" cap="none" dirty="0" smtClean="0">
                <a:solidFill>
                  <a:schemeClr val="bg1"/>
                </a:solidFill>
              </a:rPr>
              <a:t> as many students from universities with which it does </a:t>
            </a:r>
            <a:r>
              <a:rPr lang="en-GB" sz="3200" b="1" i="1" cap="none" dirty="0" smtClean="0">
                <a:solidFill>
                  <a:schemeClr val="bg1"/>
                </a:solidFill>
              </a:rPr>
              <a:t>not have strong traditional links</a:t>
            </a:r>
            <a:r>
              <a:rPr lang="en-GB" sz="3200" i="1" cap="none" dirty="0" smtClean="0">
                <a:solidFill>
                  <a:schemeClr val="bg1"/>
                </a:solidFill>
              </a:rPr>
              <a:t>.</a:t>
            </a:r>
          </a:p>
          <a:p>
            <a:endParaRPr lang="en-GB" sz="3200" cap="none" dirty="0" smtClean="0">
              <a:solidFill>
                <a:schemeClr val="bg1"/>
              </a:solidFill>
            </a:endParaRPr>
          </a:p>
          <a:p>
            <a:r>
              <a:rPr lang="en-GB" sz="3200" b="1" dirty="0" smtClean="0"/>
              <a:t>Law </a:t>
            </a:r>
            <a:r>
              <a:rPr lang="en-GB" sz="3200" b="1" dirty="0"/>
              <a:t>firm Clifford Chance adopts ‘CV blind’ policy to break Oxbridge recruitment </a:t>
            </a:r>
            <a:r>
              <a:rPr lang="en-GB" sz="3200" b="1" dirty="0" smtClean="0"/>
              <a:t>bias: The Independent, 2014</a:t>
            </a:r>
            <a:endParaRPr lang="en-GB" sz="3200" b="1" dirty="0"/>
          </a:p>
        </p:txBody>
      </p:sp>
    </p:spTree>
    <p:extLst>
      <p:ext uri="{BB962C8B-B14F-4D97-AF65-F5344CB8AC3E}">
        <p14:creationId xmlns:p14="http://schemas.microsoft.com/office/powerpoint/2010/main" val="3613086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8223" y="5869366"/>
            <a:ext cx="1733777" cy="988634"/>
          </a:xfrm>
          <a:prstGeom prst="rect">
            <a:avLst/>
          </a:prstGeom>
        </p:spPr>
      </p:pic>
      <p:sp>
        <p:nvSpPr>
          <p:cNvPr id="9" name="TextBox 8"/>
          <p:cNvSpPr txBox="1"/>
          <p:nvPr/>
        </p:nvSpPr>
        <p:spPr>
          <a:xfrm>
            <a:off x="353000" y="285965"/>
            <a:ext cx="9172135" cy="800219"/>
          </a:xfrm>
          <a:prstGeom prst="rect">
            <a:avLst/>
          </a:prstGeom>
          <a:noFill/>
        </p:spPr>
        <p:txBody>
          <a:bodyPr wrap="square" rtlCol="0">
            <a:spAutoFit/>
          </a:bodyPr>
          <a:lstStyle/>
          <a:p>
            <a:pPr marL="0" lvl="2"/>
            <a:r>
              <a:rPr lang="en-GB" b="1" dirty="0">
                <a:solidFill>
                  <a:prstClr val="white"/>
                </a:solidFill>
              </a:rPr>
              <a:t>Role models, mentor and work experience creates networks </a:t>
            </a:r>
          </a:p>
          <a:p>
            <a:endParaRPr lang="en-GB" sz="2800" b="1" dirty="0">
              <a:solidFill>
                <a:prstClr val="black"/>
              </a:solidFill>
            </a:endParaRPr>
          </a:p>
        </p:txBody>
      </p:sp>
      <p:sp>
        <p:nvSpPr>
          <p:cNvPr id="5" name="Title 1"/>
          <p:cNvSpPr>
            <a:spLocks noGrp="1"/>
          </p:cNvSpPr>
          <p:nvPr>
            <p:ph type="ctrTitle"/>
          </p:nvPr>
        </p:nvSpPr>
        <p:spPr>
          <a:xfrm>
            <a:off x="0" y="0"/>
            <a:ext cx="10058400" cy="732223"/>
          </a:xfrm>
        </p:spPr>
        <p:txBody>
          <a:bodyPr numCol="1">
            <a:normAutofit/>
          </a:bodyPr>
          <a:lstStyle/>
          <a:p>
            <a:r>
              <a:rPr lang="en-GB" sz="3600" b="1" dirty="0" smtClean="0">
                <a:solidFill>
                  <a:schemeClr val="bg1"/>
                </a:solidFill>
                <a:latin typeface="+mn-lt"/>
              </a:rPr>
              <a:t>You can improve social mobility</a:t>
            </a:r>
            <a:endParaRPr lang="en-GB" sz="3600" b="1" dirty="0">
              <a:solidFill>
                <a:schemeClr val="bg1"/>
              </a:solidFill>
              <a:latin typeface="+mn-lt"/>
            </a:endParaRPr>
          </a:p>
        </p:txBody>
      </p:sp>
      <p:sp>
        <p:nvSpPr>
          <p:cNvPr id="6" name="Subtitle 2"/>
          <p:cNvSpPr>
            <a:spLocks noGrp="1"/>
          </p:cNvSpPr>
          <p:nvPr>
            <p:ph type="subTitle" idx="1"/>
          </p:nvPr>
        </p:nvSpPr>
        <p:spPr>
          <a:xfrm>
            <a:off x="1167622" y="1250954"/>
            <a:ext cx="10058400" cy="4403565"/>
          </a:xfrm>
        </p:spPr>
        <p:txBody>
          <a:bodyPr>
            <a:normAutofit/>
          </a:bodyPr>
          <a:lstStyle/>
          <a:p>
            <a:r>
              <a:rPr lang="en-GB" sz="3200" cap="none" dirty="0" smtClean="0">
                <a:solidFill>
                  <a:schemeClr val="bg1"/>
                </a:solidFill>
              </a:rPr>
              <a:t>Teachers and </a:t>
            </a:r>
            <a:r>
              <a:rPr lang="en-GB" sz="3200" cap="none" dirty="0">
                <a:solidFill>
                  <a:schemeClr val="bg1"/>
                </a:solidFill>
              </a:rPr>
              <a:t>those working in </a:t>
            </a:r>
            <a:r>
              <a:rPr lang="en-GB" sz="3200" cap="none" dirty="0" smtClean="0">
                <a:solidFill>
                  <a:schemeClr val="bg1"/>
                </a:solidFill>
              </a:rPr>
              <a:t>schools should </a:t>
            </a:r>
            <a:r>
              <a:rPr lang="en-GB" sz="3200" b="1" cap="none" dirty="0" smtClean="0">
                <a:solidFill>
                  <a:schemeClr val="bg1"/>
                </a:solidFill>
              </a:rPr>
              <a:t>continue </a:t>
            </a:r>
            <a:r>
              <a:rPr lang="en-GB" sz="3200" b="1" cap="none" dirty="0">
                <a:solidFill>
                  <a:schemeClr val="bg1"/>
                </a:solidFill>
              </a:rPr>
              <a:t>to look outside the school gate to find new opportunities</a:t>
            </a:r>
            <a:r>
              <a:rPr lang="en-GB" sz="3200" cap="none" dirty="0">
                <a:solidFill>
                  <a:schemeClr val="bg1"/>
                </a:solidFill>
              </a:rPr>
              <a:t> and to </a:t>
            </a:r>
            <a:r>
              <a:rPr lang="en-GB" sz="3200" b="1" cap="none" dirty="0">
                <a:solidFill>
                  <a:schemeClr val="bg1"/>
                </a:solidFill>
              </a:rPr>
              <a:t>increase the links </a:t>
            </a:r>
            <a:r>
              <a:rPr lang="en-GB" sz="3200" cap="none" dirty="0" smtClean="0">
                <a:solidFill>
                  <a:schemeClr val="bg1"/>
                </a:solidFill>
              </a:rPr>
              <a:t>with existing </a:t>
            </a:r>
            <a:r>
              <a:rPr lang="en-GB" sz="3200" cap="none" dirty="0">
                <a:solidFill>
                  <a:schemeClr val="bg1"/>
                </a:solidFill>
              </a:rPr>
              <a:t>partners.  </a:t>
            </a:r>
          </a:p>
          <a:p>
            <a:endParaRPr lang="en-GB" sz="3200" cap="none" dirty="0" smtClean="0">
              <a:solidFill>
                <a:schemeClr val="bg1"/>
              </a:solidFill>
            </a:endParaRPr>
          </a:p>
        </p:txBody>
      </p:sp>
    </p:spTree>
    <p:extLst>
      <p:ext uri="{BB962C8B-B14F-4D97-AF65-F5344CB8AC3E}">
        <p14:creationId xmlns:p14="http://schemas.microsoft.com/office/powerpoint/2010/main" val="3660749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1383</Words>
  <Application>Microsoft Office PowerPoint</Application>
  <PresentationFormat>Widescreen</PresentationFormat>
  <Paragraphs>98</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PowerPoint Presentation</vt:lpstr>
      <vt:lpstr>The Social Mobility Foundation (SMF)</vt:lpstr>
      <vt:lpstr>PowerPoint Presentation</vt:lpstr>
      <vt:lpstr>PowerPoint Presentation</vt:lpstr>
      <vt:lpstr>Creates networks </vt:lpstr>
      <vt:lpstr>Demystifies professions and encourages confidence</vt:lpstr>
      <vt:lpstr>Raises motivation in the classroom </vt:lpstr>
      <vt:lpstr>Helps employers address social mobility</vt:lpstr>
      <vt:lpstr>You can improve social mobility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dc:creator>
  <cp:lastModifiedBy>Fiona</cp:lastModifiedBy>
  <cp:revision>14</cp:revision>
  <dcterms:created xsi:type="dcterms:W3CDTF">2015-02-09T09:04:34Z</dcterms:created>
  <dcterms:modified xsi:type="dcterms:W3CDTF">2015-02-09T16:31:19Z</dcterms:modified>
</cp:coreProperties>
</file>