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6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15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58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7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796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59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25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8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9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65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88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A820-AC17-4B08-9F50-695406BA796A}" type="datetimeFigureOut">
              <a:rPr lang="en-GB" smtClean="0"/>
              <a:t>24/06/2014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6D49-DDF8-443D-BD05-3280088798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1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44" y="17728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Policy, impact, and paperwork: Accounting for your Pupil Premium spend </a:t>
            </a:r>
            <a:br>
              <a:rPr lang="en-GB" b="1" dirty="0" smtClean="0"/>
            </a:br>
            <a:r>
              <a:rPr lang="en-GB" b="1" dirty="0" smtClean="0"/>
              <a:t> 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Dominic Martin </a:t>
            </a:r>
            <a:b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Jesmond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Primary</a:t>
            </a:r>
            <a:b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BlueMono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824" y="4005064"/>
            <a:ext cx="2808288" cy="2376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67744" y="2606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384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Clarity around starting points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579296" cy="43924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Pupil Premium Policy: a clear rationale about your pupil premium spend</a:t>
            </a:r>
          </a:p>
          <a:p>
            <a:pPr lvl="1"/>
            <a:r>
              <a:rPr lang="en-GB" dirty="0" smtClean="0"/>
              <a:t>Principles, Values, Vision: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2"/>
            <a:r>
              <a:rPr lang="en-GB" i="1" dirty="0" smtClean="0"/>
              <a:t>Linking back to School vision; quality first ‘wave’ education for all</a:t>
            </a:r>
            <a:r>
              <a:rPr lang="en-GB" dirty="0" smtClean="0"/>
              <a:t>  </a:t>
            </a:r>
          </a:p>
          <a:p>
            <a:pPr lvl="2"/>
            <a:r>
              <a:rPr lang="en-GB" i="1" dirty="0" smtClean="0"/>
              <a:t>Defining ‘vulnerability’:</a:t>
            </a:r>
          </a:p>
          <a:p>
            <a:pPr lvl="3"/>
            <a:r>
              <a:rPr lang="en-GB" i="1" dirty="0" smtClean="0"/>
              <a:t>Individual</a:t>
            </a:r>
          </a:p>
          <a:p>
            <a:pPr lvl="3"/>
            <a:r>
              <a:rPr lang="en-GB" i="1" dirty="0" smtClean="0"/>
              <a:t>Group</a:t>
            </a:r>
          </a:p>
          <a:p>
            <a:pPr lvl="3"/>
            <a:r>
              <a:rPr lang="en-GB" i="1" dirty="0" smtClean="0"/>
              <a:t>‘Socially Disadvantaged’? Parental response…</a:t>
            </a:r>
          </a:p>
          <a:p>
            <a:pPr lvl="3"/>
            <a:r>
              <a:rPr lang="en-GB" i="1" dirty="0" smtClean="0"/>
              <a:t>‘Equality of Opportunity’ beyond Socio Economic labels </a:t>
            </a:r>
          </a:p>
          <a:p>
            <a:pPr lvl="2"/>
            <a:r>
              <a:rPr lang="en-GB" i="1" dirty="0" smtClean="0"/>
              <a:t>Needs analysis: data and tracking, social need, </a:t>
            </a:r>
          </a:p>
          <a:p>
            <a:pPr marL="914400" lvl="2" indent="0">
              <a:buNone/>
            </a:pPr>
            <a:r>
              <a:rPr lang="en-GB" i="1" dirty="0"/>
              <a:t> </a:t>
            </a:r>
            <a:r>
              <a:rPr lang="en-GB" i="1" dirty="0" smtClean="0"/>
              <a:t>                 dialogue with parents (how can we help?)</a:t>
            </a:r>
          </a:p>
          <a:p>
            <a:pPr marL="914400" lvl="2" indent="0">
              <a:buNone/>
            </a:pPr>
            <a:endParaRPr lang="en-GB" i="1" dirty="0" smtClean="0"/>
          </a:p>
          <a:p>
            <a:pPr marL="914400" lvl="2" indent="0">
              <a:buNone/>
            </a:pPr>
            <a:r>
              <a:rPr lang="en-GB" i="1" dirty="0" smtClean="0"/>
              <a:t>                                    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549" y="4797152"/>
            <a:ext cx="1918293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8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Provision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72" cy="4525963"/>
          </a:xfrm>
        </p:spPr>
        <p:txBody>
          <a:bodyPr/>
          <a:lstStyle/>
          <a:p>
            <a:r>
              <a:rPr lang="en-GB" dirty="0" smtClean="0"/>
              <a:t>What is research telling us</a:t>
            </a:r>
          </a:p>
          <a:p>
            <a:pPr marL="0" indent="0">
              <a:buNone/>
            </a:pPr>
            <a:r>
              <a:rPr lang="en-GB" dirty="0" smtClean="0"/>
              <a:t>    about cost </a:t>
            </a:r>
            <a:r>
              <a:rPr lang="en-GB" dirty="0" err="1" smtClean="0"/>
              <a:t>vs</a:t>
            </a:r>
            <a:r>
              <a:rPr lang="en-GB" dirty="0" smtClean="0"/>
              <a:t> impact? EEF etc.</a:t>
            </a:r>
          </a:p>
          <a:p>
            <a:r>
              <a:rPr lang="en-GB" dirty="0" smtClean="0"/>
              <a:t>Learning from other practitioners; research into best practice Twitter etc.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289121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137" y="1412776"/>
            <a:ext cx="31072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dmartin.WESTJES\AppData\Local\Microsoft\Windows\Temporary Internet Files\Content.IE5\GLSFJA0V\photo[1]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8"/>
          <a:stretch/>
        </p:blipFill>
        <p:spPr bwMode="auto">
          <a:xfrm>
            <a:off x="5580112" y="3429000"/>
            <a:ext cx="2376264" cy="31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0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Strands of Provision – </a:t>
            </a:r>
            <a:b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GB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‘Equality of Opportunity’</a:t>
            </a:r>
            <a:endParaRPr lang="en-GB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Achievement and Standards </a:t>
            </a:r>
            <a:r>
              <a:rPr lang="en-GB" sz="2400" dirty="0" smtClean="0"/>
              <a:t>(accelerated learning)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Learning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Pastoral 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Out of Hours and Enrichment 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provision development / investment in staff to achieve and sustain quality first wave teaching. 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520280" cy="154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9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outcomes to Parents </a:t>
            </a:r>
            <a:b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General Public  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Spend ‘plan’ – flexible intentions</a:t>
            </a:r>
          </a:p>
          <a:p>
            <a:pPr lvl="1"/>
            <a:r>
              <a:rPr lang="en-GB" i="1" dirty="0" smtClean="0"/>
              <a:t>‘Funding Area’ ‘Detailed School Programme’ (what we’ll do) ‘Allocation from Fund (various ways in which we’ll spend money) ‘Total Allocation’ </a:t>
            </a:r>
          </a:p>
          <a:p>
            <a:r>
              <a:rPr lang="en-GB" dirty="0" smtClean="0"/>
              <a:t>Spend ‘statement’ – what did we actually spend the money on.</a:t>
            </a:r>
          </a:p>
          <a:p>
            <a:r>
              <a:rPr lang="en-GB" dirty="0" smtClean="0"/>
              <a:t>Academic outcomes – levels / progress etc.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373216"/>
            <a:ext cx="3312368" cy="13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00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Scrutinising outcomes, the evidence trail; accountability to Governors, Ofsted etc.</a:t>
            </a:r>
            <a:endParaRPr lang="en-GB" sz="36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3374" y="1556792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Overview of ‘quantitative’ outcomes – raw data  (framed in different ways)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Overview of ‘qualitative’ impact – pupil voice, pass survey etc.</a:t>
            </a:r>
            <a:endParaRPr lang="en-GB" sz="20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5925377" cy="1371792"/>
          </a:xfrm>
          <a:prstGeom prst="rect">
            <a:avLst/>
          </a:prstGeom>
        </p:spPr>
      </p:pic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" y="3789040"/>
            <a:ext cx="7923042" cy="2664296"/>
          </a:xfrm>
        </p:spPr>
      </p:pic>
    </p:spTree>
    <p:extLst>
      <p:ext uri="{BB962C8B-B14F-4D97-AF65-F5344CB8AC3E}">
        <p14:creationId xmlns:p14="http://schemas.microsoft.com/office/powerpoint/2010/main" val="13586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" y="1916832"/>
            <a:ext cx="8229600" cy="3107093"/>
          </a:xfrm>
        </p:spPr>
      </p:pic>
      <p:sp>
        <p:nvSpPr>
          <p:cNvPr id="5" name="Rectangle 4"/>
          <p:cNvSpPr/>
          <p:nvPr/>
        </p:nvSpPr>
        <p:spPr>
          <a:xfrm>
            <a:off x="335538" y="98072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Overview of provision &amp; impact ‘qualitative’ and ‘quantitative’ linked to research – evidence we are following suggested best practice.</a:t>
            </a:r>
          </a:p>
        </p:txBody>
      </p:sp>
    </p:spTree>
    <p:extLst>
      <p:ext uri="{BB962C8B-B14F-4D97-AF65-F5344CB8AC3E}">
        <p14:creationId xmlns:p14="http://schemas.microsoft.com/office/powerpoint/2010/main" val="25352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Accounting for individualised provision 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8229600" cy="527632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92896"/>
            <a:ext cx="7416824" cy="105366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65212" y="134076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Overview of individualised provision and hours allocated.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0921" y="37170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/>
              <a:t>Individualised provision and hours allocated; reviewing outcomes and resetting targets – progress meetings with staff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303751"/>
            <a:ext cx="7049484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388843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319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Policy, impact, and paperwork: Accounting for your Pupil Premium spend   Dominic Martin  West Jesmond Primary </vt:lpstr>
      <vt:lpstr>Clarity around starting points</vt:lpstr>
      <vt:lpstr>Developing Provision</vt:lpstr>
      <vt:lpstr>Strands of Provision –  ‘Equality of Opportunity’</vt:lpstr>
      <vt:lpstr>Reporting outcomes to Parents  and the General Public  </vt:lpstr>
      <vt:lpstr>Scrutinising outcomes, the evidence trail; accountability to Governors, Ofsted etc.</vt:lpstr>
      <vt:lpstr>PowerPoint Presentation</vt:lpstr>
      <vt:lpstr>Accounting for individualised provision </vt:lpstr>
      <vt:lpstr>Any questions?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dmartin</dc:creator>
  <cp:lastModifiedBy>Administrator</cp:lastModifiedBy>
  <cp:revision>17</cp:revision>
  <dcterms:created xsi:type="dcterms:W3CDTF">2014-06-24T08:19:08Z</dcterms:created>
  <dcterms:modified xsi:type="dcterms:W3CDTF">2014-06-24T14:38:26Z</dcterms:modified>
</cp:coreProperties>
</file>