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65" r:id="rId3"/>
    <p:sldId id="350" r:id="rId4"/>
    <p:sldId id="339" r:id="rId5"/>
    <p:sldId id="340" r:id="rId6"/>
    <p:sldId id="351" r:id="rId7"/>
    <p:sldId id="341" r:id="rId8"/>
    <p:sldId id="266" r:id="rId9"/>
    <p:sldId id="345" r:id="rId10"/>
    <p:sldId id="310" r:id="rId11"/>
    <p:sldId id="362" r:id="rId12"/>
    <p:sldId id="364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E01"/>
    <a:srgbClr val="A61367"/>
    <a:srgbClr val="A60064"/>
    <a:srgbClr val="F8A900"/>
    <a:srgbClr val="FF8989"/>
    <a:srgbClr val="F6E7EC"/>
    <a:srgbClr val="F8FBE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6433" autoAdjust="0"/>
  </p:normalViewPr>
  <p:slideViewPr>
    <p:cSldViewPr snapToGrid="0">
      <p:cViewPr varScale="1">
        <p:scale>
          <a:sx n="89" d="100"/>
          <a:sy n="89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71EB0-865D-42BF-A5F9-73934B06FEBE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9D421-6C5C-465C-BC40-001AD24288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6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9D421-6C5C-465C-BC40-001AD242884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328-5FAA-4DC7-9E67-B4C0D42159F7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E4E7-1CBF-40F6-A279-5A9FA0DB8C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61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328-5FAA-4DC7-9E67-B4C0D42159F7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E4E7-1CBF-40F6-A279-5A9FA0DB8C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47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328-5FAA-4DC7-9E67-B4C0D42159F7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E4E7-1CBF-40F6-A279-5A9FA0DB8C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52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9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37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12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0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15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64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63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9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328-5FAA-4DC7-9E67-B4C0D42159F7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E4E7-1CBF-40F6-A279-5A9FA0DB8C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45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18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0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328-5FAA-4DC7-9E67-B4C0D42159F7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E4E7-1CBF-40F6-A279-5A9FA0DB8C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5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328-5FAA-4DC7-9E67-B4C0D42159F7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E4E7-1CBF-40F6-A279-5A9FA0DB8C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7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328-5FAA-4DC7-9E67-B4C0D42159F7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E4E7-1CBF-40F6-A279-5A9FA0DB8C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54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328-5FAA-4DC7-9E67-B4C0D42159F7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E4E7-1CBF-40F6-A279-5A9FA0DB8C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9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328-5FAA-4DC7-9E67-B4C0D42159F7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E4E7-1CBF-40F6-A279-5A9FA0DB8C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73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328-5FAA-4DC7-9E67-B4C0D42159F7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E4E7-1CBF-40F6-A279-5A9FA0DB8C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0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328-5FAA-4DC7-9E67-B4C0D42159F7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E4E7-1CBF-40F6-A279-5A9FA0DB8C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5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73328-5FAA-4DC7-9E67-B4C0D42159F7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E4E7-1CBF-40F6-A279-5A9FA0DB8C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7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E89F-15AB-4D50-9233-FD89248A0E2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BDCB-DDC0-4B80-9087-1FE8349F12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4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mLra1VC9k4" TargetMode="External"/><Relationship Id="rId7" Type="http://schemas.openxmlformats.org/officeDocument/2006/relationships/image" Target="../media/image67.png"/><Relationship Id="rId2" Type="http://schemas.openxmlformats.org/officeDocument/2006/relationships/hyperlink" Target="http://www.bitc.org.uk/our-resources/case-studies/esh-group-building-my-skills-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hyperlink" Target="https://www.youtube.com/watch?v=MOiyEgBNFa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26" Type="http://schemas.openxmlformats.org/officeDocument/2006/relationships/image" Target="../media/image34.gif"/><Relationship Id="rId39" Type="http://schemas.openxmlformats.org/officeDocument/2006/relationships/image" Target="../media/image42.jpeg"/><Relationship Id="rId21" Type="http://schemas.openxmlformats.org/officeDocument/2006/relationships/image" Target="../media/image29.png"/><Relationship Id="rId34" Type="http://schemas.openxmlformats.org/officeDocument/2006/relationships/hyperlink" Target="http://www.google.co.uk/url?sa=i&amp;rct=j&amp;q=&amp;esrc=s&amp;source=images&amp;cd=&amp;cad=rja&amp;uact=8&amp;ved=0CAcQjRxqFQoTCOqatpL2yMcCFUXWGgodEHoFnA&amp;url=http://www.circlepodiatry.co.uk/about/our-business-partners/boots-logo/&amp;ei=yNTeVeqWE8Wsa5D0leAJ&amp;psig=AFQjCNE5v1Z9PZB2tp452Mz1wPqFli_2tg&amp;ust=1440753207955680" TargetMode="External"/><Relationship Id="rId42" Type="http://schemas.openxmlformats.org/officeDocument/2006/relationships/hyperlink" Target="http://www.google.co.uk/url?sa=i&amp;rct=j&amp;q=&amp;esrc=s&amp;source=images&amp;cd=&amp;cad=rja&amp;uact=8&amp;ved=0CAcQjRxqFQoTCKWYqMT3yMcCFUVAGgodoLkA5Q&amp;url=http://www.eastdurhamtrust.org.uk/index.php?option%3Dcom_acymailing%26ctrl%3Darchive%26task%3Dview%26listid%3D1-mailinglist%26mailid%3D32-east-durham-newsletter-no-12%26tmpl%3Dcomponent&amp;ei=PdbeVeWFF8WAaaDzgqgO&amp;psig=AFQjCNETEiwx6k4W8M0yIyxea-HVY_L7yQ&amp;ust=1440753589277454" TargetMode="External"/><Relationship Id="rId47" Type="http://schemas.openxmlformats.org/officeDocument/2006/relationships/hyperlink" Target="http://www.google.co.uk/url?sa=i&amp;rct=j&amp;q=&amp;esrc=s&amp;source=images&amp;cd=&amp;cad=rja&amp;uact=8&amp;ved=0CAcQjRxqFQoTCPnMqfz8yMcCFUS9GgodsAYDww&amp;url=http://www.framwellgatecluster.org.uk/&amp;ei=8dveVbmQAcT6arCNjJgM&amp;psig=AFQjCNEWgmAVpKU7xmXiJ_DZoedJF9iFlA&amp;ust=1440755055987375" TargetMode="External"/><Relationship Id="rId50" Type="http://schemas.openxmlformats.org/officeDocument/2006/relationships/image" Target="../media/image48.jpeg"/><Relationship Id="rId55" Type="http://schemas.openxmlformats.org/officeDocument/2006/relationships/hyperlink" Target="https://www.google.co.uk/url?sa=i&amp;rct=j&amp;q=&amp;esrc=s&amp;source=images&amp;cd=&amp;cad=rja&amp;uact=8&amp;ved=0CAcQjRxqFQoTCLzjwNz-yMcCFYbbGgodSxkFpA&amp;url=https://twitter.com/weare_livin&amp;ei=x93eVfzjCYa3a8uylKAK&amp;psig=AFQjCNEgbkhpIQhqTmVyVXvFt5wbhZ79Og&amp;ust=1440755525095323" TargetMode="External"/><Relationship Id="rId63" Type="http://schemas.openxmlformats.org/officeDocument/2006/relationships/hyperlink" Target="https://www.google.co.uk/url?sa=i&amp;rct=j&amp;q=&amp;esrc=s&amp;source=images&amp;cd=&amp;cad=rja&amp;uact=8&amp;ved=0CAcQjRxqFQoTCJ7trsj_yMcCFUk9GgodoK0L2A&amp;url=https://twitter.com/mincoffs&amp;ei=qd7eVd70Fcn6aKDbrsAN&amp;psig=AFQjCNFhhHTbw0iL8-V10TYcJMBZidz4_g&amp;ust=1440755750935461" TargetMode="External"/><Relationship Id="rId68" Type="http://schemas.openxmlformats.org/officeDocument/2006/relationships/image" Target="../media/image57.gif"/><Relationship Id="rId7" Type="http://schemas.openxmlformats.org/officeDocument/2006/relationships/image" Target="../media/image15.jpeg"/><Relationship Id="rId71" Type="http://schemas.openxmlformats.org/officeDocument/2006/relationships/image" Target="../media/image59.jpeg"/><Relationship Id="rId2" Type="http://schemas.openxmlformats.org/officeDocument/2006/relationships/hyperlink" Target="http://www.google.co.uk/url?sa=i&amp;rct=j&amp;q=&amp;esrc=s&amp;source=images&amp;cd=&amp;cad=rja&amp;uact=8&amp;ved=0CAcQjRxqFQoTCJKP96SAyccCFQrTGgodO_gJwQ&amp;url=http://www.paperandprint.com/digital-printer/news/dp-2014/november-2014/18-11-14-precision.aspx&amp;ei=a9_eVdKtHYqma7vwp4gM&amp;psig=AFQjCNFZW4k-OhzPwdsnMxnyh6va-IijSw&amp;ust=1440755903837702" TargetMode="External"/><Relationship Id="rId16" Type="http://schemas.openxmlformats.org/officeDocument/2006/relationships/image" Target="../media/image24.png"/><Relationship Id="rId29" Type="http://schemas.openxmlformats.org/officeDocument/2006/relationships/image" Target="../media/image37.pn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32" Type="http://schemas.openxmlformats.org/officeDocument/2006/relationships/hyperlink" Target="https://www.google.co.uk/url?sa=i&amp;rct=j&amp;q=&amp;esrc=s&amp;source=images&amp;cd=&amp;cad=rja&amp;uact=8&amp;ved=0CAcQjRxqFQoTCKOi0ef1yMcCFUMEGgodCqACkw&amp;url=https://en.wikipedia.org/wiki/British_Army&amp;ei=btTeVaOzI8OIaIrAipgJ&amp;psig=AFQjCNEK4x2ixFpu3dfgLfOtRrqL0CHCdg&amp;ust=1440753124139599" TargetMode="External"/><Relationship Id="rId37" Type="http://schemas.openxmlformats.org/officeDocument/2006/relationships/image" Target="../media/image41.png"/><Relationship Id="rId40" Type="http://schemas.openxmlformats.org/officeDocument/2006/relationships/hyperlink" Target="http://www.google.co.uk/url?sa=i&amp;rct=j&amp;q=&amp;esrc=s&amp;source=images&amp;cd=&amp;cad=rja&amp;uact=8&amp;ved=0CAcQjRxqFQoTCKn3gKr3yMcCFQRdGgodBrsCiA&amp;url=http://carlisleambassadors.co.uk/carlisle-ambassadors-testimonials/&amp;ei=BtbeVancDIS6aYb2isAI&amp;psig=AFQjCNHxI4jIWPRkqCdxHFdcc_cNGGkgSQ&amp;ust=1440753385905506" TargetMode="External"/><Relationship Id="rId45" Type="http://schemas.openxmlformats.org/officeDocument/2006/relationships/hyperlink" Target="http://www.google.co.uk/url?sa=i&amp;rct=j&amp;q=&amp;esrc=s&amp;source=images&amp;cd=&amp;cad=rja&amp;uact=8&amp;ved=0CAcQjRxqFQoTCMvlvd_8yMcCFUXWGgodEHoFnA&amp;url=http://www.dynamonortheast.co.uk/&amp;ei=tNveVcu7IMWsa5D0leAJ&amp;psig=AFQjCNGzszWkBFgpPOWaTZlm5qyVr8k_uA&amp;ust=1440754995583140" TargetMode="External"/><Relationship Id="rId53" Type="http://schemas.openxmlformats.org/officeDocument/2006/relationships/hyperlink" Target="http://www.google.co.uk/url?sa=i&amp;rct=j&amp;q=&amp;esrc=s&amp;source=images&amp;cd=&amp;cad=rja&amp;uact=8&amp;ved=0CAcQjRxqFQoTCOmjy7v-yMcCFcvUGgodREQPww&amp;url=http://www.jamesburrell.com/&amp;ei=gt3eVenaB8upa8SIvZgM&amp;psig=AFQjCNGev-3zWcFv8TQ-MU6tqWJ6ISHLtw&amp;ust=1440755455318842" TargetMode="External"/><Relationship Id="rId58" Type="http://schemas.openxmlformats.org/officeDocument/2006/relationships/image" Target="../media/image52.jpeg"/><Relationship Id="rId66" Type="http://schemas.openxmlformats.org/officeDocument/2006/relationships/image" Target="../media/image56.gif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jpeg"/><Relationship Id="rId28" Type="http://schemas.openxmlformats.org/officeDocument/2006/relationships/image" Target="../media/image36.png"/><Relationship Id="rId36" Type="http://schemas.openxmlformats.org/officeDocument/2006/relationships/hyperlink" Target="https://www.google.co.uk/url?sa=i&amp;rct=j&amp;q=&amp;esrc=s&amp;source=images&amp;cd=&amp;cad=rja&amp;uact=8&amp;ved=0CAcQjRxqFQoTCIyz_Kb2yMcCFYm1Ggodg6cGtg&amp;url=https://commons.wikimedia.org/wiki/File:Capita_logo.svg&amp;ei=89TeVcztGInraoPPmrAL&amp;psig=AFQjCNGYCprZZotu9sbzWFMN30s1M8tjFg&amp;ust=1440753264898341" TargetMode="External"/><Relationship Id="rId49" Type="http://schemas.openxmlformats.org/officeDocument/2006/relationships/hyperlink" Target="http://www.google.co.uk/url?sa=i&amp;rct=j&amp;q=&amp;esrc=s&amp;source=images&amp;cd=&amp;cad=rja&amp;uact=8&amp;ved=0CAcQjRxqFQoTCKfVtvb9yMcCFYM8GgoddvUHCg&amp;url=http://www.thegoodwebguide.co.uk/interview/great-british-meat-co-sam-wass/17085&amp;ei=8dzeVeeYBYP5aPbqn1A&amp;psig=AFQjCNFxfXfGtwAoPGhlreuUYF0xb12zKg&amp;ust=1440755302251862" TargetMode="External"/><Relationship Id="rId57" Type="http://schemas.openxmlformats.org/officeDocument/2006/relationships/hyperlink" Target="http://www.google.co.uk/url?sa=i&amp;rct=j&amp;q=&amp;esrc=s&amp;source=images&amp;cd=&amp;cad=rja&amp;uact=8&amp;ved=0CAcQjRxqFQoTCJv8yfL-yMcCFUs9GgodSkoAiA&amp;url=http://www.prnewswire.com/news-releases/locktons-philadelphia-office-continues-rapid-expansion-300113692.html&amp;ei=9d3eVdutG8v6aMqUgcAI&amp;psig=AFQjCNFpJL77tv2PZf7TwcS3k6F2AOJjsg&amp;ust=1440755564686744" TargetMode="External"/><Relationship Id="rId61" Type="http://schemas.openxmlformats.org/officeDocument/2006/relationships/hyperlink" Target="http://www.google.co.uk/url?sa=i&amp;rct=j&amp;q=&amp;esrc=s&amp;source=images&amp;cd=&amp;cad=rja&amp;uact=8&amp;ved=0CAcQjRxqFQoTCOK04Kb_yMcCFQS2Ggod0ywPIg&amp;url=http://www.mercure.com/&amp;ei=Yt7eVeL7NITsatPZvJAC&amp;psig=AFQjCNFmyY2AF2qKeG4kipYDjEWFma1pAw&amp;ust=1440755681050863" TargetMode="External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31" Type="http://schemas.openxmlformats.org/officeDocument/2006/relationships/image" Target="../media/image38.gif"/><Relationship Id="rId44" Type="http://schemas.openxmlformats.org/officeDocument/2006/relationships/image" Target="../media/image45.jpeg"/><Relationship Id="rId52" Type="http://schemas.openxmlformats.org/officeDocument/2006/relationships/image" Target="../media/image49.jpeg"/><Relationship Id="rId60" Type="http://schemas.openxmlformats.org/officeDocument/2006/relationships/image" Target="../media/image53.jpeg"/><Relationship Id="rId65" Type="http://schemas.openxmlformats.org/officeDocument/2006/relationships/hyperlink" Target="http://www.google.co.uk/url?sa=i&amp;rct=j&amp;q=&amp;esrc=s&amp;source=images&amp;cd=&amp;cad=rja&amp;uact=8&amp;ved=0CAcQjRxqFQoTCM_Qj-j_yMcCFcxwGgodepECAw&amp;url=http://www.24dash.com/news/health/2015-07-22-NHF-backs-Transformation-Fund-for-the-NHSN&amp;ei=697eVY-vOszhafqiihg&amp;psig=AFQjCNFiqis2l7JQQrXzT9PtRxv_Ufc80g&amp;ust=1440755817757486" TargetMode="External"/><Relationship Id="rId73" Type="http://schemas.openxmlformats.org/officeDocument/2006/relationships/image" Target="../media/image61.jpeg"/><Relationship Id="rId4" Type="http://schemas.openxmlformats.org/officeDocument/2006/relationships/image" Target="../media/image12.jpeg"/><Relationship Id="rId9" Type="http://schemas.openxmlformats.org/officeDocument/2006/relationships/image" Target="../media/image17.gif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Relationship Id="rId27" Type="http://schemas.openxmlformats.org/officeDocument/2006/relationships/image" Target="../media/image35.png"/><Relationship Id="rId30" Type="http://schemas.openxmlformats.org/officeDocument/2006/relationships/hyperlink" Target="http://www.google.co.uk/url?sa=i&amp;rct=j&amp;q=&amp;esrc=s&amp;source=images&amp;cd=&amp;cad=rja&amp;uact=8&amp;ved=0CAcQjRxqFQoTCNGs_s7zyMcCFUMEGgodCqACkw&amp;url=http://karenic.com/&amp;ei=ItLeVdGTAcOIaIrAipgJ&amp;psig=AFQjCNHXPMDbXHQVeR21fiAZjpgppnJ3Eg&amp;ust=1440752542269100" TargetMode="External"/><Relationship Id="rId35" Type="http://schemas.openxmlformats.org/officeDocument/2006/relationships/image" Target="../media/image40.png"/><Relationship Id="rId43" Type="http://schemas.openxmlformats.org/officeDocument/2006/relationships/image" Target="../media/image44.jpeg"/><Relationship Id="rId48" Type="http://schemas.openxmlformats.org/officeDocument/2006/relationships/image" Target="../media/image47.jpeg"/><Relationship Id="rId56" Type="http://schemas.openxmlformats.org/officeDocument/2006/relationships/image" Target="../media/image51.png"/><Relationship Id="rId64" Type="http://schemas.openxmlformats.org/officeDocument/2006/relationships/image" Target="../media/image55.jpeg"/><Relationship Id="rId69" Type="http://schemas.openxmlformats.org/officeDocument/2006/relationships/hyperlink" Target="https://www.google.co.uk/url?sa=i&amp;rct=j&amp;q=&amp;esrc=s&amp;source=images&amp;cd=&amp;cad=rja&amp;uact=8&amp;ved=0CAcQjRxqFQoTCPPIyPSByccCFQLYGgodGsgDvw&amp;url=https://twitter.com/wyggroup&amp;ei=HuHeVfPBOIKwa5qQj_gL&amp;psig=AFQjCNFjowg6Hxeaxt6cap1skmoS7YCCjA&amp;ust=1440756381410151" TargetMode="External"/><Relationship Id="rId8" Type="http://schemas.openxmlformats.org/officeDocument/2006/relationships/image" Target="../media/image16.gif"/><Relationship Id="rId51" Type="http://schemas.openxmlformats.org/officeDocument/2006/relationships/hyperlink" Target="http://www.google.co.uk/url?sa=i&amp;rct=j&amp;q=&amp;esrc=s&amp;source=images&amp;cd=&amp;cad=rja&amp;uact=8&amp;ved=0CAcQjRxqFQoTCK_qtK_-yMcCFUzaGgod1XQA9w&amp;url=http://www.heatonmanor.net/&amp;ei=aN3eVa-WJMy0a9XpgbgP&amp;psig=AFQjCNEyoOIZa-VRpLtvT15LXkerhSAYdg&amp;ust=1440755415621486" TargetMode="External"/><Relationship Id="rId72" Type="http://schemas.openxmlformats.org/officeDocument/2006/relationships/image" Target="../media/image60.png"/><Relationship Id="rId3" Type="http://schemas.openxmlformats.org/officeDocument/2006/relationships/image" Target="../media/image11.jpe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33" Type="http://schemas.openxmlformats.org/officeDocument/2006/relationships/image" Target="../media/image39.png"/><Relationship Id="rId38" Type="http://schemas.openxmlformats.org/officeDocument/2006/relationships/hyperlink" Target="http://www.google.co.uk/url?sa=i&amp;rct=j&amp;q=&amp;esrc=s&amp;source=images&amp;cd=&amp;cad=rja&amp;uact=8&amp;ved=0CAcQjRxqFQoTCLnyrNL2yMcCFUarGgodvgkOmg&amp;url=http://www.theatrestrust.org.uk/support/corporate/theatre-and-nfp-supporters&amp;ei=TtXeVbmTF8bWar6TuNAJ&amp;psig=AFQjCNGwexZPmvQBZTkeGRqw5rJi4Pi7xw&amp;ust=1440753356442404" TargetMode="External"/><Relationship Id="rId46" Type="http://schemas.openxmlformats.org/officeDocument/2006/relationships/image" Target="../media/image46.gif"/><Relationship Id="rId59" Type="http://schemas.openxmlformats.org/officeDocument/2006/relationships/hyperlink" Target="http://www.google.co.uk/url?sa=i&amp;rct=j&amp;q=&amp;esrc=s&amp;source=images&amp;cd=&amp;cad=rja&amp;uact=8&amp;ved=0CAcQjRxqFQoTCKX4to3_yMcCFYJAGgod4C0GXA&amp;url=http://www.luciteinternational.com/&amp;ei=Ld7eVeWtLoKBaeDbmOAF&amp;psig=AFQjCNFcxbtRCsp_dLleFqpfsT8DQUofTw&amp;ust=1440755625923885" TargetMode="External"/><Relationship Id="rId67" Type="http://schemas.openxmlformats.org/officeDocument/2006/relationships/hyperlink" Target="http://www.google.co.uk/url?sa=i&amp;rct=j&amp;q=&amp;esrc=s&amp;source=images&amp;cd=&amp;cad=rja&amp;uact=8&amp;ved=0CAcQjRxqFQoTCLLZv9iAyccCFck_GgodJOUHJQ&amp;url=http://www.reed.co.uk/jobs/solutions-recruitment/p2720&amp;ei=19_eVfKRJsn_aKTKn6gC&amp;psig=AFQjCNGbAFzpwvAXcouCvHZAcRG_RFSY1Q&amp;ust=1440756053406880" TargetMode="External"/><Relationship Id="rId20" Type="http://schemas.openxmlformats.org/officeDocument/2006/relationships/image" Target="../media/image28.png"/><Relationship Id="rId41" Type="http://schemas.openxmlformats.org/officeDocument/2006/relationships/image" Target="../media/image43.jpeg"/><Relationship Id="rId54" Type="http://schemas.openxmlformats.org/officeDocument/2006/relationships/image" Target="../media/image50.png"/><Relationship Id="rId62" Type="http://schemas.openxmlformats.org/officeDocument/2006/relationships/image" Target="../media/image54.png"/><Relationship Id="rId7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482" y="3644900"/>
            <a:ext cx="1256241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57063" y="3076238"/>
            <a:ext cx="11151296" cy="176476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800" dirty="0" smtClean="0"/>
              <a:t>Head of Corporate Responsibility &amp; Added Value, </a:t>
            </a:r>
            <a:r>
              <a:rPr lang="en-GB" altLang="en-US" sz="4800" dirty="0" err="1" smtClean="0"/>
              <a:t>Esh</a:t>
            </a:r>
            <a:r>
              <a:rPr lang="en-GB" altLang="en-US" sz="4800" dirty="0" smtClean="0"/>
              <a:t> Group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2" y="115891"/>
            <a:ext cx="335068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0" y="6078767"/>
            <a:ext cx="4032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600" dirty="0" smtClean="0">
                <a:solidFill>
                  <a:prstClr val="white"/>
                </a:solidFill>
                <a:cs typeface="Arial" charset="0"/>
              </a:rPr>
              <a:t>#SNEsummit15</a:t>
            </a:r>
          </a:p>
        </p:txBody>
      </p:sp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1888797" y="2060578"/>
            <a:ext cx="84878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6000" b="1" dirty="0" err="1" smtClean="0">
                <a:solidFill>
                  <a:prstClr val="black"/>
                </a:solidFill>
                <a:cs typeface="Arial" charset="0"/>
              </a:rPr>
              <a:t>Darush</a:t>
            </a:r>
            <a:r>
              <a:rPr lang="en-GB" altLang="en-US" sz="60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GB" altLang="en-US" sz="6000" b="1" dirty="0" err="1" smtClean="0">
                <a:solidFill>
                  <a:prstClr val="black"/>
                </a:solidFill>
                <a:cs typeface="Arial" charset="0"/>
              </a:rPr>
              <a:t>Dodds</a:t>
            </a:r>
            <a:endParaRPr lang="en-GB" altLang="en-US" sz="6000" b="1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" name="Picture 9" descr="Z:\WDHarddisk\Events\Annual Events\Summit\Summit 2015\Marketing\MUCKLE MAIN SPONSOR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1" y="5229204"/>
            <a:ext cx="2886177" cy="98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5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61410" y="1816866"/>
            <a:ext cx="52069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B5BE0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Entire year group</a:t>
            </a:r>
          </a:p>
          <a:p>
            <a:pPr marL="342900" indent="-342900">
              <a:lnSpc>
                <a:spcPct val="125000"/>
              </a:lnSpc>
              <a:buClr>
                <a:srgbClr val="B5BE0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Guarantee a learner number</a:t>
            </a:r>
          </a:p>
          <a:p>
            <a:pPr marL="342900" indent="-342900">
              <a:lnSpc>
                <a:spcPct val="125000"/>
              </a:lnSpc>
              <a:buClr>
                <a:srgbClr val="B5BE0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Structured vs ad-hoc</a:t>
            </a:r>
          </a:p>
          <a:p>
            <a:pPr marL="342900" indent="-342900">
              <a:lnSpc>
                <a:spcPct val="125000"/>
              </a:lnSpc>
              <a:buClr>
                <a:srgbClr val="B5BE0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Create the win/win</a:t>
            </a:r>
          </a:p>
          <a:p>
            <a:pPr marL="342900" indent="-342900">
              <a:lnSpc>
                <a:spcPct val="125000"/>
              </a:lnSpc>
              <a:buClr>
                <a:srgbClr val="B5BE0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Free of charge</a:t>
            </a:r>
          </a:p>
          <a:p>
            <a:pPr>
              <a:lnSpc>
                <a:spcPct val="125000"/>
              </a:lnSpc>
              <a:buClr>
                <a:srgbClr val="B5BE01"/>
              </a:buClr>
            </a:pPr>
            <a:endParaRPr lang="en-GB" sz="2000" dirty="0" smtClean="0">
              <a:latin typeface="+mj-lt"/>
            </a:endParaRPr>
          </a:p>
          <a:p>
            <a:pPr marL="342900" indent="-342900">
              <a:lnSpc>
                <a:spcPct val="125000"/>
              </a:lnSpc>
              <a:buClr>
                <a:srgbClr val="B5BE0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Teachers teach, businesses show</a:t>
            </a:r>
          </a:p>
          <a:p>
            <a:pPr marL="342900" indent="-342900">
              <a:lnSpc>
                <a:spcPct val="125000"/>
              </a:lnSpc>
              <a:buClr>
                <a:srgbClr val="B5BE0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Pick your partners carefully</a:t>
            </a:r>
          </a:p>
          <a:p>
            <a:pPr marL="342900" indent="-342900">
              <a:lnSpc>
                <a:spcPct val="125000"/>
              </a:lnSpc>
              <a:buClr>
                <a:srgbClr val="B5BE0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Be ready to receive your deliverer</a:t>
            </a:r>
          </a:p>
          <a:p>
            <a:pPr marL="342900" indent="-342900">
              <a:lnSpc>
                <a:spcPct val="125000"/>
              </a:lnSpc>
              <a:buClr>
                <a:srgbClr val="B5BE01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Warm welcome, tea &amp; biscuit go a long way!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409" y="449756"/>
            <a:ext cx="36904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5000">
                <a:latin typeface="+mj-lt"/>
                <a:cs typeface="FrankRuehl" panose="020E0503060101010101" pitchFamily="34" charset="-79"/>
              </a:defRPr>
            </a:lvl1pPr>
          </a:lstStyle>
          <a:p>
            <a:r>
              <a:rPr lang="en-GB" dirty="0" smtClean="0"/>
              <a:t>PARTNERSHIP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1" y="1816865"/>
            <a:ext cx="5512051" cy="3668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491" y="4516587"/>
            <a:ext cx="604944" cy="83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755029"/>
            <a:ext cx="12192000" cy="102973"/>
          </a:xfrm>
          <a:prstGeom prst="rect">
            <a:avLst/>
          </a:prstGeom>
          <a:solidFill>
            <a:srgbClr val="B5B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7805768" y="1662694"/>
            <a:ext cx="1426323" cy="142632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 smtClean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1" y="3319849"/>
            <a:ext cx="484586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buClr>
                <a:srgbClr val="A60064"/>
              </a:buClr>
            </a:pPr>
            <a:r>
              <a:rPr lang="en-GB" sz="2000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rId2"/>
              </a:rPr>
              <a:t>Business </a:t>
            </a:r>
            <a:r>
              <a:rPr lang="en-GB" sz="2000" u="sng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2"/>
              </a:rPr>
              <a:t>in the Community Online Case </a:t>
            </a:r>
            <a:r>
              <a:rPr lang="en-GB" sz="2000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rId2"/>
              </a:rPr>
              <a:t>Study</a:t>
            </a:r>
            <a:endParaRPr lang="en-GB" sz="2000" u="sng" dirty="0" smtClean="0">
              <a:solidFill>
                <a:schemeClr val="accent1">
                  <a:lumMod val="50000"/>
                </a:schemeClr>
              </a:solidFill>
              <a:latin typeface="+mj-lt"/>
              <a:hlinkClick r:id=""/>
            </a:endParaRPr>
          </a:p>
          <a:p>
            <a:pPr algn="ctr"/>
            <a:endParaRPr lang="en-GB" sz="2000" u="sng" dirty="0" smtClean="0">
              <a:solidFill>
                <a:schemeClr val="accent1">
                  <a:lumMod val="50000"/>
                </a:schemeClr>
              </a:solidFill>
              <a:latin typeface="+mj-lt"/>
              <a:hlinkClick r:id=""/>
            </a:endParaRPr>
          </a:p>
          <a:p>
            <a:pPr algn="ctr"/>
            <a:r>
              <a:rPr lang="en-GB" sz="2000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"/>
              </a:rPr>
              <a:t>Business in the Community Interview</a:t>
            </a:r>
            <a:endParaRPr lang="en-GB" sz="2000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en-GB" sz="2000" u="sng" dirty="0" smtClean="0">
              <a:solidFill>
                <a:schemeClr val="accent1">
                  <a:lumMod val="50000"/>
                </a:schemeClr>
              </a:solidFill>
              <a:latin typeface="+mj-lt"/>
              <a:hlinkClick r:id=""/>
            </a:endParaRPr>
          </a:p>
          <a:p>
            <a:pPr algn="ctr"/>
            <a:r>
              <a:rPr lang="en-GB" sz="2000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"/>
              </a:rPr>
              <a:t>Awards </a:t>
            </a:r>
            <a:r>
              <a:rPr lang="en-GB" sz="2000" u="sng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3"/>
              </a:rPr>
              <a:t>Dinner Video </a:t>
            </a:r>
            <a:r>
              <a:rPr lang="en-GB" sz="2000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rId3"/>
              </a:rPr>
              <a:t>(07/15)</a:t>
            </a:r>
            <a:endParaRPr lang="en-GB" sz="2000" u="sng" dirty="0" smtClean="0">
              <a:solidFill>
                <a:schemeClr val="accent1">
                  <a:lumMod val="50000"/>
                </a:schemeClr>
              </a:solidFill>
              <a:latin typeface="+mj-lt"/>
              <a:hlinkClick r:id=""/>
            </a:endParaRPr>
          </a:p>
          <a:p>
            <a:pPr algn="ctr"/>
            <a:endParaRPr lang="en-GB" sz="2000" u="sng" dirty="0" smtClean="0">
              <a:solidFill>
                <a:schemeClr val="accent1">
                  <a:lumMod val="50000"/>
                </a:schemeClr>
              </a:solidFill>
              <a:latin typeface="+mj-lt"/>
              <a:hlinkClick r:id=""/>
            </a:endParaRPr>
          </a:p>
          <a:p>
            <a:pPr algn="ctr"/>
            <a:r>
              <a:rPr lang="en-GB" sz="2000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"/>
              </a:rPr>
              <a:t>Interview </a:t>
            </a:r>
            <a:r>
              <a:rPr lang="en-GB" sz="2000" u="sng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4"/>
              </a:rPr>
              <a:t>Day Video </a:t>
            </a:r>
            <a:r>
              <a:rPr lang="en-GB" sz="2000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rId4"/>
              </a:rPr>
              <a:t>(07/15)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410" y="449756"/>
            <a:ext cx="69107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5000">
                <a:latin typeface="+mj-lt"/>
                <a:cs typeface="FrankRuehl" panose="020E0503060101010101" pitchFamily="34" charset="-79"/>
              </a:defRPr>
            </a:lvl1pPr>
          </a:lstStyle>
          <a:p>
            <a:r>
              <a:rPr lang="en-GB" dirty="0" smtClean="0"/>
              <a:t>CONTACT &amp; USEFUL LINKS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6755029"/>
            <a:ext cx="12192000" cy="102973"/>
          </a:xfrm>
          <a:prstGeom prst="rect">
            <a:avLst/>
          </a:prstGeom>
          <a:solidFill>
            <a:srgbClr val="A6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EE742C"/>
              </a:clrFrom>
              <a:clrTo>
                <a:srgbClr val="EE74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8" t="20892" r="19739" b="17464"/>
          <a:stretch/>
        </p:blipFill>
        <p:spPr>
          <a:xfrm>
            <a:off x="8079314" y="1939049"/>
            <a:ext cx="879231" cy="87923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11262" y="1740600"/>
            <a:ext cx="4519247" cy="4263577"/>
            <a:chOff x="967154" y="1723015"/>
            <a:chExt cx="4519246" cy="4263577"/>
          </a:xfrm>
        </p:grpSpPr>
        <p:sp>
          <p:nvSpPr>
            <p:cNvPr id="7" name="TextBox 6"/>
            <p:cNvSpPr txBox="1"/>
            <p:nvPr/>
          </p:nvSpPr>
          <p:spPr>
            <a:xfrm>
              <a:off x="967154" y="3201214"/>
              <a:ext cx="4519246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  <a:buClr>
                  <a:srgbClr val="A60064"/>
                </a:buClr>
              </a:pPr>
              <a:r>
                <a:rPr lang="en-GB" sz="2000" u="sng" dirty="0" smtClean="0">
                  <a:latin typeface="+mj-lt"/>
                </a:rPr>
                <a:t>addedvalue@esh.uk.com</a:t>
              </a:r>
            </a:p>
            <a:p>
              <a:pPr algn="ctr">
                <a:lnSpc>
                  <a:spcPct val="125000"/>
                </a:lnSpc>
                <a:buClr>
                  <a:srgbClr val="A60064"/>
                </a:buClr>
              </a:pPr>
              <a:endParaRPr lang="en-GB" sz="1000" u="sng" dirty="0" smtClean="0">
                <a:latin typeface="+mj-lt"/>
              </a:endParaRPr>
            </a:p>
            <a:p>
              <a:pPr algn="ctr">
                <a:lnSpc>
                  <a:spcPct val="125000"/>
                </a:lnSpc>
                <a:buClr>
                  <a:srgbClr val="A60064"/>
                </a:buClr>
              </a:pPr>
              <a:endParaRPr lang="en-GB" sz="1000" u="sng" dirty="0" smtClean="0">
                <a:latin typeface="+mj-lt"/>
              </a:endParaRPr>
            </a:p>
            <a:p>
              <a:pPr algn="ctr">
                <a:lnSpc>
                  <a:spcPct val="125000"/>
                </a:lnSpc>
                <a:buClr>
                  <a:srgbClr val="A60064"/>
                </a:buClr>
              </a:pPr>
              <a:endParaRPr lang="en-GB" sz="2000" u="sng" dirty="0">
                <a:latin typeface="+mj-lt"/>
              </a:endParaRPr>
            </a:p>
            <a:p>
              <a:pPr algn="ctr">
                <a:lnSpc>
                  <a:spcPct val="125000"/>
                </a:lnSpc>
                <a:buClr>
                  <a:srgbClr val="A60064"/>
                </a:buClr>
              </a:pPr>
              <a:endParaRPr lang="en-GB" sz="2000" u="sng" dirty="0" smtClean="0">
                <a:latin typeface="+mj-lt"/>
              </a:endParaRPr>
            </a:p>
            <a:p>
              <a:pPr algn="ctr">
                <a:lnSpc>
                  <a:spcPct val="125000"/>
                </a:lnSpc>
                <a:buClr>
                  <a:srgbClr val="A60064"/>
                </a:buClr>
              </a:pPr>
              <a:endParaRPr lang="en-GB" sz="2000" u="sng" dirty="0" smtClean="0">
                <a:latin typeface="+mj-lt"/>
              </a:endParaRPr>
            </a:p>
            <a:p>
              <a:pPr algn="ctr">
                <a:lnSpc>
                  <a:spcPct val="125000"/>
                </a:lnSpc>
                <a:buClr>
                  <a:srgbClr val="A60064"/>
                </a:buClr>
              </a:pPr>
              <a:endParaRPr lang="en-GB" sz="2000" u="sng" dirty="0">
                <a:latin typeface="+mj-lt"/>
              </a:endParaRPr>
            </a:p>
            <a:p>
              <a:pPr algn="ctr">
                <a:lnSpc>
                  <a:spcPct val="125000"/>
                </a:lnSpc>
                <a:buClr>
                  <a:srgbClr val="A60064"/>
                </a:buClr>
              </a:pPr>
              <a:r>
                <a:rPr lang="en-GB" sz="2000" dirty="0" smtClean="0">
                  <a:latin typeface="+mj-lt"/>
                </a:rPr>
                <a:t>@</a:t>
              </a:r>
              <a:r>
                <a:rPr lang="en-GB" sz="2000" dirty="0" err="1" smtClean="0">
                  <a:latin typeface="+mj-lt"/>
                </a:rPr>
                <a:t>eshaddedvalue</a:t>
              </a:r>
              <a:r>
                <a:rPr lang="en-GB" sz="2000" dirty="0" smtClean="0">
                  <a:latin typeface="+mj-lt"/>
                </a:rPr>
                <a:t> </a:t>
              </a:r>
              <a:endParaRPr lang="en-GB" sz="2000" dirty="0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489967" y="3900187"/>
              <a:ext cx="1426322" cy="1426322"/>
            </a:xfrm>
            <a:prstGeom prst="ellipse">
              <a:avLst/>
            </a:prstGeom>
            <a:solidFill>
              <a:srgbClr val="B5BE0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 dirty="0" smtClean="0">
                <a:latin typeface="+mj-l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2AAAE0"/>
                </a:clrFrom>
                <a:clrTo>
                  <a:srgbClr val="2AAAE0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7943" y="3981342"/>
              <a:ext cx="1264012" cy="1264012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463609" y="1723015"/>
              <a:ext cx="1426322" cy="1426322"/>
            </a:xfrm>
            <a:prstGeom prst="ellipse">
              <a:avLst/>
            </a:prstGeom>
            <a:solidFill>
              <a:srgbClr val="A6006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 dirty="0" smtClean="0">
                <a:latin typeface="+mj-lt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5B5859"/>
                </a:clrFrom>
                <a:clrTo>
                  <a:srgbClr val="5B585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116" y="1754162"/>
              <a:ext cx="1337667" cy="1337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09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0355" y="2757161"/>
            <a:ext cx="70888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500" dirty="0" smtClean="0"/>
              <a:t>BUILDING MY SKILLS 2014/15</a:t>
            </a:r>
          </a:p>
          <a:p>
            <a:r>
              <a:rPr lang="en-GB" sz="4500" dirty="0" smtClean="0"/>
              <a:t>BUSINESS INTRODUCTION</a:t>
            </a:r>
            <a:endParaRPr lang="en-GB" sz="45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03725" y="4358418"/>
            <a:ext cx="720634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0353" y="4540404"/>
            <a:ext cx="4913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Tees Valley Unlimited| Tuesday 15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July 2014</a:t>
            </a:r>
            <a:endParaRPr lang="en-GB" sz="2000" dirty="0"/>
          </a:p>
        </p:txBody>
      </p:sp>
      <p:pic>
        <p:nvPicPr>
          <p:cNvPr id="10" name="Picture 12" descr="http://www.aelp.org.uk/a/files/eventImage/300x300/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79" y="5091785"/>
            <a:ext cx="1949240" cy="79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btss.co.uk/wp-content/uploads/2013/10/Business_In_the_Community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76" y="5009427"/>
            <a:ext cx="1306289" cy="95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noradtravel.biz/sites/default/files/IIP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345" y="4878131"/>
            <a:ext cx="1633051" cy="108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74" y="5183943"/>
            <a:ext cx="1395535" cy="1395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7" y="372972"/>
            <a:ext cx="3493015" cy="384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3" b="4595"/>
          <a:stretch/>
        </p:blipFill>
        <p:spPr>
          <a:xfrm>
            <a:off x="0" y="0"/>
            <a:ext cx="12192000" cy="6847840"/>
          </a:xfrm>
          <a:prstGeom prst="rect">
            <a:avLst/>
          </a:prstGeom>
          <a:solidFill>
            <a:srgbClr val="B5BE01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01" y="296769"/>
            <a:ext cx="4974225" cy="54690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92027" y="1880339"/>
            <a:ext cx="6724237" cy="2762404"/>
            <a:chOff x="4751725" y="3243004"/>
            <a:chExt cx="5534972" cy="789573"/>
          </a:xfrm>
        </p:grpSpPr>
        <p:sp>
          <p:nvSpPr>
            <p:cNvPr id="23" name="Rectangle 22"/>
            <p:cNvSpPr/>
            <p:nvPr/>
          </p:nvSpPr>
          <p:spPr>
            <a:xfrm rot="21423628">
              <a:off x="4751725" y="3245967"/>
              <a:ext cx="5534972" cy="786610"/>
            </a:xfrm>
            <a:prstGeom prst="rect">
              <a:avLst/>
            </a:prstGeom>
            <a:solidFill>
              <a:srgbClr val="F8FB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16635" y="3243004"/>
              <a:ext cx="5174011" cy="786610"/>
            </a:xfrm>
            <a:prstGeom prst="rect">
              <a:avLst/>
            </a:prstGeom>
            <a:solidFill>
              <a:srgbClr val="A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74442" y="2194529"/>
            <a:ext cx="55142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j-lt"/>
                <a:cs typeface="FrankRuehl" panose="020E0503060101010101" pitchFamily="34" charset="-79"/>
              </a:rPr>
              <a:t>Partnership in Practice</a:t>
            </a:r>
          </a:p>
          <a:p>
            <a:r>
              <a:rPr lang="en-GB" sz="5000" dirty="0" smtClean="0">
                <a:solidFill>
                  <a:schemeClr val="bg1"/>
                </a:solidFill>
                <a:latin typeface="+mj-lt"/>
                <a:cs typeface="FrankRuehl" panose="020E0503060101010101" pitchFamily="34" charset="-79"/>
              </a:rPr>
              <a:t>BUILDING MY SKILLS</a:t>
            </a:r>
          </a:p>
          <a:p>
            <a:endParaRPr lang="en-GB" sz="1000" dirty="0" smtClean="0">
              <a:solidFill>
                <a:schemeClr val="bg1"/>
              </a:solidFill>
              <a:latin typeface="+mj-lt"/>
              <a:cs typeface="FrankRuehl" panose="020E0503060101010101" pitchFamily="34" charset="-79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+mj-lt"/>
                <a:cs typeface="FrankRuehl" panose="020E0503060101010101" pitchFamily="34" charset="-79"/>
              </a:rPr>
              <a:t>SCHOOLS </a:t>
            </a:r>
            <a:r>
              <a:rPr lang="en-GB" dirty="0" err="1" smtClean="0">
                <a:solidFill>
                  <a:schemeClr val="bg1"/>
                </a:solidFill>
                <a:latin typeface="+mj-lt"/>
                <a:cs typeface="FrankRuehl" panose="020E0503060101010101" pitchFamily="34" charset="-79"/>
              </a:rPr>
              <a:t>NorthEast</a:t>
            </a:r>
            <a:r>
              <a:rPr lang="en-GB" dirty="0" smtClean="0">
                <a:solidFill>
                  <a:schemeClr val="bg1"/>
                </a:solidFill>
                <a:latin typeface="+mj-lt"/>
                <a:cs typeface="FrankRuehl" panose="020E0503060101010101" pitchFamily="34" charset="-79"/>
              </a:rPr>
              <a:t> Summit</a:t>
            </a:r>
          </a:p>
          <a:p>
            <a:r>
              <a:rPr lang="en-GB" dirty="0" smtClean="0">
                <a:solidFill>
                  <a:schemeClr val="bg1"/>
                </a:solidFill>
                <a:latin typeface="+mj-lt"/>
                <a:cs typeface="FrankRuehl" panose="020E0503060101010101" pitchFamily="34" charset="-79"/>
              </a:rPr>
              <a:t>Thursday 15</a:t>
            </a:r>
            <a:r>
              <a:rPr lang="en-GB" baseline="30000" dirty="0" smtClean="0">
                <a:solidFill>
                  <a:schemeClr val="bg1"/>
                </a:solidFill>
                <a:latin typeface="+mj-lt"/>
                <a:cs typeface="FrankRuehl" panose="020E0503060101010101" pitchFamily="34" charset="-79"/>
              </a:rPr>
              <a:t>th</a:t>
            </a:r>
            <a:r>
              <a:rPr lang="en-GB" dirty="0" smtClean="0">
                <a:solidFill>
                  <a:schemeClr val="bg1"/>
                </a:solidFill>
                <a:latin typeface="+mj-lt"/>
                <a:cs typeface="FrankRuehl" panose="020E0503060101010101" pitchFamily="34" charset="-79"/>
              </a:rPr>
              <a:t> October 2015</a:t>
            </a:r>
          </a:p>
          <a:p>
            <a:r>
              <a:rPr lang="en-GB" dirty="0" smtClean="0">
                <a:solidFill>
                  <a:schemeClr val="bg1"/>
                </a:solidFill>
                <a:latin typeface="+mj-lt"/>
                <a:cs typeface="FrankRuehl" panose="020E0503060101010101" pitchFamily="34" charset="-79"/>
              </a:rPr>
              <a:t>Darush Dodds - Head of CR &amp; Added Value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90" y="1602063"/>
            <a:ext cx="2197421" cy="219742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76296" y="2555019"/>
            <a:ext cx="2242033" cy="22420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051" y="2934964"/>
            <a:ext cx="1075075" cy="1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61410" y="1520904"/>
            <a:ext cx="80999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Structured </a:t>
            </a:r>
            <a:r>
              <a:rPr lang="en-GB" sz="2000" dirty="0" smtClean="0">
                <a:latin typeface="+mj-lt"/>
              </a:rPr>
              <a:t>year </a:t>
            </a:r>
            <a:r>
              <a:rPr lang="en-GB" sz="2000" dirty="0">
                <a:latin typeface="+mj-lt"/>
              </a:rPr>
              <a:t>long employability skills programme</a:t>
            </a: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Engaging with an entire year </a:t>
            </a:r>
            <a:r>
              <a:rPr lang="en-GB" sz="2000" dirty="0" smtClean="0">
                <a:latin typeface="+mj-lt"/>
              </a:rPr>
              <a:t>group</a:t>
            </a: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Delivered </a:t>
            </a:r>
            <a:r>
              <a:rPr lang="en-GB" sz="2000" dirty="0">
                <a:latin typeface="+mj-lt"/>
              </a:rPr>
              <a:t>solely by business </a:t>
            </a:r>
            <a:r>
              <a:rPr lang="en-GB" sz="2000" dirty="0" smtClean="0">
                <a:latin typeface="+mj-lt"/>
              </a:rPr>
              <a:t>guests, as part of the timetable</a:t>
            </a: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Free of charge to all stakeholders</a:t>
            </a:r>
          </a:p>
          <a:p>
            <a:pPr>
              <a:lnSpc>
                <a:spcPct val="125000"/>
              </a:lnSpc>
              <a:buClr>
                <a:srgbClr val="A60064"/>
              </a:buClr>
            </a:pPr>
            <a:endParaRPr lang="en-GB" sz="2000" dirty="0" smtClean="0">
              <a:latin typeface="+mj-lt"/>
            </a:endParaRP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Focus </a:t>
            </a:r>
            <a:r>
              <a:rPr lang="en-GB" sz="2000" dirty="0">
                <a:latin typeface="+mj-lt"/>
              </a:rPr>
              <a:t>on softer skills employers look for</a:t>
            </a: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Supports the development of the ‘employability portfolio’</a:t>
            </a: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Interview experience</a:t>
            </a: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Rewards &amp; employment opportunities</a:t>
            </a: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+mj-lt"/>
            </a:endParaRP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Managed by Esh Group’s Added Value </a:t>
            </a:r>
            <a:r>
              <a:rPr lang="en-GB" sz="2000" dirty="0" smtClean="0">
                <a:latin typeface="+mj-lt"/>
              </a:rPr>
              <a:t>team</a:t>
            </a: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BITC’s National School Partnership Award 2015</a:t>
            </a:r>
            <a:endParaRPr lang="en-GB" sz="2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410" y="449756"/>
            <a:ext cx="36647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>
                <a:latin typeface="+mj-lt"/>
                <a:cs typeface="FrankRuehl" panose="020E0503060101010101" pitchFamily="34" charset="-79"/>
              </a:rPr>
              <a:t>BMS IN BRIEF</a:t>
            </a:r>
            <a:endParaRPr lang="en-GB" sz="5000" dirty="0">
              <a:latin typeface="+mj-lt"/>
              <a:cs typeface="FrankRuehl" panose="020E0503060101010101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755029"/>
            <a:ext cx="12192000" cy="102973"/>
          </a:xfrm>
          <a:prstGeom prst="rect">
            <a:avLst/>
          </a:prstGeom>
          <a:solidFill>
            <a:srgbClr val="B5B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1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stCxn id="2" idx="6"/>
            <a:endCxn id="21" idx="2"/>
          </p:cNvCxnSpPr>
          <p:nvPr/>
        </p:nvCxnSpPr>
        <p:spPr>
          <a:xfrm>
            <a:off x="1692734" y="3475485"/>
            <a:ext cx="874666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82404" y="2920320"/>
            <a:ext cx="1110331" cy="1110330"/>
          </a:xfrm>
          <a:prstGeom prst="ellipse">
            <a:avLst/>
          </a:prstGeom>
          <a:solidFill>
            <a:srgbClr val="A600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792145" y="2931200"/>
            <a:ext cx="609575" cy="609574"/>
          </a:xfrm>
          <a:prstGeom prst="ellipse">
            <a:avLst/>
          </a:prstGeom>
          <a:solidFill>
            <a:srgbClr val="A600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053393" y="3421049"/>
            <a:ext cx="609575" cy="609574"/>
          </a:xfrm>
          <a:prstGeom prst="ellipse">
            <a:avLst/>
          </a:prstGeom>
          <a:solidFill>
            <a:srgbClr val="B5BE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8662292" y="2920322"/>
            <a:ext cx="1104905" cy="110490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0439396" y="2920320"/>
            <a:ext cx="1110331" cy="111033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2362193" y="2071229"/>
            <a:ext cx="0" cy="279762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20735" y="2071229"/>
            <a:ext cx="0" cy="279762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831669" y="2931200"/>
            <a:ext cx="609575" cy="609574"/>
          </a:xfrm>
          <a:prstGeom prst="ellipse">
            <a:avLst/>
          </a:prstGeom>
          <a:solidFill>
            <a:srgbClr val="A600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4092917" y="3421049"/>
            <a:ext cx="609575" cy="609574"/>
          </a:xfrm>
          <a:prstGeom prst="ellipse">
            <a:avLst/>
          </a:prstGeom>
          <a:solidFill>
            <a:srgbClr val="B5BE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871193" y="2931200"/>
            <a:ext cx="609575" cy="609574"/>
          </a:xfrm>
          <a:prstGeom prst="ellipse">
            <a:avLst/>
          </a:prstGeom>
          <a:solidFill>
            <a:srgbClr val="A600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132441" y="3421049"/>
            <a:ext cx="609575" cy="609574"/>
          </a:xfrm>
          <a:prstGeom prst="ellipse">
            <a:avLst/>
          </a:prstGeom>
          <a:solidFill>
            <a:srgbClr val="B5BE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916286" y="2931200"/>
            <a:ext cx="609575" cy="609574"/>
          </a:xfrm>
          <a:prstGeom prst="ellipse">
            <a:avLst/>
          </a:prstGeom>
          <a:solidFill>
            <a:srgbClr val="A600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6177534" y="3421049"/>
            <a:ext cx="609575" cy="609574"/>
          </a:xfrm>
          <a:prstGeom prst="ellipse">
            <a:avLst/>
          </a:prstGeom>
          <a:solidFill>
            <a:srgbClr val="B5BE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950325" y="2931200"/>
            <a:ext cx="609575" cy="609574"/>
          </a:xfrm>
          <a:prstGeom prst="ellipse">
            <a:avLst/>
          </a:prstGeom>
          <a:solidFill>
            <a:srgbClr val="A600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7211573" y="3421049"/>
            <a:ext cx="609575" cy="609574"/>
          </a:xfrm>
          <a:prstGeom prst="ellipse">
            <a:avLst/>
          </a:prstGeom>
          <a:solidFill>
            <a:srgbClr val="B5BE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-108566" y="4450336"/>
            <a:ext cx="2620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Introduction</a:t>
            </a:r>
          </a:p>
          <a:p>
            <a:pPr algn="ctr"/>
            <a:r>
              <a:rPr lang="en-GB" sz="2000" dirty="0" smtClean="0">
                <a:latin typeface="+mj-lt"/>
              </a:rPr>
              <a:t>September 2015</a:t>
            </a:r>
            <a:endParaRPr lang="en-GB" sz="2000" dirty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62193" y="4449843"/>
            <a:ext cx="5758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Business Sessions &amp; Checkpoints</a:t>
            </a:r>
          </a:p>
          <a:p>
            <a:pPr algn="ctr"/>
            <a:r>
              <a:rPr lang="en-GB" sz="2000" dirty="0" smtClean="0">
                <a:latin typeface="+mj-lt"/>
              </a:rPr>
              <a:t>October 2015 to April 2016</a:t>
            </a:r>
            <a:endParaRPr lang="en-GB" sz="2000" dirty="0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51922" y="4449844"/>
            <a:ext cx="2166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Mock Interviews</a:t>
            </a:r>
          </a:p>
          <a:p>
            <a:pPr algn="ctr"/>
            <a:r>
              <a:rPr lang="en-GB" sz="2000" dirty="0" smtClean="0">
                <a:latin typeface="+mj-lt"/>
              </a:rPr>
              <a:t>June/July 2016</a:t>
            </a:r>
            <a:endParaRPr lang="en-GB" sz="2000" dirty="0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987810" y="4449844"/>
            <a:ext cx="2024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Opportunities</a:t>
            </a:r>
          </a:p>
          <a:p>
            <a:pPr algn="ctr"/>
            <a:r>
              <a:rPr lang="en-GB" sz="2000" dirty="0" smtClean="0">
                <a:latin typeface="+mj-lt"/>
              </a:rPr>
              <a:t>August 2016</a:t>
            </a:r>
            <a:endParaRPr lang="en-GB" sz="2000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1410" y="449756"/>
            <a:ext cx="26198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>
                <a:latin typeface="+mj-lt"/>
                <a:cs typeface="FrankRuehl" panose="020E0503060101010101" pitchFamily="34" charset="-79"/>
              </a:rPr>
              <a:t>DELIVERY</a:t>
            </a:r>
            <a:endParaRPr lang="en-GB" sz="5000" dirty="0">
              <a:latin typeface="+mj-lt"/>
              <a:cs typeface="FrankRuehl" panose="020E0503060101010101" pitchFamily="34" charset="-79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755029"/>
            <a:ext cx="12192000" cy="102973"/>
          </a:xfrm>
          <a:prstGeom prst="rect">
            <a:avLst/>
          </a:prstGeom>
          <a:solidFill>
            <a:srgbClr val="A6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http://www.paperandprint.com/media/160946/preci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251" y="3623214"/>
            <a:ext cx="1002256" cy="1014944"/>
          </a:xfrm>
          <a:prstGeom prst="rect">
            <a:avLst/>
          </a:prstGeom>
          <a:noFill/>
        </p:spPr>
      </p:pic>
      <p:pic>
        <p:nvPicPr>
          <p:cNvPr id="1077" name="Picture 53" descr="https://pbs.twimg.com/profile_images/460694784915427328/WoTMLiPF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36" y="5184971"/>
            <a:ext cx="995576" cy="995576"/>
          </a:xfrm>
          <a:prstGeom prst="rect">
            <a:avLst/>
          </a:prstGeom>
          <a:noFill/>
        </p:spPr>
      </p:pic>
      <p:pic>
        <p:nvPicPr>
          <p:cNvPr id="1026" name="Picture 2" descr="http://www.rfm-group.com/uploads/images/arup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230" y="4893940"/>
            <a:ext cx="1297167" cy="5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3-i.hitc-s.com/19/barclays_logo_248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1253" y="2129082"/>
            <a:ext cx="1726908" cy="40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diginomica.com/wp-content/uploads/2014/08/Deloitte-logo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5403" y="5177939"/>
            <a:ext cx="1659076" cy="41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eshgroup.co.uk/wp-content/themes/eshgrouphome/images/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63" y="1715784"/>
            <a:ext cx="2042127" cy="4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gardiner-richardson.com/images/global/logo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4776" y="3425337"/>
            <a:ext cx="1170165" cy="46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artexltd.com/where-to-buy/~/media/Images/Artex/Logos/Jewson20Logo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4146" y="2327557"/>
            <a:ext cx="1367657" cy="5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allen-york.com/files/img5/kpmg_logo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857" y="4437163"/>
            <a:ext cx="1288779" cy="6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upload.wikimedia.org/wikipedia/en/0/09/Middlesbrough_crest_old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15" y="4202312"/>
            <a:ext cx="822724" cy="82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btckstorage.blob.core.windows.net/site2191/MKM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829" y="244888"/>
            <a:ext cx="1361051" cy="6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communityfoundation.org.uk/wp-content/uploads/2010/10/muckle-email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101" y="1074007"/>
            <a:ext cx="2205927" cy="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upload.wikimedia.org/wikipedia/en/thumb/5/56/Newcastle_United_Logo.svg/1016px-Newcastle_United_Logo.svg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63" y="5563388"/>
            <a:ext cx="1009555" cy="101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upload.wikimedia.org/wikipedia/en/thumb/9/97/Pwc_logo.svg/790px-Pwc_logo.svg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599" y="2312208"/>
            <a:ext cx="978712" cy="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www.thecentreforschooldesign.org/wp-content/uploads/2010/02/Ryder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495" y="513003"/>
            <a:ext cx="1076111" cy="4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://www.lazygrace.com/images/work/sintons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8093" y="2720798"/>
            <a:ext cx="1378264" cy="75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www.butterwickcorporatepartnerships.org.uk/uploads/items/partners/large_5228c192757fb_image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715" y="262773"/>
            <a:ext cx="696759" cy="81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static.wixstatic.com/media/4b69ce_a131bc0957da30e1896ef5b0e8c169e7.png_srz_110_66_85_22_0.50_1.20_0.00_png_srz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654" y="5746549"/>
            <a:ext cx="1307631" cy="78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sparksunderland.com/wp-content/uploads/2011/04/SAFC-Logo-300x249.pn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102" y="5630825"/>
            <a:ext cx="1061069" cy="8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s://www.dur.ac.uk/images/hr/SwinburneMaddisonstrapOnGreySml.JP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966" y="2833561"/>
            <a:ext cx="1622084" cy="4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://www.fabrickgroup.co.uk/assets/local/images/thirteen.jpg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625" y="6087518"/>
            <a:ext cx="1690932" cy="3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contact-centres.com/wp-content/uploads/2014/07/nrg.logo_.2014.1-300x300.jpg"/>
          <p:cNvPicPr>
            <a:picLocks noChangeAspect="1" noChangeArrowheads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52646" y="3522715"/>
            <a:ext cx="1066821" cy="62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ww1.prweb.com/prfiles/2013/05/31/10789548/gI_110169_logo-tbi.jpg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059" y="3730970"/>
            <a:ext cx="1043277" cy="9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http://christophergoulding.homestead.com/files/Journal_logo.gi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411" y="2071132"/>
            <a:ext cx="1957207" cy="4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http://upload.wikimedia.org/wikipedia/en/d/db/Evening_Gazette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969" y="4610829"/>
            <a:ext cx="2376835" cy="49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ttp://chapeltonofelsick.com/wp-content/uploads/2013/01/Turner-Townsend-logo.png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53" y="1241946"/>
            <a:ext cx="2070419" cy="30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99" y="5122418"/>
            <a:ext cx="806151" cy="76372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40997" y="155467"/>
            <a:ext cx="53898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>
                <a:latin typeface="+mj-lt"/>
                <a:cs typeface="FrankRuehl" panose="020E0503060101010101" pitchFamily="34" charset="-79"/>
              </a:rPr>
              <a:t>DELIVERY PARTNERS</a:t>
            </a:r>
            <a:endParaRPr lang="en-GB" sz="5000" dirty="0">
              <a:latin typeface="+mj-lt"/>
              <a:cs typeface="FrankRuehl" panose="020E0503060101010101" pitchFamily="34" charset="-79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6755029"/>
            <a:ext cx="12192000" cy="102973"/>
          </a:xfrm>
          <a:prstGeom prst="rect">
            <a:avLst/>
          </a:prstGeom>
          <a:solidFill>
            <a:srgbClr val="A6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http://karenic.com/karenic_logo.gif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2302" y="5949462"/>
            <a:ext cx="2994615" cy="598923"/>
          </a:xfrm>
          <a:prstGeom prst="rect">
            <a:avLst/>
          </a:prstGeom>
          <a:noFill/>
        </p:spPr>
      </p:pic>
      <p:pic>
        <p:nvPicPr>
          <p:cNvPr id="5" name="Picture 6" descr="https://upload.wikimedia.org/wikipedia/en/a/a5/British_Army_Logo.pn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493" y="2835009"/>
            <a:ext cx="797131" cy="684232"/>
          </a:xfrm>
          <a:prstGeom prst="rect">
            <a:avLst/>
          </a:prstGeom>
          <a:noFill/>
        </p:spPr>
      </p:pic>
      <p:pic>
        <p:nvPicPr>
          <p:cNvPr id="6" name="Picture 8" descr="http://www.circlepodiatry.co.uk/wp-content/uploads/2010/12/boots-logo.pn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588" y="4042021"/>
            <a:ext cx="1325528" cy="806404"/>
          </a:xfrm>
          <a:prstGeom prst="rect">
            <a:avLst/>
          </a:prstGeom>
          <a:noFill/>
        </p:spPr>
      </p:pic>
      <p:pic>
        <p:nvPicPr>
          <p:cNvPr id="7" name="Picture 10" descr="https://upload.wikimedia.org/wikipedia/commons/thumb/4/4f/Capita_logo.svg/1280px-Capita_logo.svg.pn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1165" y="2129962"/>
            <a:ext cx="1522696" cy="322289"/>
          </a:xfrm>
          <a:prstGeom prst="rect">
            <a:avLst/>
          </a:prstGeom>
          <a:noFill/>
        </p:spPr>
      </p:pic>
      <p:pic>
        <p:nvPicPr>
          <p:cNvPr id="8" name="Picture 12" descr="http://www.theatrestrust.org.uk/store/assets/0000/4475/2014_Civic_logo_-_web.jpg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6917" y="5107136"/>
            <a:ext cx="575945" cy="1469247"/>
          </a:xfrm>
          <a:prstGeom prst="rect">
            <a:avLst/>
          </a:prstGeom>
          <a:noFill/>
        </p:spPr>
      </p:pic>
      <p:pic>
        <p:nvPicPr>
          <p:cNvPr id="9" name="Picture 14" descr="http://carlisleambassadors.co.uk/wp-content/uploads/2015/04/David-Allen-blue-logo-for-Carlisle-Ambassadors.jpg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screen">
            <a:clrChange>
              <a:clrFrom>
                <a:srgbClr val="9BCBEF"/>
              </a:clrFrom>
              <a:clrTo>
                <a:srgbClr val="9BCB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4973" y="5918982"/>
            <a:ext cx="1739507" cy="597623"/>
          </a:xfrm>
          <a:prstGeom prst="rect">
            <a:avLst/>
          </a:prstGeom>
          <a:noFill/>
        </p:spPr>
      </p:pic>
      <p:pic>
        <p:nvPicPr>
          <p:cNvPr id="10" name="Picture 16" descr="http://www.eastdurhamtrust.org.uk/assets/images/CDDFRS%20logo%20crest%20CMYK_opt.jpg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227" y="3614251"/>
            <a:ext cx="2321960" cy="792782"/>
          </a:xfrm>
          <a:prstGeom prst="rect">
            <a:avLst/>
          </a:prstGeom>
          <a:noFill/>
        </p:spPr>
      </p:pic>
      <p:pic>
        <p:nvPicPr>
          <p:cNvPr id="1041" name="Picture 17" descr="C:\Users\C_Davison\AppData\Local\Microsoft\Windows\Temporary Internet Files\Content.Outlook\8GHYX4FY\Privilege logo (2).jpg"/>
          <p:cNvPicPr>
            <a:picLocks noChangeAspect="1" noChangeArrowheads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2361" y="257228"/>
            <a:ext cx="963991" cy="963990"/>
          </a:xfrm>
          <a:prstGeom prst="rect">
            <a:avLst/>
          </a:prstGeom>
          <a:noFill/>
        </p:spPr>
      </p:pic>
      <p:pic>
        <p:nvPicPr>
          <p:cNvPr id="1043" name="Picture 19" descr="http://dynamonortheast.co.uk/wp-content/themes/dynamo/images/dynamo_logo.gif">
            <a:hlinkClick r:id="rId45"/>
          </p:cNvPr>
          <p:cNvPicPr>
            <a:picLocks noChangeAspect="1" noChangeArrowheads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5390" y="5183024"/>
            <a:ext cx="2518967" cy="647272"/>
          </a:xfrm>
          <a:prstGeom prst="rect">
            <a:avLst/>
          </a:prstGeom>
          <a:noFill/>
        </p:spPr>
      </p:pic>
      <p:pic>
        <p:nvPicPr>
          <p:cNvPr id="1045" name="Picture 21" descr="http://framwellgatecluster.org.uk/views/cluster/images/logo_fsd.jpg">
            <a:hlinkClick r:id="rId47"/>
          </p:cNvPr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8686780" y="4510357"/>
            <a:ext cx="1693552" cy="434245"/>
          </a:xfrm>
          <a:prstGeom prst="rect">
            <a:avLst/>
          </a:prstGeom>
          <a:noFill/>
        </p:spPr>
      </p:pic>
      <p:pic>
        <p:nvPicPr>
          <p:cNvPr id="1047" name="Picture 23" descr="http://images.thegoodwebguide.co.uk/review-images/great-british-meat-co.jpg">
            <a:hlinkClick r:id="rId49"/>
          </p:cNvPr>
          <p:cNvPicPr>
            <a:picLocks noChangeAspect="1" noChangeArrowheads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0785" y="1177982"/>
            <a:ext cx="1455239" cy="897399"/>
          </a:xfrm>
          <a:prstGeom prst="rect">
            <a:avLst/>
          </a:prstGeom>
          <a:noFill/>
        </p:spPr>
      </p:pic>
      <p:pic>
        <p:nvPicPr>
          <p:cNvPr id="1051" name="Picture 27" descr="http://www.heatonmanor.net/media/711724/hm_shield_150x123.jpg">
            <a:hlinkClick r:id="rId51"/>
          </p:cNvPr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318639" y="2417823"/>
            <a:ext cx="992959" cy="814227"/>
          </a:xfrm>
          <a:prstGeom prst="rect">
            <a:avLst/>
          </a:prstGeom>
          <a:noFill/>
        </p:spPr>
      </p:pic>
      <p:pic>
        <p:nvPicPr>
          <p:cNvPr id="1053" name="Picture 29" descr="http://www.jamesburrell.com/uploads/images/james-burrell-logo.png">
            <a:hlinkClick r:id="rId53"/>
          </p:cNvPr>
          <p:cNvPicPr>
            <a:picLocks noChangeAspect="1" noChangeArrowheads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023" y="1297660"/>
            <a:ext cx="1524761" cy="530617"/>
          </a:xfrm>
          <a:prstGeom prst="rect">
            <a:avLst/>
          </a:prstGeom>
          <a:noFill/>
        </p:spPr>
      </p:pic>
      <p:pic>
        <p:nvPicPr>
          <p:cNvPr id="1055" name="Picture 31" descr="https://pbs.twimg.com/profile_images/378800000739240351/f3b6120a7f557714e1e65fe10c7c41dd_400x400.png">
            <a:hlinkClick r:id="rId55"/>
          </p:cNvPr>
          <p:cNvPicPr>
            <a:picLocks noChangeAspect="1" noChangeArrowheads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3717" y="1226263"/>
            <a:ext cx="846399" cy="846399"/>
          </a:xfrm>
          <a:prstGeom prst="rect">
            <a:avLst/>
          </a:prstGeom>
          <a:noFill/>
        </p:spPr>
      </p:pic>
      <p:pic>
        <p:nvPicPr>
          <p:cNvPr id="1057" name="Picture 33" descr="http://photos.prnewswire.com/prnfull/20090415/CG99351LOGO">
            <a:hlinkClick r:id="rId57"/>
          </p:cNvPr>
          <p:cNvPicPr>
            <a:picLocks noChangeAspect="1" noChangeArrowheads="1"/>
          </p:cNvPicPr>
          <p:nvPr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8162" y="4286761"/>
            <a:ext cx="1283457" cy="667605"/>
          </a:xfrm>
          <a:prstGeom prst="rect">
            <a:avLst/>
          </a:prstGeom>
          <a:noFill/>
        </p:spPr>
      </p:pic>
      <p:pic>
        <p:nvPicPr>
          <p:cNvPr id="1059" name="Picture 35" descr="http://www.luciteinternational.com/wp-content/uploads/lucite-international/assets/13/li_logo_main_original.jpg">
            <a:hlinkClick r:id="rId59"/>
          </p:cNvPr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5448094" y="4819019"/>
            <a:ext cx="1741380" cy="521993"/>
          </a:xfrm>
          <a:prstGeom prst="rect">
            <a:avLst/>
          </a:prstGeom>
          <a:noFill/>
        </p:spPr>
      </p:pic>
      <p:pic>
        <p:nvPicPr>
          <p:cNvPr id="1061" name="Picture 37" descr="http://www.mercure.com/imagerie/logo-mercure.png">
            <a:hlinkClick r:id="rId61"/>
          </p:cNvPr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2202471" y="1121148"/>
            <a:ext cx="1820188" cy="873691"/>
          </a:xfrm>
          <a:prstGeom prst="rect">
            <a:avLst/>
          </a:prstGeom>
          <a:noFill/>
        </p:spPr>
      </p:pic>
      <p:pic>
        <p:nvPicPr>
          <p:cNvPr id="1063" name="Picture 39" descr="https://pbs.twimg.com/profile_images/1586261096/MincoffsLogo.jpg">
            <a:hlinkClick r:id="rId63"/>
          </p:cNvPr>
          <p:cNvPicPr>
            <a:picLocks noChangeAspect="1" noChangeArrowheads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480" y="5436658"/>
            <a:ext cx="1117789" cy="481435"/>
          </a:xfrm>
          <a:prstGeom prst="rect">
            <a:avLst/>
          </a:prstGeom>
          <a:noFill/>
        </p:spPr>
      </p:pic>
      <p:pic>
        <p:nvPicPr>
          <p:cNvPr id="1065" name="Picture 41" descr="http://s3-eu-west-1.amazonaws.com/24dash-media/image/2008/06/04/4648/380_Image_nhs-logo.gif">
            <a:hlinkClick r:id="rId65"/>
          </p:cNvPr>
          <p:cNvPicPr>
            <a:picLocks noChangeAspect="1" noChangeArrowheads="1"/>
          </p:cNvPicPr>
          <p:nvPr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8649" y="1413414"/>
            <a:ext cx="1192913" cy="690634"/>
          </a:xfrm>
          <a:prstGeom prst="rect">
            <a:avLst/>
          </a:prstGeom>
          <a:noFill/>
        </p:spPr>
      </p:pic>
      <p:pic>
        <p:nvPicPr>
          <p:cNvPr id="1071" name="Picture 47" descr="http://www.reed.co.uk/resources/cms/images/logos/solutions-recruitment-logo.gif">
            <a:hlinkClick r:id="rId67"/>
          </p:cNvPr>
          <p:cNvPicPr>
            <a:picLocks noChangeAspect="1" noChangeArrowheads="1"/>
          </p:cNvPicPr>
          <p:nvPr/>
        </p:nvPicPr>
        <p:blipFill rotWithShape="1"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33" b="14350"/>
          <a:stretch/>
        </p:blipFill>
        <p:spPr bwMode="auto">
          <a:xfrm>
            <a:off x="8661176" y="3012109"/>
            <a:ext cx="1934021" cy="623884"/>
          </a:xfrm>
          <a:prstGeom prst="rect">
            <a:avLst/>
          </a:prstGeom>
          <a:noFill/>
        </p:spPr>
      </p:pic>
      <p:pic>
        <p:nvPicPr>
          <p:cNvPr id="1079" name="Picture 55" descr="https://pbs.twimg.com/profile_images/434052133667627008/pDtXTmTt.png">
            <a:hlinkClick r:id="rId69"/>
          </p:cNvPr>
          <p:cNvPicPr>
            <a:picLocks noChangeAspect="1" noChangeArrowheads="1"/>
          </p:cNvPicPr>
          <p:nvPr/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3693" y="2282778"/>
            <a:ext cx="925775" cy="925775"/>
          </a:xfrm>
          <a:prstGeom prst="rect">
            <a:avLst/>
          </a:prstGeom>
          <a:noFill/>
        </p:spPr>
      </p:pic>
      <p:pic>
        <p:nvPicPr>
          <p:cNvPr id="1052" name="Picture 28" descr="http://ec3view.com/wp-content/uploads/axa.jpg"/>
          <p:cNvPicPr>
            <a:picLocks noChangeAspect="1" noChangeArrowheads="1"/>
          </p:cNvPicPr>
          <p:nvPr/>
        </p:nvPicPr>
        <p:blipFill>
          <a:blip r:embed="rId7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075" y="3710324"/>
            <a:ext cx="867756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70" y="2786275"/>
            <a:ext cx="2152885" cy="717628"/>
          </a:xfrm>
          <a:prstGeom prst="rect">
            <a:avLst/>
          </a:prstGeom>
        </p:spPr>
      </p:pic>
      <p:pic>
        <p:nvPicPr>
          <p:cNvPr id="56" name="Picture 55" descr="http://www.utilitystrikeavoidancegroup.org/uploads/1/3/6/6/13667105/7084052_orig.jpg"/>
          <p:cNvPicPr/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6" y="3494297"/>
            <a:ext cx="2165113" cy="475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9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74074" y="2255328"/>
            <a:ext cx="660559" cy="2157242"/>
          </a:xfrm>
          <a:prstGeom prst="rect">
            <a:avLst/>
          </a:prstGeom>
          <a:solidFill>
            <a:srgbClr val="B5BE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268733" y="2255323"/>
            <a:ext cx="1771451" cy="215724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312610" y="2255320"/>
            <a:ext cx="2823599" cy="2157242"/>
          </a:xfrm>
          <a:prstGeom prst="rect">
            <a:avLst/>
          </a:prstGeom>
          <a:solidFill>
            <a:srgbClr val="A600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218162" y="2255320"/>
            <a:ext cx="733319" cy="21572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1114839" y="2255320"/>
            <a:ext cx="618399" cy="2157242"/>
          </a:xfrm>
          <a:prstGeom prst="roundRect">
            <a:avLst>
              <a:gd name="adj" fmla="val 41667"/>
            </a:avLst>
          </a:prstGeom>
          <a:solidFill>
            <a:srgbClr val="B5BE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10539241" y="2255323"/>
            <a:ext cx="593703" cy="2157242"/>
          </a:xfrm>
          <a:prstGeom prst="roundRect">
            <a:avLst>
              <a:gd name="adj" fmla="val 41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99965" y="4835312"/>
            <a:ext cx="2082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Icebreaker</a:t>
            </a:r>
          </a:p>
          <a:p>
            <a:pPr algn="ctr"/>
            <a:r>
              <a:rPr lang="en-GB" sz="2000" dirty="0" smtClean="0">
                <a:latin typeface="+mj-lt"/>
              </a:rPr>
              <a:t>5 mins</a:t>
            </a:r>
            <a:endParaRPr lang="en-GB" sz="2000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8892" y="4851438"/>
            <a:ext cx="22510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Sector</a:t>
            </a:r>
          </a:p>
          <a:p>
            <a:pPr algn="ctr"/>
            <a:r>
              <a:rPr lang="en-GB" sz="2000" b="1" dirty="0" smtClean="0">
                <a:latin typeface="+mj-lt"/>
              </a:rPr>
              <a:t>Explosion</a:t>
            </a:r>
          </a:p>
          <a:p>
            <a:pPr algn="ctr"/>
            <a:r>
              <a:rPr lang="en-GB" sz="2000" dirty="0" smtClean="0">
                <a:latin typeface="+mj-lt"/>
              </a:rPr>
              <a:t>15 mins</a:t>
            </a:r>
            <a:endParaRPr lang="en-GB" sz="2000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55357" y="4851438"/>
            <a:ext cx="3094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Skills for Learning,</a:t>
            </a:r>
          </a:p>
          <a:p>
            <a:pPr algn="ctr"/>
            <a:r>
              <a:rPr lang="en-GB" sz="2000" b="1" dirty="0" smtClean="0">
                <a:latin typeface="+mj-lt"/>
              </a:rPr>
              <a:t>Life &amp; Work</a:t>
            </a:r>
          </a:p>
          <a:p>
            <a:pPr algn="ctr"/>
            <a:r>
              <a:rPr lang="en-GB" sz="2000" dirty="0" smtClean="0">
                <a:latin typeface="+mj-lt"/>
              </a:rPr>
              <a:t>15 mins</a:t>
            </a:r>
            <a:endParaRPr lang="en-GB" sz="20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85321" y="4851438"/>
            <a:ext cx="2738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Checkpoint</a:t>
            </a:r>
          </a:p>
          <a:p>
            <a:pPr algn="ctr"/>
            <a:r>
              <a:rPr lang="en-GB" sz="2000" b="1" dirty="0" smtClean="0">
                <a:latin typeface="+mj-lt"/>
              </a:rPr>
              <a:t>Support</a:t>
            </a:r>
          </a:p>
          <a:p>
            <a:pPr algn="ctr"/>
            <a:r>
              <a:rPr lang="en-GB" sz="2000" dirty="0" smtClean="0">
                <a:latin typeface="+mj-lt"/>
              </a:rPr>
              <a:t>10 mins</a:t>
            </a:r>
            <a:endParaRPr lang="en-GB" sz="2000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87117" y="4835312"/>
            <a:ext cx="2082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Q&amp;A</a:t>
            </a:r>
          </a:p>
          <a:p>
            <a:pPr algn="ctr"/>
            <a:r>
              <a:rPr lang="en-GB" sz="2000" dirty="0" smtClean="0">
                <a:latin typeface="+mj-lt"/>
              </a:rPr>
              <a:t>5 mins</a:t>
            </a:r>
            <a:endParaRPr lang="en-GB" sz="2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410" y="449756"/>
            <a:ext cx="26198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5000">
                <a:latin typeface="+mj-lt"/>
                <a:cs typeface="FrankRuehl" panose="020E0503060101010101" pitchFamily="34" charset="-79"/>
              </a:defRPr>
            </a:lvl1pPr>
          </a:lstStyle>
          <a:p>
            <a:r>
              <a:rPr lang="en-GB" dirty="0"/>
              <a:t>DELIVERY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90673" y="2255320"/>
            <a:ext cx="2823599" cy="21572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0" y="6755029"/>
            <a:ext cx="12192000" cy="102973"/>
          </a:xfrm>
          <a:prstGeom prst="rect">
            <a:avLst/>
          </a:prstGeom>
          <a:solidFill>
            <a:srgbClr val="B5B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8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7363700" y="2694512"/>
            <a:ext cx="2160000" cy="2160000"/>
          </a:xfrm>
          <a:prstGeom prst="ellipse">
            <a:avLst/>
          </a:prstGeom>
          <a:solidFill>
            <a:srgbClr val="B5BE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</a:rPr>
              <a:t>CV &amp; Cover Letter</a:t>
            </a:r>
          </a:p>
        </p:txBody>
      </p:sp>
      <p:sp>
        <p:nvSpPr>
          <p:cNvPr id="27" name="Oval 26"/>
          <p:cNvSpPr/>
          <p:nvPr/>
        </p:nvSpPr>
        <p:spPr>
          <a:xfrm>
            <a:off x="446080" y="2694512"/>
            <a:ext cx="2160000" cy="2160000"/>
          </a:xfrm>
          <a:prstGeom prst="ellipse">
            <a:avLst/>
          </a:prstGeom>
          <a:solidFill>
            <a:srgbClr val="A600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Pathway Poster</a:t>
            </a:r>
          </a:p>
        </p:txBody>
      </p:sp>
      <p:sp>
        <p:nvSpPr>
          <p:cNvPr id="28" name="Oval 27"/>
          <p:cNvSpPr/>
          <p:nvPr/>
        </p:nvSpPr>
        <p:spPr>
          <a:xfrm>
            <a:off x="5057819" y="2694512"/>
            <a:ext cx="2160000" cy="2160000"/>
          </a:xfrm>
          <a:prstGeom prst="ellipse">
            <a:avLst/>
          </a:prstGeom>
          <a:solidFill>
            <a:srgbClr val="A600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Workplace Conduct</a:t>
            </a:r>
            <a:endParaRPr lang="en-GB" sz="2000" dirty="0"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51939" y="2694512"/>
            <a:ext cx="2160000" cy="2160000"/>
          </a:xfrm>
          <a:prstGeom prst="ellipse">
            <a:avLst/>
          </a:prstGeom>
          <a:solidFill>
            <a:srgbClr val="B5BE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</a:rPr>
              <a:t>Online Appearance</a:t>
            </a:r>
          </a:p>
        </p:txBody>
      </p:sp>
      <p:sp>
        <p:nvSpPr>
          <p:cNvPr id="30" name="Oval 29"/>
          <p:cNvSpPr/>
          <p:nvPr/>
        </p:nvSpPr>
        <p:spPr>
          <a:xfrm>
            <a:off x="9669581" y="2694512"/>
            <a:ext cx="2160000" cy="2160000"/>
          </a:xfrm>
          <a:prstGeom prst="ellipse">
            <a:avLst/>
          </a:prstGeom>
          <a:solidFill>
            <a:srgbClr val="A600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</a:rPr>
              <a:t>Interview</a:t>
            </a:r>
          </a:p>
          <a:p>
            <a:pPr algn="ctr"/>
            <a:r>
              <a:rPr lang="en-GB" sz="2000" dirty="0">
                <a:latin typeface="+mj-lt"/>
              </a:rPr>
              <a:t>Preparation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410" y="449756"/>
            <a:ext cx="38076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5000">
                <a:latin typeface="+mj-lt"/>
                <a:cs typeface="FrankRuehl" panose="020E0503060101010101" pitchFamily="34" charset="-79"/>
              </a:defRPr>
            </a:lvl1pPr>
          </a:lstStyle>
          <a:p>
            <a:r>
              <a:rPr lang="en-GB" dirty="0"/>
              <a:t>CHECKPOINTS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755029"/>
            <a:ext cx="12192000" cy="102973"/>
          </a:xfrm>
          <a:prstGeom prst="rect">
            <a:avLst/>
          </a:prstGeom>
          <a:solidFill>
            <a:srgbClr val="A6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61410" y="1782258"/>
            <a:ext cx="636661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All interviews delivered in ‘1 day’ </a:t>
            </a:r>
            <a:r>
              <a:rPr lang="en-GB" sz="2000" dirty="0">
                <a:latin typeface="+mj-lt"/>
              </a:rPr>
              <a:t>at a neutral venue</a:t>
            </a: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Places shared </a:t>
            </a:r>
            <a:r>
              <a:rPr lang="en-GB" sz="2000" dirty="0">
                <a:latin typeface="+mj-lt"/>
              </a:rPr>
              <a:t>between schools based on final retention</a:t>
            </a: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Ideally each business </a:t>
            </a:r>
            <a:r>
              <a:rPr lang="en-GB" sz="2000" dirty="0" smtClean="0">
                <a:latin typeface="+mj-lt"/>
              </a:rPr>
              <a:t>provide </a:t>
            </a:r>
            <a:r>
              <a:rPr lang="en-GB" sz="2000" dirty="0">
                <a:latin typeface="+mj-lt"/>
              </a:rPr>
              <a:t>1 </a:t>
            </a:r>
            <a:r>
              <a:rPr lang="en-GB" sz="2000" dirty="0" smtClean="0">
                <a:latin typeface="+mj-lt"/>
              </a:rPr>
              <a:t>panel</a:t>
            </a:r>
            <a:endParaRPr lang="en-GB" sz="2000" dirty="0">
              <a:latin typeface="+mj-lt"/>
            </a:endParaRP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+mj-lt"/>
            </a:endParaRP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15-20min </a:t>
            </a:r>
            <a:r>
              <a:rPr lang="en-GB" sz="2000" dirty="0" smtClean="0">
                <a:latin typeface="+mj-lt"/>
              </a:rPr>
              <a:t>interview per student</a:t>
            </a:r>
            <a:endParaRPr lang="en-GB" sz="2000" dirty="0">
              <a:latin typeface="+mj-lt"/>
            </a:endParaRP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Generic </a:t>
            </a:r>
            <a:r>
              <a:rPr lang="en-GB" sz="2000" dirty="0" smtClean="0">
                <a:latin typeface="+mj-lt"/>
              </a:rPr>
              <a:t>employability skills </a:t>
            </a:r>
            <a:r>
              <a:rPr lang="en-GB" sz="2000" dirty="0">
                <a:latin typeface="+mj-lt"/>
              </a:rPr>
              <a:t>+ folder content</a:t>
            </a: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Panel </a:t>
            </a:r>
            <a:r>
              <a:rPr lang="en-GB" sz="2000" dirty="0">
                <a:latin typeface="+mj-lt"/>
              </a:rPr>
              <a:t>of </a:t>
            </a:r>
            <a:r>
              <a:rPr lang="en-GB" sz="2000" dirty="0" smtClean="0">
                <a:latin typeface="+mj-lt"/>
              </a:rPr>
              <a:t>2 </a:t>
            </a:r>
            <a:r>
              <a:rPr lang="en-GB" sz="2000" dirty="0">
                <a:latin typeface="+mj-lt"/>
              </a:rPr>
              <a:t>business </a:t>
            </a:r>
            <a:r>
              <a:rPr lang="en-GB" sz="2000" dirty="0" smtClean="0">
                <a:latin typeface="+mj-lt"/>
              </a:rPr>
              <a:t>guests</a:t>
            </a: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School in/out within 40mins</a:t>
            </a:r>
            <a:endParaRPr lang="en-GB" sz="2000" dirty="0">
              <a:latin typeface="+mj-lt"/>
            </a:endParaRP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latin typeface="+mj-lt"/>
            </a:endParaRP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Standardised </a:t>
            </a:r>
            <a:r>
              <a:rPr lang="en-GB" sz="2000" dirty="0">
                <a:latin typeface="+mj-lt"/>
              </a:rPr>
              <a:t>format</a:t>
            </a:r>
          </a:p>
          <a:p>
            <a:pPr marL="342900" indent="-342900">
              <a:lnSpc>
                <a:spcPct val="125000"/>
              </a:lnSpc>
              <a:buClr>
                <a:srgbClr val="A60064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Standard </a:t>
            </a:r>
            <a:r>
              <a:rPr lang="en-GB" sz="2000" dirty="0">
                <a:latin typeface="+mj-lt"/>
              </a:rPr>
              <a:t>feedback </a:t>
            </a:r>
            <a:r>
              <a:rPr lang="en-GB" sz="2000" dirty="0" smtClean="0">
                <a:latin typeface="+mj-lt"/>
              </a:rPr>
              <a:t>form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410" y="449756"/>
            <a:ext cx="51575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5000">
                <a:latin typeface="+mj-lt"/>
                <a:cs typeface="FrankRuehl" panose="020E0503060101010101" pitchFamily="34" charset="-79"/>
              </a:defRPr>
            </a:lvl1pPr>
          </a:lstStyle>
          <a:p>
            <a:r>
              <a:rPr lang="en-GB" dirty="0"/>
              <a:t>MOCK INTERVIEWS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755029"/>
            <a:ext cx="12192000" cy="102973"/>
          </a:xfrm>
          <a:prstGeom prst="rect">
            <a:avLst/>
          </a:prstGeom>
          <a:solidFill>
            <a:srgbClr val="B5B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851" y="1076942"/>
            <a:ext cx="4512995" cy="2696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851" y="4023135"/>
            <a:ext cx="4512995" cy="2340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705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909647" y="1923691"/>
            <a:ext cx="1850400" cy="1850400"/>
          </a:xfrm>
          <a:prstGeom prst="ellipse">
            <a:avLst/>
          </a:prstGeom>
          <a:solidFill>
            <a:srgbClr val="A600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 smtClean="0">
                <a:latin typeface="+mj-lt"/>
              </a:rPr>
              <a:t>74</a:t>
            </a:r>
          </a:p>
          <a:p>
            <a:pPr algn="ctr"/>
            <a:r>
              <a:rPr lang="en-GB" sz="1500" dirty="0" smtClean="0">
                <a:latin typeface="+mj-lt"/>
              </a:rPr>
              <a:t>Education</a:t>
            </a:r>
            <a:br>
              <a:rPr lang="en-GB" sz="1500" dirty="0" smtClean="0">
                <a:latin typeface="+mj-lt"/>
              </a:rPr>
            </a:br>
            <a:r>
              <a:rPr lang="en-GB" sz="1500" dirty="0" smtClean="0">
                <a:latin typeface="+mj-lt"/>
              </a:rPr>
              <a:t>Partners</a:t>
            </a:r>
          </a:p>
        </p:txBody>
      </p:sp>
      <p:sp>
        <p:nvSpPr>
          <p:cNvPr id="16" name="Oval 15"/>
          <p:cNvSpPr/>
          <p:nvPr/>
        </p:nvSpPr>
        <p:spPr>
          <a:xfrm>
            <a:off x="2963391" y="1938835"/>
            <a:ext cx="1850400" cy="1850400"/>
          </a:xfrm>
          <a:prstGeom prst="ellipse">
            <a:avLst/>
          </a:prstGeom>
          <a:solidFill>
            <a:srgbClr val="B5BE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latin typeface="+mj-lt"/>
              </a:rPr>
              <a:t>11,500</a:t>
            </a:r>
          </a:p>
          <a:p>
            <a:pPr algn="ctr"/>
            <a:r>
              <a:rPr lang="en-GB" sz="1500" dirty="0" smtClean="0">
                <a:latin typeface="+mj-lt"/>
              </a:rPr>
              <a:t>Students</a:t>
            </a:r>
            <a:endParaRPr lang="en-GB" sz="1500" dirty="0"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70879" y="1923691"/>
            <a:ext cx="1850400" cy="1850400"/>
          </a:xfrm>
          <a:prstGeom prst="ellipse">
            <a:avLst/>
          </a:prstGeom>
          <a:solidFill>
            <a:srgbClr val="B5BE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latin typeface="+mj-lt"/>
              </a:rPr>
              <a:t>110</a:t>
            </a:r>
          </a:p>
          <a:p>
            <a:pPr algn="ctr"/>
            <a:r>
              <a:rPr lang="en-GB" sz="1500" dirty="0" smtClean="0">
                <a:latin typeface="+mj-lt"/>
              </a:rPr>
              <a:t>Businesses</a:t>
            </a:r>
            <a:endParaRPr lang="en-GB" sz="1500" dirty="0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124623" y="1938835"/>
            <a:ext cx="1850400" cy="1850400"/>
          </a:xfrm>
          <a:prstGeom prst="ellipse">
            <a:avLst/>
          </a:prstGeom>
          <a:solidFill>
            <a:srgbClr val="A600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latin typeface="+mj-lt"/>
              </a:rPr>
              <a:t>444</a:t>
            </a:r>
          </a:p>
          <a:p>
            <a:pPr algn="ctr"/>
            <a:r>
              <a:rPr lang="en-GB" sz="1500" dirty="0" smtClean="0">
                <a:latin typeface="+mj-lt"/>
              </a:rPr>
              <a:t>Sessions</a:t>
            </a:r>
            <a:endParaRPr lang="en-GB" sz="1500" dirty="0"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124623" y="4021226"/>
            <a:ext cx="1850400" cy="1850400"/>
          </a:xfrm>
          <a:prstGeom prst="ellipse">
            <a:avLst/>
          </a:prstGeom>
          <a:solidFill>
            <a:srgbClr val="B5BE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latin typeface="+mj-lt"/>
              </a:rPr>
              <a:t>£250k</a:t>
            </a:r>
          </a:p>
          <a:p>
            <a:pPr algn="ctr"/>
            <a:r>
              <a:rPr lang="en-GB" sz="1500" dirty="0" smtClean="0">
                <a:latin typeface="+mj-lt"/>
              </a:rPr>
              <a:t>Investment</a:t>
            </a:r>
            <a:endParaRPr lang="en-GB" sz="1500" dirty="0"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017135" y="1923691"/>
            <a:ext cx="1850400" cy="1850400"/>
          </a:xfrm>
          <a:prstGeom prst="ellipse">
            <a:avLst/>
          </a:prstGeom>
          <a:solidFill>
            <a:srgbClr val="A600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smtClean="0">
                <a:latin typeface="+mj-lt"/>
              </a:rPr>
              <a:t>60,000+</a:t>
            </a:r>
            <a:endParaRPr lang="en-GB" sz="2600" dirty="0">
              <a:latin typeface="+mj-lt"/>
            </a:endParaRPr>
          </a:p>
          <a:p>
            <a:pPr algn="ctr"/>
            <a:r>
              <a:rPr lang="en-GB" sz="1500" dirty="0" smtClean="0">
                <a:latin typeface="+mj-lt"/>
              </a:rPr>
              <a:t>Learner Hours</a:t>
            </a:r>
            <a:endParaRPr lang="en-GB" sz="15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410" y="449756"/>
            <a:ext cx="52970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5000">
                <a:latin typeface="+mj-lt"/>
                <a:cs typeface="FrankRuehl" panose="020E0503060101010101" pitchFamily="34" charset="-79"/>
              </a:defRPr>
            </a:lvl1pPr>
          </a:lstStyle>
          <a:p>
            <a:r>
              <a:rPr lang="en-GB" dirty="0" smtClean="0"/>
              <a:t>2015/16 SNAPSHOT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2963391" y="4036370"/>
            <a:ext cx="1850400" cy="1850400"/>
          </a:xfrm>
          <a:prstGeom prst="ellipse">
            <a:avLst/>
          </a:prstGeom>
          <a:solidFill>
            <a:srgbClr val="A600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latin typeface="+mj-lt"/>
              </a:rPr>
              <a:t>1-6</a:t>
            </a:r>
            <a:r>
              <a:rPr lang="en-GB" sz="1500" dirty="0" smtClean="0">
                <a:latin typeface="+mj-lt"/>
              </a:rPr>
              <a:t> </a:t>
            </a:r>
          </a:p>
          <a:p>
            <a:pPr algn="ctr"/>
            <a:r>
              <a:rPr lang="en-GB" sz="1500" dirty="0" smtClean="0">
                <a:latin typeface="+mj-lt"/>
              </a:rPr>
              <a:t>Per LA</a:t>
            </a:r>
          </a:p>
        </p:txBody>
      </p:sp>
      <p:sp>
        <p:nvSpPr>
          <p:cNvPr id="33" name="Oval 32"/>
          <p:cNvSpPr/>
          <p:nvPr/>
        </p:nvSpPr>
        <p:spPr>
          <a:xfrm>
            <a:off x="5017135" y="4021226"/>
            <a:ext cx="1850400" cy="1850400"/>
          </a:xfrm>
          <a:prstGeom prst="ellipse">
            <a:avLst/>
          </a:prstGeom>
          <a:solidFill>
            <a:srgbClr val="B5BE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latin typeface="+mj-lt"/>
              </a:rPr>
              <a:t>20+</a:t>
            </a:r>
            <a:r>
              <a:rPr lang="en-GB" sz="1500" dirty="0" smtClean="0">
                <a:latin typeface="+mj-lt"/>
              </a:rPr>
              <a:t> </a:t>
            </a:r>
          </a:p>
          <a:p>
            <a:pPr algn="ctr"/>
            <a:r>
              <a:rPr lang="en-GB" sz="1500" dirty="0" smtClean="0">
                <a:latin typeface="+mj-lt"/>
              </a:rPr>
              <a:t>Sectors</a:t>
            </a:r>
          </a:p>
        </p:txBody>
      </p:sp>
      <p:sp>
        <p:nvSpPr>
          <p:cNvPr id="36" name="Oval 35"/>
          <p:cNvSpPr/>
          <p:nvPr/>
        </p:nvSpPr>
        <p:spPr>
          <a:xfrm>
            <a:off x="7070879" y="4021226"/>
            <a:ext cx="1850400" cy="1850400"/>
          </a:xfrm>
          <a:prstGeom prst="ellipse">
            <a:avLst/>
          </a:prstGeom>
          <a:solidFill>
            <a:srgbClr val="A600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latin typeface="+mj-lt"/>
              </a:rPr>
              <a:t>£0</a:t>
            </a:r>
          </a:p>
          <a:p>
            <a:pPr algn="ctr"/>
            <a:r>
              <a:rPr lang="en-GB" sz="1500" dirty="0" smtClean="0">
                <a:latin typeface="+mj-lt"/>
              </a:rPr>
              <a:t>Charge</a:t>
            </a:r>
            <a:endParaRPr lang="en-GB" sz="1500" dirty="0">
              <a:latin typeface="+mj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9647" y="4036370"/>
            <a:ext cx="1850400" cy="1850400"/>
          </a:xfrm>
          <a:prstGeom prst="ellipse">
            <a:avLst/>
          </a:prstGeom>
          <a:solidFill>
            <a:srgbClr val="B5BE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latin typeface="+mj-lt"/>
              </a:rPr>
              <a:t>27</a:t>
            </a:r>
            <a:r>
              <a:rPr lang="en-GB" sz="1500" dirty="0" smtClean="0">
                <a:latin typeface="+mj-lt"/>
              </a:rPr>
              <a:t> </a:t>
            </a:r>
          </a:p>
          <a:p>
            <a:pPr algn="ctr"/>
            <a:r>
              <a:rPr lang="en-GB" sz="1500" dirty="0" smtClean="0">
                <a:latin typeface="+mj-lt"/>
              </a:rPr>
              <a:t>LA Areas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6755029"/>
            <a:ext cx="12192000" cy="102973"/>
          </a:xfrm>
          <a:prstGeom prst="rect">
            <a:avLst/>
          </a:prstGeom>
          <a:solidFill>
            <a:srgbClr val="A6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332</Words>
  <Application>Microsoft Office PowerPoint</Application>
  <PresentationFormat>Custom</PresentationFormat>
  <Paragraphs>117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Head of Corporate Responsibility &amp; Added Value, Esh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Darush Dodds</dc:creator>
  <cp:lastModifiedBy>Ellie Geddes</cp:lastModifiedBy>
  <cp:revision>296</cp:revision>
  <cp:lastPrinted>2015-03-17T10:23:42Z</cp:lastPrinted>
  <dcterms:created xsi:type="dcterms:W3CDTF">2014-04-30T16:18:36Z</dcterms:created>
  <dcterms:modified xsi:type="dcterms:W3CDTF">2015-10-14T09:36:38Z</dcterms:modified>
</cp:coreProperties>
</file>