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handoutMasterIdLst>
    <p:handoutMasterId r:id="rId19"/>
  </p:handoutMasterIdLst>
  <p:sldIdLst>
    <p:sldId id="269" r:id="rId2"/>
    <p:sldId id="271" r:id="rId3"/>
    <p:sldId id="272" r:id="rId4"/>
    <p:sldId id="273" r:id="rId5"/>
    <p:sldId id="274" r:id="rId6"/>
    <p:sldId id="280" r:id="rId7"/>
    <p:sldId id="276" r:id="rId8"/>
    <p:sldId id="277" r:id="rId9"/>
    <p:sldId id="278" r:id="rId10"/>
    <p:sldId id="279" r:id="rId11"/>
    <p:sldId id="281" r:id="rId12"/>
    <p:sldId id="282" r:id="rId13"/>
    <p:sldId id="283" r:id="rId14"/>
    <p:sldId id="284" r:id="rId15"/>
    <p:sldId id="285" r:id="rId16"/>
    <p:sldId id="286" r:id="rId17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00"/>
    <a:srgbClr val="31B6FD"/>
    <a:srgbClr val="33ACEB"/>
    <a:srgbClr val="24A4E8"/>
    <a:srgbClr val="40B2EE"/>
    <a:srgbClr val="41B2EF"/>
    <a:srgbClr val="0896E1"/>
    <a:srgbClr val="005BA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6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1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F68B8-8D5C-43A6-9393-A6D7C21F23A1}" type="datetimeFigureOut">
              <a:rPr lang="en-GB" smtClean="0"/>
              <a:pPr/>
              <a:t>19/05/2016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3F32A5-F8EA-47F7-A6DC-E1C07291BA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33801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5D0231-8B07-412A-8695-7C471810B5F3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4ED8B9-0F23-456F-9D05-728842939F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21701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13F4D-B78D-414C-8501-B4F9946537F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963150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1" y="228601"/>
            <a:ext cx="11595100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grpSp>
        <p:nvGrpSpPr>
          <p:cNvPr id="5" name="Group 9"/>
          <p:cNvGrpSpPr>
            <a:grpSpLocks noChangeAspect="1"/>
          </p:cNvGrpSpPr>
          <p:nvPr userDrawn="1"/>
        </p:nvGrpSpPr>
        <p:grpSpPr bwMode="auto">
          <a:xfrm>
            <a:off x="281517" y="5354639"/>
            <a:ext cx="11631083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1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0FC085-7C83-4F97-8EE3-12255FD6D0C1}" type="datetime1">
              <a:rPr lang="en-GB" smtClean="0">
                <a:solidFill>
                  <a:srgbClr val="073E87"/>
                </a:solidFill>
              </a:rPr>
              <a:pPr>
                <a:defRPr/>
              </a:pPr>
              <a:t>19/05/2016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12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73E87"/>
              </a:solidFill>
            </a:endParaRPr>
          </a:p>
        </p:txBody>
      </p:sp>
      <p:sp>
        <p:nvSpPr>
          <p:cNvPr id="13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3D209F-8B87-4374-B3F0-46E487F536E9}" type="slidenum">
              <a:rPr lang="en-GB" altLang="en-US" smtClean="0">
                <a:solidFill>
                  <a:srgbClr val="073E87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>
              <a:solidFill>
                <a:srgbClr val="073E87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7816252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7F2A430-8BEB-4FB0-8DBD-1D9D49C0493A}" type="datetime1">
              <a:rPr lang="en-GB" smtClean="0"/>
              <a:pPr/>
              <a:t>19/05/2016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D62EC89-3AF5-48DF-9F43-47A5CD5C4C0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3125569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B96507EF-17E8-4E52-8F0E-F7AFB2664469}" type="datetime1">
              <a:rPr lang="en-GB" smtClean="0"/>
              <a:pPr/>
              <a:t>19/05/2016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D62EC89-3AF5-48DF-9F43-47A5CD5C4C0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2430483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1" y="228601"/>
            <a:ext cx="11595100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81517" y="1679576"/>
            <a:ext cx="11631083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338139"/>
            <a:ext cx="109728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5518" y="6249989"/>
            <a:ext cx="5048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0EA8EF-F22C-4F0F-AD23-2B51EC94901F}" type="datetime1">
              <a:rPr lang="en-GB" smtClean="0">
                <a:solidFill>
                  <a:srgbClr val="073E87"/>
                </a:solidFill>
              </a:rPr>
              <a:pPr>
                <a:defRPr/>
              </a:pPr>
              <a:t>19/05/2016</a:t>
            </a:fld>
            <a:endParaRPr lang="en-GB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33" y="6249989"/>
            <a:ext cx="50482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300" y="6249989"/>
            <a:ext cx="1549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solidFill>
                  <a:schemeClr val="tx2"/>
                </a:solidFill>
                <a:latin typeface="Candara" panose="020E0502030303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079ED4-12E1-4158-87B9-383FABB2C9D7}" type="slidenum">
              <a:rPr lang="en-GB" altLang="en-US" smtClean="0">
                <a:solidFill>
                  <a:srgbClr val="073E87"/>
                </a:solidFill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>
              <a:solidFill>
                <a:srgbClr val="073E87"/>
              </a:solidFill>
              <a:cs typeface="Arial" panose="020B0604020202020204" pitchFamily="34" charset="0"/>
            </a:endParaRPr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62051" y="2674939"/>
            <a:ext cx="9878483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3262278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688" r:id="rId3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Kevin.Shotton@cliveowen.com" TargetMode="External"/><Relationship Id="rId2" Type="http://schemas.openxmlformats.org/officeDocument/2006/relationships/hyperlink" Target="mailto:Chris.Beaumont@cliveowen.com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Gary.Ellis@cliveowen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20031"/>
            <a:ext cx="10972800" cy="1252537"/>
          </a:xfrm>
        </p:spPr>
        <p:txBody>
          <a:bodyPr/>
          <a:lstStyle/>
          <a:p>
            <a:r>
              <a:rPr lang="en-GB" sz="4800" dirty="0" smtClean="0"/>
              <a:t>Academy Finance </a:t>
            </a:r>
            <a:endParaRPr lang="en-GB" sz="4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62" y="5974516"/>
            <a:ext cx="3475628" cy="614593"/>
          </a:xfrm>
          <a:prstGeom prst="rect">
            <a:avLst/>
          </a:prstGeom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085960" y="2819257"/>
            <a:ext cx="402008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eaLnBrk="1" hangingPunct="1"/>
            <a:r>
              <a:rPr lang="en-GB" altLang="en-US" sz="3600" b="0" cap="none" dirty="0" smtClean="0">
                <a:solidFill>
                  <a:schemeClr val="bg1"/>
                </a:solidFill>
              </a:rPr>
              <a:t>Chris Beaumont</a:t>
            </a:r>
            <a:br>
              <a:rPr lang="en-GB" altLang="en-US" sz="3600" b="0" cap="none" dirty="0" smtClean="0">
                <a:solidFill>
                  <a:schemeClr val="bg1"/>
                </a:solidFill>
              </a:rPr>
            </a:br>
            <a:r>
              <a:rPr lang="en-GB" altLang="en-US" sz="3600" b="0" cap="none" dirty="0" smtClean="0">
                <a:solidFill>
                  <a:schemeClr val="bg1"/>
                </a:solidFill>
              </a:rPr>
              <a:t>Partner</a:t>
            </a:r>
            <a:br>
              <a:rPr lang="en-GB" altLang="en-US" sz="3600" b="0" cap="none" dirty="0" smtClean="0">
                <a:solidFill>
                  <a:schemeClr val="bg1"/>
                </a:solidFill>
              </a:rPr>
            </a:br>
            <a:r>
              <a:rPr lang="en-GB" altLang="en-US" sz="3600" cap="none" dirty="0" smtClean="0">
                <a:solidFill>
                  <a:schemeClr val="bg1"/>
                </a:solidFill>
              </a:rPr>
              <a:t>Clive Owen LLP</a:t>
            </a:r>
            <a:endParaRPr lang="en-GB" altLang="en-US" sz="3600" cap="non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31061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Financial Work Post Conversion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106" y="2090652"/>
            <a:ext cx="10972800" cy="4525963"/>
          </a:xfrm>
        </p:spPr>
        <p:txBody>
          <a:bodyPr/>
          <a:lstStyle/>
          <a:p>
            <a:r>
              <a:rPr lang="en-GB" sz="2800" dirty="0" smtClean="0"/>
              <a:t>Submission of budget</a:t>
            </a:r>
          </a:p>
          <a:p>
            <a:pPr>
              <a:buNone/>
            </a:pPr>
            <a:r>
              <a:rPr lang="en-GB" sz="2800" dirty="0" smtClean="0"/>
              <a:t>	(31</a:t>
            </a:r>
            <a:r>
              <a:rPr lang="en-GB" sz="2800" baseline="30000" dirty="0" smtClean="0"/>
              <a:t>st</a:t>
            </a:r>
            <a:r>
              <a:rPr lang="en-GB" sz="2800" dirty="0" smtClean="0"/>
              <a:t> July or 6weeks from final funding letter – which ever latter)</a:t>
            </a:r>
          </a:p>
          <a:p>
            <a:r>
              <a:rPr lang="en-GB" sz="2800" dirty="0" smtClean="0"/>
              <a:t>Obtain land and building valuation (within 6 weeks)</a:t>
            </a:r>
          </a:p>
          <a:p>
            <a:r>
              <a:rPr lang="en-GB" sz="2800" dirty="0" smtClean="0"/>
              <a:t>Prepare Financial Management and Governance Self assessment (FMGS) (within 4 months)</a:t>
            </a:r>
          </a:p>
          <a:p>
            <a:r>
              <a:rPr lang="en-GB" sz="2800" dirty="0" smtClean="0"/>
              <a:t>Internal Assurance visits (RAG rating) – 3 per annum</a:t>
            </a:r>
          </a:p>
          <a:p>
            <a:r>
              <a:rPr lang="en-GB" sz="2800" dirty="0" smtClean="0"/>
              <a:t>Teacher pension scheme audits (to 5</a:t>
            </a:r>
            <a:r>
              <a:rPr lang="en-GB" sz="2800" baseline="30000" dirty="0" smtClean="0"/>
              <a:t>th</a:t>
            </a:r>
            <a:r>
              <a:rPr lang="en-GB" sz="2800" dirty="0" smtClean="0"/>
              <a:t> April)</a:t>
            </a:r>
          </a:p>
          <a:p>
            <a:r>
              <a:rPr lang="en-GB" sz="2800" dirty="0" smtClean="0"/>
              <a:t>Year end audit (to 31</a:t>
            </a:r>
            <a:r>
              <a:rPr lang="en-GB" sz="2800" baseline="30000" dirty="0" smtClean="0"/>
              <a:t>st</a:t>
            </a:r>
            <a:r>
              <a:rPr lang="en-GB" sz="2800" dirty="0" smtClean="0"/>
              <a:t> August)</a:t>
            </a:r>
            <a:endParaRPr lang="en-GB" sz="2800" dirty="0" smtClean="0"/>
          </a:p>
          <a:p>
            <a:endParaRPr lang="en-GB" sz="2800" dirty="0"/>
          </a:p>
        </p:txBody>
      </p:sp>
    </p:spTree>
    <p:extLst>
      <p:ext uri="{BB962C8B-B14F-4D97-AF65-F5344CB8AC3E}">
        <p14:creationId xmlns="" xmlns:p14="http://schemas.microsoft.com/office/powerpoint/2010/main" val="31647227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Year End (31/8)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134" y="2176550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Preparation of financial statements, which include;</a:t>
            </a:r>
          </a:p>
          <a:p>
            <a:r>
              <a:rPr lang="en-GB" sz="2000" dirty="0" smtClean="0"/>
              <a:t>Trustees report</a:t>
            </a:r>
          </a:p>
          <a:p>
            <a:r>
              <a:rPr lang="en-GB" sz="2000" dirty="0" smtClean="0"/>
              <a:t>Governance statement</a:t>
            </a:r>
          </a:p>
          <a:p>
            <a:r>
              <a:rPr lang="en-GB" sz="2000" dirty="0" smtClean="0"/>
              <a:t>Statement of regularity, property and compliance</a:t>
            </a:r>
          </a:p>
          <a:p>
            <a:r>
              <a:rPr lang="en-GB" sz="2000" dirty="0" smtClean="0"/>
              <a:t>Statement of trustees responsibilities </a:t>
            </a:r>
          </a:p>
          <a:p>
            <a:r>
              <a:rPr lang="en-GB" sz="2000" dirty="0" smtClean="0"/>
              <a:t>Auditors report and financial statement</a:t>
            </a:r>
          </a:p>
          <a:p>
            <a:r>
              <a:rPr lang="en-GB" sz="2000" dirty="0" smtClean="0"/>
              <a:t>Assurance report of regularity</a:t>
            </a:r>
          </a:p>
          <a:p>
            <a:r>
              <a:rPr lang="en-GB" sz="2000" dirty="0" smtClean="0"/>
              <a:t>Statement of Financial Activities (SOFA)</a:t>
            </a:r>
          </a:p>
          <a:p>
            <a:r>
              <a:rPr lang="en-GB" sz="2000" dirty="0" smtClean="0"/>
              <a:t>Balance sheet</a:t>
            </a:r>
          </a:p>
          <a:p>
            <a:r>
              <a:rPr lang="en-GB" sz="2000" dirty="0" smtClean="0"/>
              <a:t>Cash flow statement </a:t>
            </a:r>
          </a:p>
          <a:p>
            <a:pPr marL="0" indent="0">
              <a:buNone/>
            </a:pPr>
            <a:r>
              <a:rPr lang="en-GB" sz="2000" dirty="0" smtClean="0"/>
              <a:t>Similar to a charity set of financial statements </a:t>
            </a:r>
          </a:p>
          <a:p>
            <a:pPr marL="0" indent="0">
              <a:buNone/>
            </a:pPr>
            <a:r>
              <a:rPr lang="en-GB" sz="2000" dirty="0" smtClean="0"/>
              <a:t>Academies Account Direction (AAD)</a:t>
            </a:r>
            <a:endParaRPr lang="en-GB" sz="2000" dirty="0"/>
          </a:p>
        </p:txBody>
      </p:sp>
    </p:spTree>
    <p:extLst>
      <p:ext uri="{BB962C8B-B14F-4D97-AF65-F5344CB8AC3E}">
        <p14:creationId xmlns="" xmlns:p14="http://schemas.microsoft.com/office/powerpoint/2010/main" val="41460193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Year End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916" y="2332037"/>
            <a:ext cx="10972800" cy="4525963"/>
          </a:xfrm>
        </p:spPr>
        <p:txBody>
          <a:bodyPr/>
          <a:lstStyle/>
          <a:p>
            <a:r>
              <a:rPr lang="en-GB" sz="2800" dirty="0" smtClean="0"/>
              <a:t>Audit of the financial statement (31/12)</a:t>
            </a:r>
          </a:p>
          <a:p>
            <a:r>
              <a:rPr lang="en-GB" sz="2800" dirty="0" smtClean="0"/>
              <a:t>Audit of the Academies Annual Return (AAR) (31/1)</a:t>
            </a:r>
          </a:p>
          <a:p>
            <a:r>
              <a:rPr lang="en-GB" sz="2800" dirty="0" smtClean="0"/>
              <a:t>Management pack</a:t>
            </a:r>
          </a:p>
          <a:p>
            <a:pPr lvl="1"/>
            <a:r>
              <a:rPr lang="en-GB" sz="2400" dirty="0" smtClean="0"/>
              <a:t>Risk areas</a:t>
            </a:r>
          </a:p>
          <a:p>
            <a:pPr lvl="1"/>
            <a:r>
              <a:rPr lang="en-GB" sz="2400" dirty="0" smtClean="0"/>
              <a:t>Control issues</a:t>
            </a:r>
          </a:p>
          <a:p>
            <a:pPr lvl="1"/>
            <a:r>
              <a:rPr lang="en-GB" sz="2400" dirty="0" smtClean="0"/>
              <a:t>Materiality</a:t>
            </a:r>
          </a:p>
          <a:p>
            <a:pPr lvl="1"/>
            <a:r>
              <a:rPr lang="en-GB" sz="2400" dirty="0" smtClean="0"/>
              <a:t>Draft letters of representation</a:t>
            </a:r>
          </a:p>
          <a:p>
            <a:pPr lvl="1"/>
            <a:r>
              <a:rPr lang="en-GB" sz="2400" dirty="0" smtClean="0"/>
              <a:t>Adjusted and unadjusted errors</a:t>
            </a:r>
          </a:p>
        </p:txBody>
      </p:sp>
    </p:spTree>
    <p:extLst>
      <p:ext uri="{BB962C8B-B14F-4D97-AF65-F5344CB8AC3E}">
        <p14:creationId xmlns="" xmlns:p14="http://schemas.microsoft.com/office/powerpoint/2010/main" val="10132746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 Academy Trust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109" y="2148841"/>
            <a:ext cx="10972800" cy="4525963"/>
          </a:xfrm>
        </p:spPr>
        <p:txBody>
          <a:bodyPr/>
          <a:lstStyle/>
          <a:p>
            <a:r>
              <a:rPr lang="en-GB" sz="2800" dirty="0" smtClean="0"/>
              <a:t>Governance	</a:t>
            </a:r>
          </a:p>
          <a:p>
            <a:r>
              <a:rPr lang="en-GB" sz="2800" dirty="0" smtClean="0"/>
              <a:t>Scheme of delegation</a:t>
            </a:r>
          </a:p>
          <a:p>
            <a:r>
              <a:rPr lang="en-GB" sz="2800" dirty="0" smtClean="0"/>
              <a:t>Centralised or separate finance departments</a:t>
            </a:r>
          </a:p>
          <a:p>
            <a:r>
              <a:rPr lang="en-GB" sz="2800" dirty="0" smtClean="0"/>
              <a:t>Shared support – Finance/HR/Premises</a:t>
            </a:r>
          </a:p>
          <a:p>
            <a:r>
              <a:rPr lang="en-GB" sz="2800" dirty="0" smtClean="0"/>
              <a:t>Joint procurement </a:t>
            </a:r>
          </a:p>
          <a:p>
            <a:r>
              <a:rPr lang="en-GB" sz="2800" dirty="0" smtClean="0"/>
              <a:t>SCA</a:t>
            </a:r>
          </a:p>
          <a:p>
            <a:endParaRPr lang="en-GB" sz="2800" dirty="0" smtClean="0"/>
          </a:p>
          <a:p>
            <a:endParaRPr lang="en-GB" sz="2800" dirty="0"/>
          </a:p>
        </p:txBody>
      </p:sp>
    </p:spTree>
    <p:extLst>
      <p:ext uri="{BB962C8B-B14F-4D97-AF65-F5344CB8AC3E}">
        <p14:creationId xmlns="" xmlns:p14="http://schemas.microsoft.com/office/powerpoint/2010/main" val="19013918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 v SAT Overhead Comparison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75319670"/>
              </p:ext>
            </p:extLst>
          </p:nvPr>
        </p:nvGraphicFramePr>
        <p:xfrm>
          <a:off x="1147155" y="2545587"/>
          <a:ext cx="10656917" cy="3561026"/>
        </p:xfrm>
        <a:graphic>
          <a:graphicData uri="http://schemas.openxmlformats.org/drawingml/2006/table">
            <a:tbl>
              <a:tblPr lastRow="1">
                <a:tableStyleId>{5C22544A-7EE6-4342-B048-85BDC9FD1C3A}</a:tableStyleId>
              </a:tblPr>
              <a:tblGrid>
                <a:gridCol w="3424845">
                  <a:extLst>
                    <a:ext uri="{9D8B030D-6E8A-4147-A177-3AD203B41FA5}">
                      <a16:colId xmlns="" xmlns:a16="http://schemas.microsoft.com/office/drawing/2014/main" val="3544114561"/>
                    </a:ext>
                  </a:extLst>
                </a:gridCol>
                <a:gridCol w="3178666">
                  <a:extLst>
                    <a:ext uri="{9D8B030D-6E8A-4147-A177-3AD203B41FA5}">
                      <a16:colId xmlns="" xmlns:a16="http://schemas.microsoft.com/office/drawing/2014/main" val="2863788299"/>
                    </a:ext>
                  </a:extLst>
                </a:gridCol>
                <a:gridCol w="4053406">
                  <a:extLst>
                    <a:ext uri="{9D8B030D-6E8A-4147-A177-3AD203B41FA5}">
                      <a16:colId xmlns="" xmlns:a16="http://schemas.microsoft.com/office/drawing/2014/main" val="1998337351"/>
                    </a:ext>
                  </a:extLst>
                </a:gridCol>
              </a:tblGrid>
              <a:tr h="508718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2"/>
                        </a:solidFill>
                      </a:endParaRPr>
                    </a:p>
                  </a:txBody>
                  <a:tcPr marL="125437" marR="125437" marT="62719" marB="62719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b="1" dirty="0" smtClean="0">
                          <a:solidFill>
                            <a:schemeClr val="tx2"/>
                          </a:solidFill>
                        </a:rPr>
                        <a:t>Primary Only</a:t>
                      </a:r>
                      <a:r>
                        <a:rPr lang="en-GB" sz="2400" b="1" baseline="0" dirty="0" smtClean="0">
                          <a:solidFill>
                            <a:schemeClr val="tx2"/>
                          </a:solidFill>
                        </a:rPr>
                        <a:t> MAT</a:t>
                      </a:r>
                      <a:endParaRPr lang="en-GB" sz="2400" b="1" dirty="0">
                        <a:solidFill>
                          <a:schemeClr val="tx2"/>
                        </a:solidFill>
                      </a:endParaRPr>
                    </a:p>
                  </a:txBody>
                  <a:tcPr marL="125437" marR="125437" marT="62719" marB="62719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b="1" dirty="0" smtClean="0">
                          <a:solidFill>
                            <a:schemeClr val="tx2"/>
                          </a:solidFill>
                        </a:rPr>
                        <a:t>Primary </a:t>
                      </a:r>
                      <a:r>
                        <a:rPr lang="en-GB" sz="2400" b="1" baseline="0" dirty="0" smtClean="0">
                          <a:solidFill>
                            <a:schemeClr val="tx2"/>
                          </a:solidFill>
                        </a:rPr>
                        <a:t>School</a:t>
                      </a:r>
                      <a:endParaRPr lang="en-GB" sz="2400" b="1" dirty="0">
                        <a:solidFill>
                          <a:schemeClr val="tx2"/>
                        </a:solidFill>
                      </a:endParaRPr>
                    </a:p>
                  </a:txBody>
                  <a:tcPr marL="125437" marR="125437" marT="62719" marB="62719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17633331"/>
                  </a:ext>
                </a:extLst>
              </a:tr>
              <a:tr h="508718">
                <a:tc>
                  <a:txBody>
                    <a:bodyPr/>
                    <a:lstStyle/>
                    <a:p>
                      <a:pPr algn="l"/>
                      <a:r>
                        <a:rPr lang="en-GB" sz="2400" dirty="0" smtClean="0">
                          <a:solidFill>
                            <a:schemeClr val="tx2"/>
                          </a:solidFill>
                        </a:rPr>
                        <a:t>Education cost</a:t>
                      </a:r>
                      <a:endParaRPr lang="en-GB" sz="2400" dirty="0">
                        <a:solidFill>
                          <a:schemeClr val="tx2"/>
                        </a:solidFill>
                      </a:endParaRPr>
                    </a:p>
                  </a:txBody>
                  <a:tcPr marL="125437" marR="125437" marT="62719" marB="62719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dirty="0" smtClean="0">
                          <a:solidFill>
                            <a:schemeClr val="tx2"/>
                          </a:solidFill>
                        </a:rPr>
                        <a:t>£213</a:t>
                      </a:r>
                      <a:endParaRPr lang="en-GB" sz="2400" dirty="0">
                        <a:solidFill>
                          <a:schemeClr val="tx2"/>
                        </a:solidFill>
                      </a:endParaRPr>
                    </a:p>
                  </a:txBody>
                  <a:tcPr marL="125437" marR="125437" marT="62719" marB="62719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dirty="0" smtClean="0">
                          <a:solidFill>
                            <a:schemeClr val="tx2"/>
                          </a:solidFill>
                        </a:rPr>
                        <a:t>£235</a:t>
                      </a:r>
                      <a:endParaRPr lang="en-GB" sz="2400" dirty="0">
                        <a:solidFill>
                          <a:schemeClr val="tx2"/>
                        </a:solidFill>
                      </a:endParaRPr>
                    </a:p>
                  </a:txBody>
                  <a:tcPr marL="125437" marR="125437" marT="62719" marB="62719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1888892"/>
                  </a:ext>
                </a:extLst>
              </a:tr>
              <a:tr h="508718">
                <a:tc>
                  <a:txBody>
                    <a:bodyPr/>
                    <a:lstStyle/>
                    <a:p>
                      <a:pPr algn="l"/>
                      <a:r>
                        <a:rPr lang="en-GB" sz="2400" dirty="0" smtClean="0">
                          <a:solidFill>
                            <a:schemeClr val="tx2"/>
                          </a:solidFill>
                        </a:rPr>
                        <a:t>Heat &amp; light</a:t>
                      </a:r>
                      <a:endParaRPr lang="en-GB" sz="2400" dirty="0">
                        <a:solidFill>
                          <a:schemeClr val="tx2"/>
                        </a:solidFill>
                      </a:endParaRPr>
                    </a:p>
                  </a:txBody>
                  <a:tcPr marL="125437" marR="125437" marT="62719" marB="62719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dirty="0" smtClean="0">
                          <a:solidFill>
                            <a:schemeClr val="tx2"/>
                          </a:solidFill>
                        </a:rPr>
                        <a:t>£54</a:t>
                      </a:r>
                      <a:endParaRPr lang="en-GB" sz="2400" dirty="0">
                        <a:solidFill>
                          <a:schemeClr val="tx2"/>
                        </a:solidFill>
                      </a:endParaRPr>
                    </a:p>
                  </a:txBody>
                  <a:tcPr marL="125437" marR="125437" marT="62719" marB="62719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dirty="0" smtClean="0">
                          <a:solidFill>
                            <a:schemeClr val="tx2"/>
                          </a:solidFill>
                        </a:rPr>
                        <a:t>£59</a:t>
                      </a:r>
                      <a:endParaRPr lang="en-GB" sz="2400" dirty="0">
                        <a:solidFill>
                          <a:schemeClr val="tx2"/>
                        </a:solidFill>
                      </a:endParaRPr>
                    </a:p>
                  </a:txBody>
                  <a:tcPr marL="125437" marR="125437" marT="62719" marB="62719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303804126"/>
                  </a:ext>
                </a:extLst>
              </a:tr>
              <a:tr h="508718">
                <a:tc>
                  <a:txBody>
                    <a:bodyPr/>
                    <a:lstStyle/>
                    <a:p>
                      <a:pPr algn="l"/>
                      <a:r>
                        <a:rPr lang="en-GB" sz="2400" dirty="0" smtClean="0">
                          <a:solidFill>
                            <a:schemeClr val="tx2"/>
                          </a:solidFill>
                        </a:rPr>
                        <a:t>Insurance</a:t>
                      </a:r>
                      <a:endParaRPr lang="en-GB" sz="2400" dirty="0">
                        <a:solidFill>
                          <a:schemeClr val="tx2"/>
                        </a:solidFill>
                      </a:endParaRPr>
                    </a:p>
                  </a:txBody>
                  <a:tcPr marL="125437" marR="125437" marT="62719" marB="62719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dirty="0" smtClean="0">
                          <a:solidFill>
                            <a:schemeClr val="tx2"/>
                          </a:solidFill>
                        </a:rPr>
                        <a:t>£66</a:t>
                      </a:r>
                      <a:endParaRPr lang="en-GB" sz="2400" dirty="0">
                        <a:solidFill>
                          <a:schemeClr val="tx2"/>
                        </a:solidFill>
                      </a:endParaRPr>
                    </a:p>
                  </a:txBody>
                  <a:tcPr marL="125437" marR="125437" marT="62719" marB="62719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dirty="0" smtClean="0">
                          <a:solidFill>
                            <a:schemeClr val="tx2"/>
                          </a:solidFill>
                        </a:rPr>
                        <a:t>£64</a:t>
                      </a:r>
                      <a:endParaRPr lang="en-GB" sz="2400" dirty="0">
                        <a:solidFill>
                          <a:schemeClr val="tx2"/>
                        </a:solidFill>
                      </a:endParaRPr>
                    </a:p>
                  </a:txBody>
                  <a:tcPr marL="125437" marR="125437" marT="62719" marB="62719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038144661"/>
                  </a:ext>
                </a:extLst>
              </a:tr>
              <a:tr h="508718">
                <a:tc>
                  <a:txBody>
                    <a:bodyPr/>
                    <a:lstStyle/>
                    <a:p>
                      <a:pPr algn="l"/>
                      <a:r>
                        <a:rPr lang="en-GB" sz="2400" dirty="0" smtClean="0">
                          <a:solidFill>
                            <a:schemeClr val="tx2"/>
                          </a:solidFill>
                        </a:rPr>
                        <a:t>Catering</a:t>
                      </a:r>
                      <a:endParaRPr lang="en-GB" sz="2400" dirty="0">
                        <a:solidFill>
                          <a:schemeClr val="tx2"/>
                        </a:solidFill>
                      </a:endParaRPr>
                    </a:p>
                  </a:txBody>
                  <a:tcPr marL="125437" marR="125437" marT="62719" marB="62719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dirty="0" smtClean="0">
                          <a:solidFill>
                            <a:schemeClr val="tx2"/>
                          </a:solidFill>
                        </a:rPr>
                        <a:t>£143</a:t>
                      </a:r>
                      <a:endParaRPr lang="en-GB" sz="2400" dirty="0">
                        <a:solidFill>
                          <a:schemeClr val="tx2"/>
                        </a:solidFill>
                      </a:endParaRPr>
                    </a:p>
                  </a:txBody>
                  <a:tcPr marL="125437" marR="125437" marT="62719" marB="62719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dirty="0" smtClean="0">
                          <a:solidFill>
                            <a:schemeClr val="tx2"/>
                          </a:solidFill>
                        </a:rPr>
                        <a:t>£196</a:t>
                      </a:r>
                      <a:endParaRPr lang="en-GB" sz="2400" dirty="0">
                        <a:solidFill>
                          <a:schemeClr val="tx2"/>
                        </a:solidFill>
                      </a:endParaRPr>
                    </a:p>
                  </a:txBody>
                  <a:tcPr marL="125437" marR="125437" marT="62719" marB="62719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81185925"/>
                  </a:ext>
                </a:extLst>
              </a:tr>
              <a:tr h="508718">
                <a:tc>
                  <a:txBody>
                    <a:bodyPr/>
                    <a:lstStyle/>
                    <a:p>
                      <a:pPr algn="l"/>
                      <a:r>
                        <a:rPr lang="en-GB" sz="2400" dirty="0" smtClean="0">
                          <a:solidFill>
                            <a:schemeClr val="tx2"/>
                          </a:solidFill>
                        </a:rPr>
                        <a:t>Management &amp; admin</a:t>
                      </a:r>
                      <a:endParaRPr lang="en-GB" sz="2400" dirty="0">
                        <a:solidFill>
                          <a:schemeClr val="tx2"/>
                        </a:solidFill>
                      </a:endParaRPr>
                    </a:p>
                  </a:txBody>
                  <a:tcPr marL="125437" marR="125437" marT="62719" marB="62719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dirty="0" smtClean="0">
                          <a:solidFill>
                            <a:schemeClr val="tx2"/>
                          </a:solidFill>
                        </a:rPr>
                        <a:t>£422</a:t>
                      </a:r>
                      <a:endParaRPr lang="en-GB" sz="2400" dirty="0">
                        <a:solidFill>
                          <a:schemeClr val="tx2"/>
                        </a:solidFill>
                      </a:endParaRPr>
                    </a:p>
                  </a:txBody>
                  <a:tcPr marL="125437" marR="125437" marT="62719" marB="62719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dirty="0" smtClean="0">
                          <a:solidFill>
                            <a:schemeClr val="tx2"/>
                          </a:solidFill>
                        </a:rPr>
                        <a:t>£484</a:t>
                      </a:r>
                      <a:endParaRPr lang="en-GB" sz="2400" dirty="0">
                        <a:solidFill>
                          <a:schemeClr val="tx2"/>
                        </a:solidFill>
                      </a:endParaRPr>
                    </a:p>
                  </a:txBody>
                  <a:tcPr marL="125437" marR="125437" marT="62719" marB="62719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818362316"/>
                  </a:ext>
                </a:extLst>
              </a:tr>
              <a:tr h="508718">
                <a:tc>
                  <a:txBody>
                    <a:bodyPr/>
                    <a:lstStyle/>
                    <a:p>
                      <a:pPr algn="l"/>
                      <a:r>
                        <a:rPr lang="en-GB" sz="2400" dirty="0" smtClean="0">
                          <a:solidFill>
                            <a:schemeClr val="tx2"/>
                          </a:solidFill>
                        </a:rPr>
                        <a:t>Total</a:t>
                      </a:r>
                      <a:endParaRPr lang="en-GB" sz="2400" dirty="0">
                        <a:solidFill>
                          <a:schemeClr val="tx2"/>
                        </a:solidFill>
                      </a:endParaRPr>
                    </a:p>
                  </a:txBody>
                  <a:tcPr marL="125437" marR="125437" marT="62719" marB="62719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dirty="0" smtClean="0">
                          <a:solidFill>
                            <a:schemeClr val="tx2"/>
                          </a:solidFill>
                        </a:rPr>
                        <a:t>£898</a:t>
                      </a:r>
                      <a:endParaRPr lang="en-GB" sz="2400" dirty="0">
                        <a:solidFill>
                          <a:schemeClr val="tx2"/>
                        </a:solidFill>
                      </a:endParaRPr>
                    </a:p>
                  </a:txBody>
                  <a:tcPr marL="125437" marR="125437" marT="62719" marB="62719"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dirty="0" smtClean="0">
                          <a:solidFill>
                            <a:schemeClr val="tx2"/>
                          </a:solidFill>
                        </a:rPr>
                        <a:t>£1,043</a:t>
                      </a:r>
                      <a:endParaRPr lang="en-GB" sz="2400" dirty="0">
                        <a:solidFill>
                          <a:schemeClr val="tx2"/>
                        </a:solidFill>
                      </a:endParaRPr>
                    </a:p>
                  </a:txBody>
                  <a:tcPr marL="125437" marR="125437" marT="62719" marB="62719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66330938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672839" y="6181429"/>
            <a:ext cx="4846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tx2"/>
                </a:solidFill>
              </a:rPr>
              <a:t>Secondary schools – Less difference</a:t>
            </a:r>
            <a:endParaRPr lang="en-GB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44449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Due Diligence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2357" y="2065867"/>
            <a:ext cx="10972800" cy="4492558"/>
          </a:xfrm>
        </p:spPr>
        <p:txBody>
          <a:bodyPr/>
          <a:lstStyle/>
          <a:p>
            <a:r>
              <a:rPr lang="en-GB" sz="2800" dirty="0" smtClean="0"/>
              <a:t>By the school joining the MAT</a:t>
            </a:r>
          </a:p>
          <a:p>
            <a:r>
              <a:rPr lang="en-GB" sz="2800" dirty="0" smtClean="0"/>
              <a:t>By the MAT on the School wanting to join</a:t>
            </a:r>
          </a:p>
          <a:p>
            <a:pPr>
              <a:buNone/>
            </a:pPr>
            <a:endParaRPr lang="en-GB" sz="1400" dirty="0" smtClean="0"/>
          </a:p>
          <a:p>
            <a:pPr>
              <a:buNone/>
            </a:pPr>
            <a:r>
              <a:rPr lang="en-GB" sz="2800" dirty="0" smtClean="0"/>
              <a:t>Due diligence needs to include financial as well as educational</a:t>
            </a:r>
          </a:p>
          <a:p>
            <a:pPr>
              <a:buNone/>
            </a:pPr>
            <a:endParaRPr lang="en-GB" sz="1400" dirty="0" smtClean="0"/>
          </a:p>
          <a:p>
            <a:r>
              <a:rPr lang="en-GB" sz="2800" dirty="0" smtClean="0"/>
              <a:t>Surplus/deficits in the future </a:t>
            </a:r>
          </a:p>
          <a:p>
            <a:r>
              <a:rPr lang="en-GB" sz="2800" dirty="0" smtClean="0"/>
              <a:t>Reserves/balance to transfer</a:t>
            </a:r>
          </a:p>
          <a:p>
            <a:r>
              <a:rPr lang="en-GB" sz="2800" dirty="0" smtClean="0"/>
              <a:t>Governance structure</a:t>
            </a:r>
          </a:p>
          <a:p>
            <a:r>
              <a:rPr lang="en-GB" sz="2800" dirty="0" smtClean="0"/>
              <a:t>If a new converter – LGPS Contributions (43.3%)</a:t>
            </a:r>
            <a:endParaRPr lang="en-GB" sz="2800" dirty="0"/>
          </a:p>
        </p:txBody>
      </p:sp>
    </p:spTree>
    <p:extLst>
      <p:ext uri="{BB962C8B-B14F-4D97-AF65-F5344CB8AC3E}">
        <p14:creationId xmlns="" xmlns:p14="http://schemas.microsoft.com/office/powerpoint/2010/main" val="4662364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609600" y="1873309"/>
            <a:ext cx="10972800" cy="2673753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GB" sz="2800" dirty="0" smtClean="0"/>
              <a:t>For further details please contact:</a:t>
            </a:r>
          </a:p>
          <a:p>
            <a:pPr marL="0" indent="0">
              <a:buNone/>
            </a:pPr>
            <a:endParaRPr lang="en-GB" sz="800" dirty="0"/>
          </a:p>
          <a:p>
            <a:pPr marL="0" indent="0" algn="l">
              <a:buNone/>
            </a:pPr>
            <a:r>
              <a:rPr lang="en-GB" sz="2800" dirty="0" smtClean="0"/>
              <a:t>Chris Beaumont 	01325 349 700 	</a:t>
            </a:r>
            <a:r>
              <a:rPr lang="en-GB" sz="2400" dirty="0" smtClean="0">
                <a:hlinkClick r:id="rId2"/>
              </a:rPr>
              <a:t>Chris.Beaumont@cliveowen.com</a:t>
            </a:r>
            <a:endParaRPr lang="en-GB" sz="2400" dirty="0" smtClean="0"/>
          </a:p>
          <a:p>
            <a:pPr marL="0" indent="0" algn="l">
              <a:buNone/>
            </a:pPr>
            <a:r>
              <a:rPr lang="en-GB" sz="2800" dirty="0" smtClean="0"/>
              <a:t>Kevin Shotton	01325 349 700 	</a:t>
            </a:r>
            <a:r>
              <a:rPr lang="en-GB" sz="2400" dirty="0" smtClean="0">
                <a:hlinkClick r:id="rId3"/>
              </a:rPr>
              <a:t>Kevin.Shotton@cliveowen.com</a:t>
            </a:r>
            <a:endParaRPr lang="en-GB" sz="2400" dirty="0" smtClean="0"/>
          </a:p>
          <a:p>
            <a:pPr marL="0" indent="0" algn="l">
              <a:buNone/>
            </a:pPr>
            <a:r>
              <a:rPr lang="en-GB" sz="2800" dirty="0" smtClean="0"/>
              <a:t>Gary Ellis</a:t>
            </a:r>
            <a:r>
              <a:rPr lang="en-GB" sz="2800" dirty="0"/>
              <a:t>	</a:t>
            </a:r>
            <a:r>
              <a:rPr lang="en-GB" sz="2800" dirty="0" smtClean="0"/>
              <a:t>	0191 384 2244 	</a:t>
            </a:r>
            <a:r>
              <a:rPr lang="en-GB" sz="2400" dirty="0" smtClean="0">
                <a:hlinkClick r:id="rId4"/>
              </a:rPr>
              <a:t>Gary.Ellis@cliveowen.com</a:t>
            </a:r>
            <a:endParaRPr lang="en-GB" sz="2400" dirty="0" smtClean="0"/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081"/>
            <a:ext cx="10972800" cy="1252537"/>
          </a:xfrm>
        </p:spPr>
        <p:txBody>
          <a:bodyPr/>
          <a:lstStyle/>
          <a:p>
            <a:r>
              <a:rPr lang="en-GB" sz="6000" dirty="0" smtClean="0"/>
              <a:t>THANK YOU</a:t>
            </a:r>
            <a:endParaRPr lang="en-GB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62" y="5974516"/>
            <a:ext cx="3475628" cy="61459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405758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Clive Owen LLP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4563" y="1816332"/>
            <a:ext cx="9822873" cy="4525963"/>
          </a:xfrm>
        </p:spPr>
        <p:txBody>
          <a:bodyPr/>
          <a:lstStyle/>
          <a:p>
            <a:r>
              <a:rPr lang="en-GB" sz="2800" dirty="0" smtClean="0"/>
              <a:t>Established 1983</a:t>
            </a:r>
          </a:p>
          <a:p>
            <a:r>
              <a:rPr lang="en-GB" sz="2800" dirty="0" smtClean="0"/>
              <a:t>Worked with Academies for 12 years</a:t>
            </a:r>
          </a:p>
          <a:p>
            <a:r>
              <a:rPr lang="en-GB" sz="2800" dirty="0" smtClean="0"/>
              <a:t>Sponsored – converter – sponsored</a:t>
            </a:r>
          </a:p>
          <a:p>
            <a:r>
              <a:rPr lang="en-GB" sz="2800" dirty="0" smtClean="0"/>
              <a:t>Clients include free schools and UTC’s</a:t>
            </a:r>
          </a:p>
          <a:p>
            <a:r>
              <a:rPr lang="en-GB" sz="2800" dirty="0" smtClean="0"/>
              <a:t>Act for 42 Academy Trusts including 80 schools (Academies)</a:t>
            </a:r>
          </a:p>
          <a:p>
            <a:r>
              <a:rPr lang="en-GB" sz="2800" dirty="0" smtClean="0"/>
              <a:t>3 Partners, 2 managers and 9 on site teams</a:t>
            </a:r>
          </a:p>
          <a:p>
            <a:r>
              <a:rPr lang="en-GB" sz="2800" dirty="0" smtClean="0"/>
              <a:t>Member of EFA auditors forum</a:t>
            </a:r>
          </a:p>
          <a:p>
            <a:r>
              <a:rPr lang="en-GB" sz="2800" dirty="0" smtClean="0"/>
              <a:t>Member of </a:t>
            </a:r>
            <a:r>
              <a:rPr lang="en-GB" sz="2800" dirty="0" err="1" smtClean="0"/>
              <a:t>Kreston</a:t>
            </a:r>
            <a:r>
              <a:rPr lang="en-GB" sz="2800" dirty="0" smtClean="0"/>
              <a:t> </a:t>
            </a:r>
          </a:p>
          <a:p>
            <a:r>
              <a:rPr lang="en-GB" sz="2800" dirty="0" smtClean="0"/>
              <a:t>Speak at Schools NE and NASBM events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="" xmlns:p14="http://schemas.microsoft.com/office/powerpoint/2010/main" val="18974039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Academy Freedoms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923" y="1999212"/>
            <a:ext cx="5816139" cy="4525963"/>
          </a:xfrm>
        </p:spPr>
        <p:txBody>
          <a:bodyPr/>
          <a:lstStyle/>
          <a:p>
            <a:r>
              <a:rPr lang="en-GB" sz="2800" dirty="0" smtClean="0"/>
              <a:t>Curriculum </a:t>
            </a:r>
          </a:p>
          <a:p>
            <a:r>
              <a:rPr lang="en-GB" sz="2800" dirty="0" smtClean="0"/>
              <a:t>Term times</a:t>
            </a:r>
          </a:p>
          <a:p>
            <a:r>
              <a:rPr lang="en-GB" sz="2800" dirty="0" smtClean="0"/>
              <a:t>Set pay and conditions</a:t>
            </a:r>
          </a:p>
          <a:p>
            <a:r>
              <a:rPr lang="en-GB" sz="2800" dirty="0" smtClean="0"/>
              <a:t>Admissions</a:t>
            </a:r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2800" dirty="0" smtClean="0"/>
              <a:t>Other</a:t>
            </a:r>
          </a:p>
          <a:p>
            <a:r>
              <a:rPr lang="en-GB" sz="2800" dirty="0" smtClean="0"/>
              <a:t>Capital bids</a:t>
            </a:r>
          </a:p>
        </p:txBody>
      </p:sp>
    </p:spTree>
    <p:extLst>
      <p:ext uri="{BB962C8B-B14F-4D97-AF65-F5344CB8AC3E}">
        <p14:creationId xmlns="" xmlns:p14="http://schemas.microsoft.com/office/powerpoint/2010/main" val="11620559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Free From?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673" y="2015837"/>
            <a:ext cx="9947563" cy="4525963"/>
          </a:xfrm>
        </p:spPr>
        <p:txBody>
          <a:bodyPr/>
          <a:lstStyle/>
          <a:p>
            <a:r>
              <a:rPr lang="en-GB" sz="2800" dirty="0" smtClean="0"/>
              <a:t>Local Authority</a:t>
            </a:r>
          </a:p>
          <a:p>
            <a:r>
              <a:rPr lang="en-GB" sz="2800" dirty="0" smtClean="0"/>
              <a:t>Central Government</a:t>
            </a:r>
          </a:p>
          <a:p>
            <a:pPr lvl="1"/>
            <a:r>
              <a:rPr lang="en-GB" sz="2400" dirty="0" smtClean="0"/>
              <a:t>EFA</a:t>
            </a:r>
            <a:r>
              <a:rPr lang="en-GB" sz="2800" dirty="0" smtClean="0"/>
              <a:t> </a:t>
            </a:r>
          </a:p>
          <a:p>
            <a:pPr lvl="3"/>
            <a:r>
              <a:rPr lang="en-GB" sz="2000" dirty="0" smtClean="0"/>
              <a:t>Academies Accounts Direction (AAD)</a:t>
            </a:r>
          </a:p>
          <a:p>
            <a:pPr lvl="3"/>
            <a:r>
              <a:rPr lang="en-GB" sz="2000" dirty="0" smtClean="0"/>
              <a:t>Academies Financial Handbook (AFH)</a:t>
            </a:r>
          </a:p>
          <a:p>
            <a:pPr lvl="1"/>
            <a:r>
              <a:rPr lang="en-GB" sz="2400" dirty="0" smtClean="0"/>
              <a:t>National Audit Office (NAO)</a:t>
            </a:r>
          </a:p>
          <a:p>
            <a:pPr lvl="1"/>
            <a:r>
              <a:rPr lang="en-GB" sz="2400" dirty="0" smtClean="0"/>
              <a:t>HMRC</a:t>
            </a:r>
          </a:p>
          <a:p>
            <a:pPr lvl="3"/>
            <a:r>
              <a:rPr lang="en-GB" sz="2000" dirty="0" smtClean="0"/>
              <a:t>VAT</a:t>
            </a:r>
          </a:p>
          <a:p>
            <a:pPr lvl="3"/>
            <a:r>
              <a:rPr lang="en-GB" sz="2000" dirty="0" smtClean="0"/>
              <a:t>Corporation tax</a:t>
            </a:r>
          </a:p>
        </p:txBody>
      </p:sp>
    </p:spTree>
    <p:extLst>
      <p:ext uri="{BB962C8B-B14F-4D97-AF65-F5344CB8AC3E}">
        <p14:creationId xmlns="" xmlns:p14="http://schemas.microsoft.com/office/powerpoint/2010/main" val="3733273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Financial Change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662" y="2493818"/>
            <a:ext cx="10260676" cy="4139422"/>
          </a:xfrm>
        </p:spPr>
        <p:txBody>
          <a:bodyPr/>
          <a:lstStyle/>
          <a:p>
            <a:r>
              <a:rPr lang="en-GB" sz="2800" dirty="0" smtClean="0"/>
              <a:t>Employer Teachers Pension (TPS) increase from </a:t>
            </a:r>
            <a:r>
              <a:rPr lang="en-GB" sz="2800" u="sng" dirty="0" smtClean="0"/>
              <a:t>14.1%</a:t>
            </a:r>
            <a:r>
              <a:rPr lang="en-GB" sz="2800" dirty="0" smtClean="0"/>
              <a:t> to </a:t>
            </a:r>
            <a:r>
              <a:rPr lang="en-GB" sz="2800" u="sng" dirty="0" smtClean="0"/>
              <a:t>16.4%</a:t>
            </a:r>
          </a:p>
          <a:p>
            <a:r>
              <a:rPr lang="en-GB" sz="2800" dirty="0" smtClean="0"/>
              <a:t>Employer National Insurance (NI) increase from </a:t>
            </a:r>
            <a:r>
              <a:rPr lang="en-GB" sz="2800" u="sng" dirty="0" smtClean="0"/>
              <a:t>10.4% </a:t>
            </a:r>
            <a:r>
              <a:rPr lang="en-GB" sz="2800" dirty="0" smtClean="0"/>
              <a:t>to </a:t>
            </a:r>
            <a:r>
              <a:rPr lang="en-GB" sz="2800" u="sng" dirty="0" smtClean="0"/>
              <a:t>13.8% </a:t>
            </a:r>
          </a:p>
          <a:p>
            <a:r>
              <a:rPr lang="en-GB" sz="2800" dirty="0" smtClean="0"/>
              <a:t>Education Services Grant (£600m cut?) 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800" dirty="0" smtClean="0"/>
              <a:t>Total cost increases - 8% to 10% in life time of this parliament?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800" dirty="0" smtClean="0"/>
              <a:t>National funding formula change?</a:t>
            </a:r>
          </a:p>
          <a:p>
            <a:r>
              <a:rPr lang="en-GB" sz="2800" dirty="0" smtClean="0"/>
              <a:t>Future </a:t>
            </a:r>
            <a:r>
              <a:rPr lang="en-GB" sz="2800" dirty="0"/>
              <a:t>e</a:t>
            </a:r>
            <a:r>
              <a:rPr lang="en-GB" sz="2800" dirty="0" smtClean="0"/>
              <a:t>mployer TPS increases?</a:t>
            </a:r>
            <a:endParaRPr lang="en-GB" sz="2800" dirty="0"/>
          </a:p>
        </p:txBody>
      </p:sp>
    </p:spTree>
    <p:extLst>
      <p:ext uri="{BB962C8B-B14F-4D97-AF65-F5344CB8AC3E}">
        <p14:creationId xmlns="" xmlns:p14="http://schemas.microsoft.com/office/powerpoint/2010/main" val="6894884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Funding Streams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735" y="2157153"/>
            <a:ext cx="10305010" cy="4525963"/>
          </a:xfrm>
        </p:spPr>
        <p:txBody>
          <a:bodyPr/>
          <a:lstStyle/>
          <a:p>
            <a:r>
              <a:rPr lang="en-GB" sz="2800" dirty="0" smtClean="0"/>
              <a:t>General Annual Grant (GAG)</a:t>
            </a:r>
          </a:p>
          <a:p>
            <a:r>
              <a:rPr lang="en-GB" sz="2800" dirty="0" smtClean="0"/>
              <a:t>Education Services Grant (ESG)</a:t>
            </a:r>
          </a:p>
          <a:p>
            <a:r>
              <a:rPr lang="en-GB" sz="2800" dirty="0" smtClean="0"/>
              <a:t>Pupil Premium</a:t>
            </a:r>
          </a:p>
          <a:p>
            <a:r>
              <a:rPr lang="en-GB" sz="2800" dirty="0" smtClean="0"/>
              <a:t>Capital</a:t>
            </a:r>
          </a:p>
          <a:p>
            <a:pPr lvl="1"/>
            <a:r>
              <a:rPr lang="en-GB" sz="2400" dirty="0" smtClean="0"/>
              <a:t>Devolved Formula Capital (DFC)</a:t>
            </a:r>
          </a:p>
          <a:p>
            <a:pPr lvl="1"/>
            <a:r>
              <a:rPr lang="en-GB" sz="2400" dirty="0"/>
              <a:t>Conditional Improvement Fund (CIF</a:t>
            </a:r>
            <a:r>
              <a:rPr lang="en-GB" sz="2400" dirty="0" smtClean="0"/>
              <a:t>)</a:t>
            </a:r>
          </a:p>
          <a:p>
            <a:pPr lvl="1"/>
            <a:r>
              <a:rPr lang="en-GB" sz="2400" dirty="0" smtClean="0"/>
              <a:t>School Condition Allocation (SCA)</a:t>
            </a:r>
          </a:p>
          <a:p>
            <a:pPr lvl="1"/>
            <a:endParaRPr lang="en-GB" sz="2400" dirty="0" smtClean="0"/>
          </a:p>
          <a:p>
            <a:pPr lvl="1"/>
            <a:endParaRPr lang="en-GB" sz="2400" dirty="0"/>
          </a:p>
        </p:txBody>
      </p:sp>
    </p:spTree>
    <p:extLst>
      <p:ext uri="{BB962C8B-B14F-4D97-AF65-F5344CB8AC3E}">
        <p14:creationId xmlns="" xmlns:p14="http://schemas.microsoft.com/office/powerpoint/2010/main" val="33722686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Income Streams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2356" y="2074026"/>
            <a:ext cx="10972800" cy="4525963"/>
          </a:xfrm>
        </p:spPr>
        <p:txBody>
          <a:bodyPr/>
          <a:lstStyle/>
          <a:p>
            <a:r>
              <a:rPr lang="en-GB" sz="2800" dirty="0" smtClean="0"/>
              <a:t>MUGA</a:t>
            </a:r>
          </a:p>
          <a:p>
            <a:r>
              <a:rPr lang="en-GB" sz="2800" dirty="0" smtClean="0"/>
              <a:t>ICT</a:t>
            </a:r>
          </a:p>
          <a:p>
            <a:r>
              <a:rPr lang="en-GB" sz="2800" dirty="0" smtClean="0"/>
              <a:t>PAT</a:t>
            </a:r>
          </a:p>
          <a:p>
            <a:r>
              <a:rPr lang="en-GB" sz="2800" dirty="0" smtClean="0"/>
              <a:t>Catering</a:t>
            </a:r>
          </a:p>
          <a:p>
            <a:r>
              <a:rPr lang="en-GB" sz="2800" dirty="0" smtClean="0"/>
              <a:t>Grounds maintenance</a:t>
            </a:r>
          </a:p>
          <a:p>
            <a:r>
              <a:rPr lang="en-GB" sz="2800" dirty="0" smtClean="0"/>
              <a:t>Pupil led company</a:t>
            </a:r>
          </a:p>
          <a:p>
            <a:r>
              <a:rPr lang="en-GB" sz="2800" dirty="0" smtClean="0"/>
              <a:t>Donations (Gift Aid)</a:t>
            </a:r>
          </a:p>
          <a:p>
            <a:r>
              <a:rPr lang="en-GB" sz="2800" dirty="0" smtClean="0"/>
              <a:t>Capital – CIF/SCA</a:t>
            </a:r>
            <a:endParaRPr lang="en-GB" sz="2800" dirty="0"/>
          </a:p>
        </p:txBody>
      </p:sp>
    </p:spTree>
    <p:extLst>
      <p:ext uri="{BB962C8B-B14F-4D97-AF65-F5344CB8AC3E}">
        <p14:creationId xmlns="" xmlns:p14="http://schemas.microsoft.com/office/powerpoint/2010/main" val="35066922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Conversion Process</a:t>
            </a:r>
            <a:br>
              <a:rPr lang="en-GB" dirty="0" smtClean="0"/>
            </a:br>
            <a:r>
              <a:rPr lang="en-GB" sz="2800" dirty="0" smtClean="0"/>
              <a:t>Financial assistance required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133" y="2322328"/>
            <a:ext cx="10972800" cy="4887885"/>
          </a:xfrm>
        </p:spPr>
        <p:txBody>
          <a:bodyPr/>
          <a:lstStyle/>
          <a:p>
            <a:pPr lvl="1"/>
            <a:r>
              <a:rPr lang="en-GB" sz="2800" dirty="0" smtClean="0"/>
              <a:t>Finance team – training/staffing/contracts</a:t>
            </a:r>
          </a:p>
          <a:p>
            <a:pPr lvl="1"/>
            <a:r>
              <a:rPr lang="en-GB" sz="2800" dirty="0" smtClean="0"/>
              <a:t>Accounting system</a:t>
            </a:r>
          </a:p>
          <a:p>
            <a:pPr lvl="1"/>
            <a:r>
              <a:rPr lang="en-GB" sz="2800" dirty="0" smtClean="0"/>
              <a:t>Accounts nominal structure</a:t>
            </a:r>
          </a:p>
          <a:p>
            <a:pPr lvl="1"/>
            <a:r>
              <a:rPr lang="en-GB" sz="2800" dirty="0" smtClean="0"/>
              <a:t>Trading subsidiary required? </a:t>
            </a:r>
          </a:p>
          <a:p>
            <a:pPr lvl="1"/>
            <a:r>
              <a:rPr lang="en-GB" sz="2800" dirty="0" smtClean="0"/>
              <a:t>VAT return or S126</a:t>
            </a:r>
          </a:p>
          <a:p>
            <a:pPr lvl="1"/>
            <a:r>
              <a:rPr lang="en-GB" sz="2800" dirty="0"/>
              <a:t>Choose payroll </a:t>
            </a:r>
            <a:r>
              <a:rPr lang="en-GB" sz="2800" dirty="0" smtClean="0"/>
              <a:t>provider</a:t>
            </a:r>
          </a:p>
          <a:p>
            <a:pPr lvl="1"/>
            <a:r>
              <a:rPr lang="en-GB" sz="2800" dirty="0" smtClean="0"/>
              <a:t>Accounting policies</a:t>
            </a:r>
          </a:p>
          <a:p>
            <a:pPr lvl="1"/>
            <a:r>
              <a:rPr lang="en-GB" sz="2800" dirty="0" smtClean="0"/>
              <a:t>Risk register </a:t>
            </a:r>
          </a:p>
          <a:p>
            <a:pPr lvl="1"/>
            <a:endParaRPr lang="en-GB" sz="2400" dirty="0" smtClean="0"/>
          </a:p>
        </p:txBody>
      </p:sp>
    </p:spTree>
    <p:extLst>
      <p:ext uri="{BB962C8B-B14F-4D97-AF65-F5344CB8AC3E}">
        <p14:creationId xmlns="" xmlns:p14="http://schemas.microsoft.com/office/powerpoint/2010/main" val="27479253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Conversion </a:t>
            </a:r>
            <a:r>
              <a:rPr lang="en-GB" dirty="0" smtClean="0"/>
              <a:t>Process Continued…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2356" y="2082339"/>
            <a:ext cx="10972800" cy="4525963"/>
          </a:xfrm>
        </p:spPr>
        <p:txBody>
          <a:bodyPr/>
          <a:lstStyle/>
          <a:p>
            <a:r>
              <a:rPr lang="en-GB" sz="2800" dirty="0" smtClean="0"/>
              <a:t>Bank account</a:t>
            </a:r>
          </a:p>
          <a:p>
            <a:r>
              <a:rPr lang="en-GB" sz="2800" dirty="0" smtClean="0"/>
              <a:t>LGPS valuation/rate</a:t>
            </a:r>
          </a:p>
          <a:p>
            <a:r>
              <a:rPr lang="en-GB" sz="2800" dirty="0" smtClean="0"/>
              <a:t>Complete own asset inventory</a:t>
            </a:r>
          </a:p>
          <a:p>
            <a:r>
              <a:rPr lang="en-GB" sz="2800" dirty="0" smtClean="0"/>
              <a:t>Conditional asset inspection </a:t>
            </a:r>
          </a:p>
          <a:p>
            <a:r>
              <a:rPr lang="en-GB" sz="2800" dirty="0" smtClean="0"/>
              <a:t>Asset renewal policy</a:t>
            </a:r>
          </a:p>
          <a:p>
            <a:r>
              <a:rPr lang="en-GB" sz="2800" dirty="0" smtClean="0"/>
              <a:t>Consider insurance or Risk Protection Arrangement (RPA)</a:t>
            </a:r>
          </a:p>
          <a:p>
            <a:r>
              <a:rPr lang="en-GB" sz="2800" dirty="0" smtClean="0"/>
              <a:t>Governor skills audit</a:t>
            </a:r>
          </a:p>
          <a:p>
            <a:r>
              <a:rPr lang="en-GB" sz="2800" dirty="0" smtClean="0"/>
              <a:t>Review leases/contracts to be transferred </a:t>
            </a:r>
          </a:p>
        </p:txBody>
      </p:sp>
    </p:spTree>
    <p:extLst>
      <p:ext uri="{BB962C8B-B14F-4D97-AF65-F5344CB8AC3E}">
        <p14:creationId xmlns="" xmlns:p14="http://schemas.microsoft.com/office/powerpoint/2010/main" val="12718063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2_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500</Words>
  <Application>Microsoft Office PowerPoint</Application>
  <PresentationFormat>Custom</PresentationFormat>
  <Paragraphs>150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12_Waveform</vt:lpstr>
      <vt:lpstr>Academy Finance </vt:lpstr>
      <vt:lpstr>Clive Owen LLP</vt:lpstr>
      <vt:lpstr>Academy Freedoms</vt:lpstr>
      <vt:lpstr>Free From? </vt:lpstr>
      <vt:lpstr>Financial Change</vt:lpstr>
      <vt:lpstr>Funding Streams</vt:lpstr>
      <vt:lpstr>Other Income Streams</vt:lpstr>
      <vt:lpstr>Conversion Process Financial assistance required</vt:lpstr>
      <vt:lpstr>Conversion Process Continued…</vt:lpstr>
      <vt:lpstr>Financial Work Post Conversion</vt:lpstr>
      <vt:lpstr>Year End (31/8)</vt:lpstr>
      <vt:lpstr>Year End </vt:lpstr>
      <vt:lpstr>Multi Academy Trust</vt:lpstr>
      <vt:lpstr>MAT v SAT Overhead Comparison</vt:lpstr>
      <vt:lpstr>Due Diligence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Margaret Gill</dc:creator>
  <cp:lastModifiedBy>chrisb</cp:lastModifiedBy>
  <cp:revision>62</cp:revision>
  <cp:lastPrinted>2016-01-25T14:52:07Z</cp:lastPrinted>
  <dcterms:created xsi:type="dcterms:W3CDTF">2016-01-21T15:22:01Z</dcterms:created>
  <dcterms:modified xsi:type="dcterms:W3CDTF">2016-05-19T10:40:14Z</dcterms:modified>
</cp:coreProperties>
</file>