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4" r:id="rId3"/>
    <p:sldId id="321" r:id="rId4"/>
    <p:sldId id="322" r:id="rId5"/>
    <p:sldId id="328" r:id="rId6"/>
    <p:sldId id="329" r:id="rId7"/>
    <p:sldId id="330" r:id="rId8"/>
    <p:sldId id="323" r:id="rId9"/>
    <p:sldId id="327" r:id="rId10"/>
    <p:sldId id="324" r:id="rId11"/>
    <p:sldId id="334" r:id="rId12"/>
    <p:sldId id="339" r:id="rId13"/>
    <p:sldId id="340" r:id="rId14"/>
    <p:sldId id="335" r:id="rId15"/>
    <p:sldId id="336" r:id="rId16"/>
    <p:sldId id="320" r:id="rId17"/>
    <p:sldId id="337" r:id="rId18"/>
    <p:sldId id="338" r:id="rId19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44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53942-EEA9-42CF-9B6C-1960A0E5051A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48B9E-430B-47B0-A433-17BA7D4A6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146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02AF9-5568-48CB-A528-4436985A4473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5D8A8-EC3E-49F4-B10C-F8AD352DD2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305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A642-C8A0-4861-9949-8E98ABFC5461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066F-E102-4B88-BC76-DD027DB40AC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1008"/>
            <a:ext cx="3043998" cy="3372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949280"/>
            <a:ext cx="17049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41" y="116632"/>
            <a:ext cx="1869579" cy="109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448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A642-C8A0-4861-9949-8E98ABFC5461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066F-E102-4B88-BC76-DD027DB40A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67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A642-C8A0-4861-9949-8E98ABFC5461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066F-E102-4B88-BC76-DD027DB40A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61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A642-C8A0-4861-9949-8E98ABFC5461}" type="datetimeFigureOut">
              <a:rPr lang="en-GB" smtClean="0"/>
              <a:pPr/>
              <a:t>03/12/2014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066F-E102-4B88-BC76-DD027DB40AC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37743"/>
            <a:ext cx="1800200" cy="975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5934075"/>
            <a:ext cx="18859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901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A642-C8A0-4861-9949-8E98ABFC5461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066F-E102-4B88-BC76-DD027DB40A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36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A642-C8A0-4861-9949-8E98ABFC5461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066F-E102-4B88-BC76-DD027DB40A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89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A642-C8A0-4861-9949-8E98ABFC5461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066F-E102-4B88-BC76-DD027DB40A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25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A642-C8A0-4861-9949-8E98ABFC5461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066F-E102-4B88-BC76-DD027DB40A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96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A642-C8A0-4861-9949-8E98ABFC5461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066F-E102-4B88-BC76-DD027DB40A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24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A642-C8A0-4861-9949-8E98ABFC5461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066F-E102-4B88-BC76-DD027DB40A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7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A642-C8A0-4861-9949-8E98ABFC5461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066F-E102-4B88-BC76-DD027DB40A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31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2A642-C8A0-4861-9949-8E98ABFC5461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9066F-E102-4B88-BC76-DD027DB40A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5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382" y="4365104"/>
            <a:ext cx="7288042" cy="1126976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Tymms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1571308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Monitoring Pupil 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rogress at Primary 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evel</a:t>
            </a:r>
            <a:endParaRPr lang="en-GB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24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Filling the vacuum properly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Recognition of </a:t>
            </a:r>
          </a:p>
          <a:p>
            <a:pPr lvl="1"/>
            <a:r>
              <a:rPr lang="en-GB" dirty="0"/>
              <a:t>The need for assessment experts in every school</a:t>
            </a:r>
          </a:p>
          <a:p>
            <a:pPr lvl="1"/>
            <a:r>
              <a:rPr lang="en-GB" dirty="0" smtClean="0"/>
              <a:t>The need to measure on single scales</a:t>
            </a:r>
          </a:p>
          <a:p>
            <a:pPr lvl="1"/>
            <a:r>
              <a:rPr lang="en-GB" dirty="0" smtClean="0"/>
              <a:t>The need for professional involvement</a:t>
            </a:r>
          </a:p>
          <a:p>
            <a:pPr lvl="2"/>
            <a:r>
              <a:rPr lang="en-GB" dirty="0" smtClean="0"/>
              <a:t>Educationalists and </a:t>
            </a:r>
            <a:r>
              <a:rPr lang="en-GB" dirty="0" err="1" smtClean="0"/>
              <a:t>psychometricians</a:t>
            </a:r>
            <a:endParaRPr lang="en-GB" dirty="0" smtClean="0"/>
          </a:p>
          <a:p>
            <a:pPr lvl="1"/>
            <a:r>
              <a:rPr lang="en-GB" dirty="0" smtClean="0"/>
              <a:t>The need for clear communication</a:t>
            </a:r>
          </a:p>
          <a:p>
            <a:pPr lvl="2"/>
            <a:r>
              <a:rPr lang="en-GB" dirty="0" smtClean="0"/>
              <a:t>To </a:t>
            </a:r>
            <a:r>
              <a:rPr lang="en-GB" dirty="0"/>
              <a:t>policy makers, teachers, schools and </a:t>
            </a:r>
            <a:r>
              <a:rPr lang="en-GB" dirty="0" smtClean="0"/>
              <a:t>press</a:t>
            </a:r>
          </a:p>
          <a:p>
            <a:pPr lvl="1"/>
            <a:r>
              <a:rPr lang="en-GB" dirty="0" smtClean="0"/>
              <a:t>Need to give Ofsted a solid story</a:t>
            </a:r>
          </a:p>
          <a:p>
            <a:pPr lvl="1"/>
            <a:r>
              <a:rPr lang="en-GB" dirty="0" smtClean="0"/>
              <a:t>The need for caution</a:t>
            </a:r>
          </a:p>
          <a:p>
            <a:pPr lvl="2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55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types of assessment are there?</a:t>
            </a:r>
          </a:p>
          <a:p>
            <a:r>
              <a:rPr lang="en-GB" dirty="0" smtClean="0"/>
              <a:t>How do you know if you have a good assessment?</a:t>
            </a:r>
          </a:p>
          <a:p>
            <a:pPr lvl="1"/>
            <a:r>
              <a:rPr lang="en-GB" dirty="0" smtClean="0"/>
              <a:t>Reliability</a:t>
            </a:r>
          </a:p>
          <a:p>
            <a:pPr lvl="1"/>
            <a:r>
              <a:rPr lang="en-GB" dirty="0" smtClean="0"/>
              <a:t>Validity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Judgement based </a:t>
            </a:r>
            <a:r>
              <a:rPr lang="en-GB" sz="4000" dirty="0" smtClean="0">
                <a:sym typeface="Wingdings" panose="05000000000000000000" pitchFamily="2" charset="2"/>
              </a:rPr>
              <a:t> Objective</a:t>
            </a:r>
          </a:p>
          <a:p>
            <a:pPr marL="0" indent="0" algn="ctr">
              <a:buNone/>
            </a:pPr>
            <a:endParaRPr lang="en-GB" sz="4000" dirty="0" smtClean="0"/>
          </a:p>
          <a:p>
            <a:pPr marL="0" indent="0" algn="ctr">
              <a:buNone/>
            </a:pPr>
            <a:r>
              <a:rPr lang="en-GB" sz="4000" dirty="0" smtClean="0"/>
              <a:t>Pencil and paper </a:t>
            </a:r>
            <a:r>
              <a:rPr lang="en-GB" sz="4000" dirty="0" smtClean="0">
                <a:sym typeface="Wingdings" panose="05000000000000000000" pitchFamily="2" charset="2"/>
              </a:rPr>
              <a:t> Computer based</a:t>
            </a:r>
          </a:p>
          <a:p>
            <a:pPr marL="0" indent="0" algn="ctr">
              <a:buNone/>
            </a:pPr>
            <a:endParaRPr lang="en-GB" sz="4000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4000" dirty="0" smtClean="0">
                <a:sym typeface="Wingdings" panose="05000000000000000000" pitchFamily="2" charset="2"/>
              </a:rPr>
              <a:t>Flat  adaptive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441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62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assess twice</a:t>
            </a:r>
          </a:p>
          <a:p>
            <a:pPr lvl="1"/>
            <a:r>
              <a:rPr lang="en-GB" dirty="0" smtClean="0"/>
              <a:t>Two different assessors</a:t>
            </a:r>
          </a:p>
          <a:p>
            <a:pPr lvl="1"/>
            <a:r>
              <a:rPr lang="en-GB" dirty="0" smtClean="0"/>
              <a:t>Or</a:t>
            </a:r>
          </a:p>
          <a:p>
            <a:pPr lvl="1"/>
            <a:r>
              <a:rPr lang="en-GB" dirty="0" smtClean="0"/>
              <a:t>Two different occasions</a:t>
            </a:r>
          </a:p>
          <a:p>
            <a:r>
              <a:rPr lang="en-GB" dirty="0" smtClean="0"/>
              <a:t>Do you get the same answer?</a:t>
            </a:r>
            <a:endParaRPr lang="en-GB" dirty="0"/>
          </a:p>
        </p:txBody>
      </p:sp>
      <p:sp>
        <p:nvSpPr>
          <p:cNvPr id="4" name="Left-Right Arrow 3"/>
          <p:cNvSpPr/>
          <p:nvPr/>
        </p:nvSpPr>
        <p:spPr>
          <a:xfrm>
            <a:off x="683568" y="4653136"/>
            <a:ext cx="7920880" cy="720080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55576" y="4716433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139952" y="472514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0.5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028384" y="472514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472514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P</a:t>
            </a:r>
            <a:r>
              <a:rPr lang="en-GB" sz="3200" dirty="0" smtClean="0"/>
              <a:t>oor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4716433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Good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00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Validity – four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525963"/>
          </a:xfrm>
        </p:spPr>
        <p:txBody>
          <a:bodyPr/>
          <a:lstStyle/>
          <a:p>
            <a:r>
              <a:rPr lang="en-GB" dirty="0" smtClean="0"/>
              <a:t>On the face of it – does it look right?</a:t>
            </a:r>
          </a:p>
          <a:p>
            <a:r>
              <a:rPr lang="en-GB" dirty="0"/>
              <a:t>Does it assess what you are interested in?</a:t>
            </a:r>
          </a:p>
          <a:p>
            <a:r>
              <a:rPr lang="en-GB" dirty="0" smtClean="0"/>
              <a:t>Compared to other assessments – similar?</a:t>
            </a:r>
          </a:p>
          <a:p>
            <a:r>
              <a:rPr lang="en-GB" dirty="0" smtClean="0"/>
              <a:t>Does it predict?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62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>
                <a:solidFill>
                  <a:schemeClr val="accent1"/>
                </a:solidFill>
              </a:rPr>
              <a:t>Good luck </a:t>
            </a:r>
            <a:br>
              <a:rPr lang="en-GB" sz="6000" b="1" dirty="0" smtClean="0">
                <a:solidFill>
                  <a:schemeClr val="accent1"/>
                </a:solidFill>
              </a:rPr>
            </a:br>
            <a:r>
              <a:rPr lang="en-GB" sz="6000" b="1" dirty="0" smtClean="0">
                <a:solidFill>
                  <a:schemeClr val="accent1"/>
                </a:solidFill>
              </a:rPr>
              <a:t>and </a:t>
            </a:r>
            <a:br>
              <a:rPr lang="en-GB" sz="6000" b="1" dirty="0" smtClean="0">
                <a:solidFill>
                  <a:schemeClr val="accent1"/>
                </a:solidFill>
              </a:rPr>
            </a:br>
            <a:r>
              <a:rPr lang="en-GB" sz="6000" b="1" dirty="0" smtClean="0">
                <a:solidFill>
                  <a:schemeClr val="accent1"/>
                </a:solidFill>
              </a:rPr>
              <a:t>Thank You</a:t>
            </a:r>
            <a:endParaRPr lang="en-GB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3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images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8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BASE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26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579296" cy="864096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Overview</a:t>
            </a:r>
            <a:endParaRPr lang="en-US" altLang="en-US" b="1" dirty="0" smtClean="0">
              <a:solidFill>
                <a:schemeClr val="accent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8280920" cy="518457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4400" dirty="0" smtClean="0"/>
              <a:t>What is monitoring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4400" dirty="0" smtClean="0"/>
              <a:t>Why monitor?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en-US" sz="4000" dirty="0" smtClean="0"/>
              <a:t>The promise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GB" altLang="en-US" sz="4000" dirty="0" smtClean="0"/>
              <a:t>The dangers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GB" sz="3200" dirty="0" smtClean="0"/>
              <a:t>Traps to avoid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4000" dirty="0" smtClean="0"/>
              <a:t>A vacuum</a:t>
            </a:r>
            <a:endParaRPr lang="en-GB" sz="3600" dirty="0"/>
          </a:p>
          <a:p>
            <a:r>
              <a:rPr lang="en-GB" sz="4400" dirty="0"/>
              <a:t>Filling </a:t>
            </a:r>
            <a:r>
              <a:rPr lang="en-GB" sz="4400" dirty="0" smtClean="0"/>
              <a:t>that vacuum</a:t>
            </a:r>
          </a:p>
          <a:p>
            <a:r>
              <a:rPr lang="en-GB" altLang="en-US" sz="4400" dirty="0" smtClean="0"/>
              <a:t>Quality contro</a:t>
            </a:r>
            <a:r>
              <a:rPr lang="en-GB" altLang="en-US" sz="4400" dirty="0"/>
              <a:t>l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4319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monitoring?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Tracking the progress of children’s progress</a:t>
            </a:r>
          </a:p>
          <a:p>
            <a:r>
              <a:rPr lang="en-GB" dirty="0" smtClean="0"/>
              <a:t>Cognitive</a:t>
            </a:r>
          </a:p>
          <a:p>
            <a:pPr lvl="1"/>
            <a:r>
              <a:rPr lang="en-GB" dirty="0" smtClean="0"/>
              <a:t>Against the curriculum</a:t>
            </a:r>
          </a:p>
          <a:p>
            <a:pPr lvl="1"/>
            <a:r>
              <a:rPr lang="en-GB" dirty="0" smtClean="0"/>
              <a:t>General development</a:t>
            </a:r>
          </a:p>
          <a:p>
            <a:r>
              <a:rPr lang="en-GB" dirty="0" smtClean="0"/>
              <a:t>Non cognitive</a:t>
            </a:r>
          </a:p>
          <a:p>
            <a:pPr lvl="1"/>
            <a:r>
              <a:rPr lang="en-GB" dirty="0" smtClean="0"/>
              <a:t>Relationships</a:t>
            </a:r>
          </a:p>
          <a:p>
            <a:pPr lvl="1"/>
            <a:r>
              <a:rPr lang="en-GB" dirty="0" smtClean="0"/>
              <a:t>Attitudes</a:t>
            </a:r>
          </a:p>
          <a:p>
            <a:pPr lvl="1"/>
            <a:r>
              <a:rPr lang="en-GB" dirty="0" smtClean="0"/>
              <a:t>Feelings</a:t>
            </a:r>
          </a:p>
          <a:p>
            <a:pPr lvl="1"/>
            <a:r>
              <a:rPr lang="en-GB" dirty="0" smtClean="0"/>
              <a:t>Behaviours</a:t>
            </a:r>
          </a:p>
          <a:p>
            <a:pPr lvl="1"/>
            <a:r>
              <a:rPr lang="en-GB" dirty="0" smtClean="0"/>
              <a:t>The big five</a:t>
            </a:r>
          </a:p>
          <a:p>
            <a:r>
              <a:rPr lang="en-GB" dirty="0" smtClean="0"/>
              <a:t>Physical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43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monitor?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To help the child</a:t>
            </a:r>
          </a:p>
          <a:p>
            <a:pPr lvl="1"/>
            <a:r>
              <a:rPr lang="en-GB" dirty="0" smtClean="0"/>
              <a:t>One off quick information</a:t>
            </a:r>
          </a:p>
          <a:p>
            <a:pPr lvl="2"/>
            <a:r>
              <a:rPr lang="en-GB" dirty="0"/>
              <a:t>Two examples</a:t>
            </a:r>
          </a:p>
          <a:p>
            <a:pPr lvl="3"/>
            <a:r>
              <a:rPr lang="en-GB" dirty="0" smtClean="0"/>
              <a:t>Lack of coordination</a:t>
            </a:r>
          </a:p>
          <a:p>
            <a:pPr lvl="3"/>
            <a:r>
              <a:rPr lang="en-GB" dirty="0" smtClean="0"/>
              <a:t>Unusual children</a:t>
            </a:r>
          </a:p>
          <a:p>
            <a:pPr lvl="1"/>
            <a:r>
              <a:rPr lang="en-GB" dirty="0" smtClean="0"/>
              <a:t>Tracking over time</a:t>
            </a:r>
          </a:p>
          <a:p>
            <a:pPr lvl="2"/>
            <a:r>
              <a:rPr lang="en-GB" dirty="0" smtClean="0"/>
              <a:t>Two examples</a:t>
            </a:r>
          </a:p>
          <a:p>
            <a:pPr lvl="3"/>
            <a:r>
              <a:rPr lang="en-GB" dirty="0" smtClean="0"/>
              <a:t>Gifted children falling by the wayside</a:t>
            </a:r>
          </a:p>
          <a:p>
            <a:pPr lvl="3"/>
            <a:r>
              <a:rPr lang="en-GB" dirty="0" smtClean="0"/>
              <a:t>Special needs – failure to thrive</a:t>
            </a:r>
          </a:p>
          <a:p>
            <a:r>
              <a:rPr lang="en-GB" dirty="0" smtClean="0"/>
              <a:t>To help the teacher</a:t>
            </a:r>
          </a:p>
          <a:p>
            <a:pPr lvl="1"/>
            <a:r>
              <a:rPr lang="en-GB" dirty="0" smtClean="0"/>
              <a:t>Class differences</a:t>
            </a:r>
          </a:p>
          <a:p>
            <a:pPr lvl="1"/>
            <a:r>
              <a:rPr lang="en-GB" dirty="0" smtClean="0"/>
              <a:t>Where to pitch things</a:t>
            </a:r>
          </a:p>
          <a:p>
            <a:r>
              <a:rPr lang="en-GB" dirty="0" smtClean="0"/>
              <a:t>To help the school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marL="9144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24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couple of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Identifying unusual children (from PIPS)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211960" y="2420888"/>
            <a:ext cx="0" cy="40324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3717032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800" dirty="0" smtClean="0"/>
              <a:t>Most children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123728" y="2803575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/>
              <a:t>A few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123728" y="4747791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/>
              <a:t>A few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763688" y="2132856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/>
              <a:t>Very few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763688" y="5467871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/>
              <a:t>Very few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427984" y="3657798"/>
            <a:ext cx="27676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Average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66413" y="2060848"/>
            <a:ext cx="3229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Very high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89305" y="5241974"/>
            <a:ext cx="3005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Very low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408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88"/>
          <a:stretch/>
        </p:blipFill>
        <p:spPr bwMode="auto">
          <a:xfrm>
            <a:off x="2483768" y="-963488"/>
            <a:ext cx="9721080" cy="85689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079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Tracking over time (from INCAS)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484784"/>
            <a:ext cx="8277225" cy="464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0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Dangers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Poor data and unintended consequences</a:t>
            </a:r>
          </a:p>
          <a:p>
            <a:r>
              <a:rPr lang="en-GB" dirty="0" smtClean="0"/>
              <a:t>Causes</a:t>
            </a:r>
          </a:p>
          <a:p>
            <a:pPr lvl="1"/>
            <a:r>
              <a:rPr lang="en-GB" dirty="0"/>
              <a:t>Reliance on </a:t>
            </a:r>
            <a:r>
              <a:rPr lang="en-GB" dirty="0" smtClean="0"/>
              <a:t>observation &amp; judgement</a:t>
            </a:r>
          </a:p>
          <a:p>
            <a:pPr lvl="1"/>
            <a:r>
              <a:rPr lang="en-GB" dirty="0" smtClean="0"/>
              <a:t>Reliance on test scores</a:t>
            </a:r>
            <a:endParaRPr lang="en-GB" dirty="0"/>
          </a:p>
          <a:p>
            <a:pPr lvl="1"/>
            <a:r>
              <a:rPr lang="en-GB" dirty="0" smtClean="0"/>
              <a:t>Accountability systems causing corruption of data</a:t>
            </a:r>
          </a:p>
          <a:p>
            <a:pPr lvl="1"/>
            <a:r>
              <a:rPr lang="en-GB" dirty="0" smtClean="0"/>
              <a:t>Home grown instruments</a:t>
            </a:r>
          </a:p>
          <a:p>
            <a:pPr lvl="2"/>
            <a:r>
              <a:rPr lang="en-GB" dirty="0" smtClean="0"/>
              <a:t>Need careful construction -  reliable and valid measures</a:t>
            </a:r>
          </a:p>
          <a:p>
            <a:r>
              <a:rPr lang="en-GB" dirty="0" smtClean="0"/>
              <a:t>Poor communication</a:t>
            </a:r>
          </a:p>
          <a:p>
            <a:pPr lvl="1"/>
            <a:r>
              <a:rPr lang="en-GB" dirty="0" smtClean="0"/>
              <a:t>To teachers, parents, schools and press</a:t>
            </a:r>
          </a:p>
          <a:p>
            <a:r>
              <a:rPr lang="en-GB" dirty="0" smtClean="0"/>
              <a:t>Misinterpretation</a:t>
            </a:r>
          </a:p>
          <a:p>
            <a:pPr lvl="1"/>
            <a:r>
              <a:rPr lang="en-GB" dirty="0" smtClean="0"/>
              <a:t>Constructs and items</a:t>
            </a:r>
          </a:p>
          <a:p>
            <a:pPr lvl="1"/>
            <a:r>
              <a:rPr lang="en-GB" dirty="0" smtClean="0"/>
              <a:t>Correlation and cause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75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Vacuum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will have no levels</a:t>
            </a:r>
          </a:p>
          <a:p>
            <a:pPr lvl="1"/>
            <a:r>
              <a:rPr lang="en-GB" dirty="0" smtClean="0"/>
              <a:t>And no comparative progress data.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 rot="20720172">
            <a:off x="1226870" y="3193475"/>
            <a:ext cx="6222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What will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Ofsted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do?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 rot="1126206">
            <a:off x="-175895" y="2967335"/>
            <a:ext cx="94958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will schools track progress?</a:t>
            </a:r>
            <a:endParaRPr lang="en-GB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4159" y="4567633"/>
            <a:ext cx="706809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There is a vacuum</a:t>
            </a:r>
            <a:endParaRPr 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234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2771</TotalTime>
  <Words>375</Words>
  <Application>Microsoft Office PowerPoint</Application>
  <PresentationFormat>On-screen Show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Overview</vt:lpstr>
      <vt:lpstr>What is monitoring?</vt:lpstr>
      <vt:lpstr>Why monitor?</vt:lpstr>
      <vt:lpstr>A couple of examples</vt:lpstr>
      <vt:lpstr>PowerPoint Presentation</vt:lpstr>
      <vt:lpstr>Tracking over time (from INCAS)</vt:lpstr>
      <vt:lpstr>The Dangers</vt:lpstr>
      <vt:lpstr>A Vacuum</vt:lpstr>
      <vt:lpstr>Filling the vacuum properly</vt:lpstr>
      <vt:lpstr>Quality Control</vt:lpstr>
      <vt:lpstr>Types of assessment</vt:lpstr>
      <vt:lpstr>Some examples</vt:lpstr>
      <vt:lpstr>Reliability</vt:lpstr>
      <vt:lpstr>Validity – four questions</vt:lpstr>
      <vt:lpstr>Good luck  and  Thank You</vt:lpstr>
      <vt:lpstr>Examples images</vt:lpstr>
      <vt:lpstr>From BASE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Peter.Tymms@cem.dur.ac.uk</dc:creator>
  <cp:lastModifiedBy>Ellie Geddes</cp:lastModifiedBy>
  <cp:revision>98</cp:revision>
  <cp:lastPrinted>2014-12-02T19:50:09Z</cp:lastPrinted>
  <dcterms:created xsi:type="dcterms:W3CDTF">2012-11-15T15:04:11Z</dcterms:created>
  <dcterms:modified xsi:type="dcterms:W3CDTF">2014-12-03T09:14:13Z</dcterms:modified>
</cp:coreProperties>
</file>