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3" r:id="rId1"/>
    <p:sldMasterId id="2147483648" r:id="rId2"/>
    <p:sldMasterId id="2147483679" r:id="rId3"/>
  </p:sldMasterIdLst>
  <p:notesMasterIdLst>
    <p:notesMasterId r:id="rId21"/>
  </p:notesMasterIdLst>
  <p:sldIdLst>
    <p:sldId id="314" r:id="rId4"/>
    <p:sldId id="319" r:id="rId5"/>
    <p:sldId id="320" r:id="rId6"/>
    <p:sldId id="321" r:id="rId7"/>
    <p:sldId id="335" r:id="rId8"/>
    <p:sldId id="336" r:id="rId9"/>
    <p:sldId id="322" r:id="rId10"/>
    <p:sldId id="337" r:id="rId11"/>
    <p:sldId id="338" r:id="rId12"/>
    <p:sldId id="339" r:id="rId13"/>
    <p:sldId id="340" r:id="rId14"/>
    <p:sldId id="330" r:id="rId15"/>
    <p:sldId id="331" r:id="rId16"/>
    <p:sldId id="328" r:id="rId17"/>
    <p:sldId id="341" r:id="rId18"/>
    <p:sldId id="327" r:id="rId19"/>
    <p:sldId id="318" r:id="rId2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B9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87" autoAdjust="0"/>
    <p:restoredTop sz="99519" autoAdjust="0"/>
  </p:normalViewPr>
  <p:slideViewPr>
    <p:cSldViewPr snapToGrid="0">
      <p:cViewPr>
        <p:scale>
          <a:sx n="86" d="100"/>
          <a:sy n="86" d="100"/>
        </p:scale>
        <p:origin x="-1212" y="-30"/>
      </p:cViewPr>
      <p:guideLst>
        <p:guide orient="horz" pos="580"/>
        <p:guide orient="horz" pos="1304"/>
        <p:guide orient="horz" pos="4127"/>
        <p:guide orient="horz" pos="3830"/>
        <p:guide pos="920"/>
        <p:guide pos="408"/>
        <p:guide pos="5473"/>
        <p:guide pos="5563"/>
        <p:guide pos="4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3282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0021C-6710-41EC-A1E7-E0A1F2165E87}" type="datetimeFigureOut">
              <a:rPr lang="en-GB" smtClean="0"/>
              <a:pPr/>
              <a:t>25/06/2014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DB1A7-202A-4828-B4F8-91552E2964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4531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DB1A7-202A-4828-B4F8-91552E296489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4093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DB1A7-202A-4828-B4F8-91552E296489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14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DB1A7-202A-4828-B4F8-91552E296489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384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DB1A7-202A-4828-B4F8-91552E296489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7224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DB1A7-202A-4828-B4F8-91552E296489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78280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DB1A7-202A-4828-B4F8-91552E296489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4997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DB1A7-202A-4828-B4F8-91552E296489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91033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DB1A7-202A-4828-B4F8-91552E296489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38221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DB1A7-202A-4828-B4F8-91552E296489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4406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DB1A7-202A-4828-B4F8-91552E296489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5729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DB1A7-202A-4828-B4F8-91552E296489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690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DB1A7-202A-4828-B4F8-91552E296489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336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DB1A7-202A-4828-B4F8-91552E296489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452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DB1A7-202A-4828-B4F8-91552E296489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7065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DB1A7-202A-4828-B4F8-91552E296489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287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DB1A7-202A-4828-B4F8-91552E296489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612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DB1A7-202A-4828-B4F8-91552E296489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423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Heading Text Siz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360800" y="1774800"/>
            <a:ext cx="7336800" cy="4305600"/>
          </a:xfrm>
          <a:prstGeom prst="rect">
            <a:avLst/>
          </a:prstGeom>
        </p:spPr>
        <p:txBody>
          <a:bodyPr/>
          <a:lstStyle>
            <a:lvl1pPr>
              <a:lnSpc>
                <a:spcPts val="2600"/>
              </a:lnSpc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0629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ption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1789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3684" y="5113867"/>
            <a:ext cx="4481715" cy="194721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>
              <a:lnSpc>
                <a:spcPts val="1400"/>
              </a:lnSpc>
              <a:defRPr sz="14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Enter date of presentation: Day Date Month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416" y="3554021"/>
            <a:ext cx="4586450" cy="509389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>
              <a:lnSpc>
                <a:spcPts val="3400"/>
              </a:lnSpc>
              <a:defRPr sz="3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27416" y="3961054"/>
            <a:ext cx="4594916" cy="509324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lnSpc>
                <a:spcPts val="34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Second level text</a:t>
            </a: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626004" y="4902210"/>
            <a:ext cx="4479925" cy="203200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ts val="1400"/>
              </a:lnSpc>
              <a:spcBef>
                <a:spcPts val="0"/>
              </a:spcBef>
              <a:defRPr sz="1400" b="0" baseline="0"/>
            </a:lvl1pPr>
            <a:lvl2pPr marL="0">
              <a:lnSpc>
                <a:spcPts val="1400"/>
              </a:lnSpc>
              <a:spcBef>
                <a:spcPts val="0"/>
              </a:spcBef>
              <a:defRPr sz="1400" b="0"/>
            </a:lvl2pPr>
            <a:lvl3pPr marL="0">
              <a:lnSpc>
                <a:spcPts val="1400"/>
              </a:lnSpc>
              <a:spcBef>
                <a:spcPts val="0"/>
              </a:spcBef>
              <a:defRPr sz="1400" b="0"/>
            </a:lvl3pPr>
            <a:lvl4pPr marL="0">
              <a:lnSpc>
                <a:spcPts val="1400"/>
              </a:lnSpc>
              <a:spcBef>
                <a:spcPts val="0"/>
              </a:spcBef>
              <a:defRPr sz="1400" b="0"/>
            </a:lvl4pPr>
            <a:lvl5pPr marL="0">
              <a:lnSpc>
                <a:spcPts val="1400"/>
              </a:lnSpc>
              <a:spcBef>
                <a:spcPts val="0"/>
              </a:spcBef>
              <a:defRPr sz="1400" b="0"/>
            </a:lvl5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36" y="235564"/>
            <a:ext cx="2567539" cy="76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659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3684" y="5113867"/>
            <a:ext cx="4481715" cy="194721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>
              <a:lnSpc>
                <a:spcPts val="1400"/>
              </a:lnSpc>
              <a:defRPr sz="14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Enter date of presentation: Day Date Month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416" y="3554021"/>
            <a:ext cx="4586450" cy="509389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>
              <a:lnSpc>
                <a:spcPts val="3400"/>
              </a:lnSpc>
              <a:defRPr sz="3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27416" y="3961054"/>
            <a:ext cx="4594916" cy="509324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lnSpc>
                <a:spcPts val="34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Second level text</a:t>
            </a: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626004" y="4902210"/>
            <a:ext cx="4479925" cy="203200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ts val="1400"/>
              </a:lnSpc>
              <a:spcBef>
                <a:spcPts val="0"/>
              </a:spcBef>
              <a:defRPr sz="1400" b="0" baseline="0"/>
            </a:lvl1pPr>
            <a:lvl2pPr marL="0">
              <a:lnSpc>
                <a:spcPts val="1400"/>
              </a:lnSpc>
              <a:spcBef>
                <a:spcPts val="0"/>
              </a:spcBef>
              <a:defRPr sz="1400" b="0"/>
            </a:lvl2pPr>
            <a:lvl3pPr marL="0">
              <a:lnSpc>
                <a:spcPts val="1400"/>
              </a:lnSpc>
              <a:spcBef>
                <a:spcPts val="0"/>
              </a:spcBef>
              <a:defRPr sz="1400" b="0"/>
            </a:lvl3pPr>
            <a:lvl4pPr marL="0">
              <a:lnSpc>
                <a:spcPts val="1400"/>
              </a:lnSpc>
              <a:spcBef>
                <a:spcPts val="0"/>
              </a:spcBef>
              <a:defRPr sz="1400" b="0"/>
            </a:lvl4pPr>
            <a:lvl5pPr marL="0">
              <a:lnSpc>
                <a:spcPts val="1400"/>
              </a:lnSpc>
              <a:spcBef>
                <a:spcPts val="0"/>
              </a:spcBef>
              <a:defRPr sz="1400" b="0"/>
            </a:lvl5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36" y="235564"/>
            <a:ext cx="2567539" cy="76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0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3684" y="5113867"/>
            <a:ext cx="4481715" cy="194721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>
              <a:lnSpc>
                <a:spcPts val="1400"/>
              </a:lnSpc>
              <a:defRPr sz="14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Enter date of presentation: Day Date Month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416" y="3554021"/>
            <a:ext cx="4586450" cy="509389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>
              <a:lnSpc>
                <a:spcPts val="3400"/>
              </a:lnSpc>
              <a:defRPr sz="3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27416" y="3961054"/>
            <a:ext cx="4594916" cy="509324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lnSpc>
                <a:spcPts val="34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Second level text</a:t>
            </a: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626004" y="4902210"/>
            <a:ext cx="4479925" cy="203200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ts val="1400"/>
              </a:lnSpc>
              <a:spcBef>
                <a:spcPts val="0"/>
              </a:spcBef>
              <a:defRPr sz="1400" b="0" baseline="0"/>
            </a:lvl1pPr>
            <a:lvl2pPr marL="0">
              <a:lnSpc>
                <a:spcPts val="1400"/>
              </a:lnSpc>
              <a:spcBef>
                <a:spcPts val="0"/>
              </a:spcBef>
              <a:defRPr sz="1400" b="0"/>
            </a:lvl2pPr>
            <a:lvl3pPr marL="0">
              <a:lnSpc>
                <a:spcPts val="1400"/>
              </a:lnSpc>
              <a:spcBef>
                <a:spcPts val="0"/>
              </a:spcBef>
              <a:defRPr sz="1400" b="0"/>
            </a:lvl3pPr>
            <a:lvl4pPr marL="0">
              <a:lnSpc>
                <a:spcPts val="1400"/>
              </a:lnSpc>
              <a:spcBef>
                <a:spcPts val="0"/>
              </a:spcBef>
              <a:defRPr sz="1400" b="0"/>
            </a:lvl4pPr>
            <a:lvl5pPr marL="0">
              <a:lnSpc>
                <a:spcPts val="1400"/>
              </a:lnSpc>
              <a:spcBef>
                <a:spcPts val="0"/>
              </a:spcBef>
              <a:defRPr sz="1400" b="0"/>
            </a:lvl5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36" y="235564"/>
            <a:ext cx="2567539" cy="76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54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ption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1789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3684" y="5113867"/>
            <a:ext cx="4481715" cy="194721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>
              <a:lnSpc>
                <a:spcPts val="1400"/>
              </a:lnSpc>
              <a:defRPr sz="14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Enter date of presentation: Day Date Month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416" y="3554021"/>
            <a:ext cx="4586450" cy="509389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>
              <a:lnSpc>
                <a:spcPts val="3400"/>
              </a:lnSpc>
              <a:defRPr sz="3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27416" y="3961054"/>
            <a:ext cx="4594916" cy="509324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lnSpc>
                <a:spcPts val="34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Second level text</a:t>
            </a: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626004" y="4902210"/>
            <a:ext cx="4479925" cy="203200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ts val="1400"/>
              </a:lnSpc>
              <a:spcBef>
                <a:spcPts val="0"/>
              </a:spcBef>
              <a:defRPr sz="1400" b="0" baseline="0"/>
            </a:lvl1pPr>
            <a:lvl2pPr marL="0">
              <a:lnSpc>
                <a:spcPts val="1400"/>
              </a:lnSpc>
              <a:spcBef>
                <a:spcPts val="0"/>
              </a:spcBef>
              <a:defRPr sz="1400" b="0"/>
            </a:lvl2pPr>
            <a:lvl3pPr marL="0">
              <a:lnSpc>
                <a:spcPts val="1400"/>
              </a:lnSpc>
              <a:spcBef>
                <a:spcPts val="0"/>
              </a:spcBef>
              <a:defRPr sz="1400" b="0"/>
            </a:lvl3pPr>
            <a:lvl4pPr marL="0">
              <a:lnSpc>
                <a:spcPts val="1400"/>
              </a:lnSpc>
              <a:spcBef>
                <a:spcPts val="0"/>
              </a:spcBef>
              <a:defRPr sz="1400" b="0"/>
            </a:lvl4pPr>
            <a:lvl5pPr marL="0">
              <a:lnSpc>
                <a:spcPts val="1400"/>
              </a:lnSpc>
              <a:spcBef>
                <a:spcPts val="0"/>
              </a:spcBef>
              <a:defRPr sz="1400" b="0"/>
            </a:lvl5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36" y="235564"/>
            <a:ext cx="2567539" cy="76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653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1"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Footer Placeholder 1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GB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627574" y="5129859"/>
            <a:ext cx="5967959" cy="22107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200"/>
              </a:lnSpc>
              <a:defRPr sz="1400" b="0">
                <a:solidFill>
                  <a:srgbClr val="B8B9BB"/>
                </a:solidFill>
              </a:defRPr>
            </a:lvl1pPr>
            <a:lvl2pPr>
              <a:defRPr sz="1100" b="0"/>
            </a:lvl2pPr>
            <a:lvl3pPr>
              <a:defRPr sz="1100" b="0"/>
            </a:lvl3pPr>
            <a:lvl4pPr>
              <a:defRPr sz="1100" b="0"/>
            </a:lvl4pPr>
            <a:lvl5pPr>
              <a:defRPr sz="1100" b="0"/>
            </a:lvl5pPr>
          </a:lstStyle>
          <a:p>
            <a:pPr lvl="0"/>
            <a:r>
              <a:rPr lang="en-US" dirty="0" smtClean="0"/>
              <a:t>Enter date of presentation: Day Date Month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2943" y="3528628"/>
            <a:ext cx="6064123" cy="551728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>
              <a:lnSpc>
                <a:spcPts val="3200"/>
              </a:lnSpc>
              <a:defRPr sz="3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Divider slide title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22942" y="3994928"/>
            <a:ext cx="6071859" cy="551657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lnSpc>
                <a:spcPts val="3200"/>
              </a:lnSpc>
              <a:defRPr sz="3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Second level text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42" y="235564"/>
            <a:ext cx="2566800" cy="763929"/>
          </a:xfrm>
          <a:prstGeom prst="rect">
            <a:avLst/>
          </a:prstGeom>
        </p:spPr>
      </p:pic>
      <p:sp>
        <p:nvSpPr>
          <p:cNvPr id="13" name="Content Placeholder 12"/>
          <p:cNvSpPr>
            <a:spLocks noGrp="1"/>
          </p:cNvSpPr>
          <p:nvPr>
            <p:ph sz="quarter" idx="21" hasCustomPrompt="1"/>
          </p:nvPr>
        </p:nvSpPr>
        <p:spPr>
          <a:xfrm>
            <a:off x="627063" y="4902741"/>
            <a:ext cx="5994400" cy="194204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ts val="1400"/>
              </a:lnSpc>
              <a:spcBef>
                <a:spcPts val="0"/>
              </a:spcBef>
              <a:defRPr sz="1400" b="0">
                <a:solidFill>
                  <a:srgbClr val="B8B9BB"/>
                </a:solidFill>
              </a:defRPr>
            </a:lvl1pPr>
            <a:lvl2pPr marL="0">
              <a:lnSpc>
                <a:spcPts val="1400"/>
              </a:lnSpc>
              <a:spcBef>
                <a:spcPts val="0"/>
              </a:spcBef>
              <a:defRPr sz="1400" b="0"/>
            </a:lvl2pPr>
            <a:lvl3pPr marL="0">
              <a:lnSpc>
                <a:spcPts val="1400"/>
              </a:lnSpc>
              <a:spcBef>
                <a:spcPts val="0"/>
              </a:spcBef>
              <a:defRPr sz="1400" b="0"/>
            </a:lvl3pPr>
            <a:lvl4pPr marL="0">
              <a:lnSpc>
                <a:spcPts val="1400"/>
              </a:lnSpc>
              <a:spcBef>
                <a:spcPts val="0"/>
              </a:spcBef>
              <a:defRPr sz="1400" b="0"/>
            </a:lvl4pPr>
            <a:lvl5pPr marL="0">
              <a:lnSpc>
                <a:spcPts val="1400"/>
              </a:lnSpc>
              <a:spcBef>
                <a:spcPts val="0"/>
              </a:spcBef>
              <a:defRPr sz="1400" b="0"/>
            </a:lvl5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573203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Footer Placeholder 1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GB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627574" y="5129859"/>
            <a:ext cx="5967959" cy="22107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200"/>
              </a:lnSpc>
              <a:defRPr sz="1400" b="0" baseline="0">
                <a:solidFill>
                  <a:schemeClr val="tx1"/>
                </a:solidFill>
              </a:defRPr>
            </a:lvl1pPr>
            <a:lvl2pPr>
              <a:defRPr sz="1100" b="0"/>
            </a:lvl2pPr>
            <a:lvl3pPr>
              <a:defRPr sz="1100" b="0"/>
            </a:lvl3pPr>
            <a:lvl4pPr>
              <a:defRPr sz="1100" b="0"/>
            </a:lvl4pPr>
            <a:lvl5pPr>
              <a:defRPr sz="1100" b="0"/>
            </a:lvl5pPr>
          </a:lstStyle>
          <a:p>
            <a:pPr lvl="0"/>
            <a:r>
              <a:rPr lang="en-US" dirty="0" smtClean="0"/>
              <a:t>Enter date of presentation: Day Date Month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2943" y="3528628"/>
            <a:ext cx="6064123" cy="551728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>
              <a:lnSpc>
                <a:spcPts val="3200"/>
              </a:lnSpc>
              <a:defRPr sz="3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Divider slide title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22942" y="3994928"/>
            <a:ext cx="6071859" cy="551657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lnSpc>
                <a:spcPts val="3200"/>
              </a:lnSpc>
              <a:defRPr sz="3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Second level text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42" y="235564"/>
            <a:ext cx="2566800" cy="763929"/>
          </a:xfrm>
          <a:prstGeom prst="rect">
            <a:avLst/>
          </a:prstGeom>
        </p:spPr>
      </p:pic>
      <p:sp>
        <p:nvSpPr>
          <p:cNvPr id="13" name="Content Placeholder 12"/>
          <p:cNvSpPr>
            <a:spLocks noGrp="1"/>
          </p:cNvSpPr>
          <p:nvPr>
            <p:ph sz="quarter" idx="21" hasCustomPrompt="1"/>
          </p:nvPr>
        </p:nvSpPr>
        <p:spPr>
          <a:xfrm>
            <a:off x="627063" y="4902741"/>
            <a:ext cx="5994400" cy="194204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ts val="1400"/>
              </a:lnSpc>
              <a:spcBef>
                <a:spcPts val="0"/>
              </a:spcBef>
              <a:defRPr sz="1400" b="0">
                <a:solidFill>
                  <a:schemeClr val="tx1"/>
                </a:solidFill>
              </a:defRPr>
            </a:lvl1pPr>
            <a:lvl2pPr marL="0">
              <a:lnSpc>
                <a:spcPts val="1400"/>
              </a:lnSpc>
              <a:spcBef>
                <a:spcPts val="0"/>
              </a:spcBef>
              <a:defRPr sz="1400" b="0"/>
            </a:lvl2pPr>
            <a:lvl3pPr marL="0">
              <a:lnSpc>
                <a:spcPts val="1400"/>
              </a:lnSpc>
              <a:spcBef>
                <a:spcPts val="0"/>
              </a:spcBef>
              <a:defRPr sz="1400" b="0"/>
            </a:lvl3pPr>
            <a:lvl4pPr marL="0">
              <a:lnSpc>
                <a:spcPts val="1400"/>
              </a:lnSpc>
              <a:spcBef>
                <a:spcPts val="0"/>
              </a:spcBef>
              <a:defRPr sz="1400" b="0"/>
            </a:lvl4pPr>
            <a:lvl5pPr marL="0">
              <a:lnSpc>
                <a:spcPts val="1400"/>
              </a:lnSpc>
              <a:spcBef>
                <a:spcPts val="0"/>
              </a:spcBef>
              <a:defRPr sz="1400" b="0"/>
            </a:lvl5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384141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Siz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60800" y="1774800"/>
            <a:ext cx="7332663" cy="4186238"/>
          </a:xfrm>
          <a:prstGeom prst="rect">
            <a:avLst/>
          </a:prstGeom>
        </p:spPr>
        <p:txBody>
          <a:bodyPr/>
          <a:lstStyle>
            <a:lvl1pPr marL="268288" indent="-268288">
              <a:lnSpc>
                <a:spcPts val="2600"/>
              </a:lnSpc>
              <a:buFont typeface="Arial" pitchFamily="34" charset="0"/>
              <a:buChar char="•"/>
              <a:defRPr sz="2000" b="0"/>
            </a:lvl1pPr>
            <a:lvl2pPr marL="538163" indent="-269875">
              <a:lnSpc>
                <a:spcPts val="2600"/>
              </a:lnSpc>
              <a:defRPr sz="2000" b="0"/>
            </a:lvl2pPr>
            <a:lvl3pPr marL="896938" indent="-269875">
              <a:lnSpc>
                <a:spcPts val="2600"/>
              </a:lnSpc>
              <a:spcBef>
                <a:spcPts val="0"/>
              </a:spcBef>
              <a:buFont typeface="Arial" pitchFamily="34" charset="0"/>
              <a:buChar char="•"/>
              <a:defRPr sz="2000" b="0"/>
            </a:lvl3pPr>
            <a:lvl4pPr marL="1165225" indent="-268288">
              <a:lnSpc>
                <a:spcPts val="2600"/>
              </a:lnSpc>
              <a:defRPr sz="2000" b="0"/>
            </a:lvl4pPr>
            <a:lvl5pPr marL="1435100" indent="-269875">
              <a:lnSpc>
                <a:spcPts val="2600"/>
              </a:lnSpc>
              <a:spcBef>
                <a:spcPts val="0"/>
              </a:spcBef>
              <a:buFont typeface="Arial" pitchFamily="34" charset="0"/>
              <a:buChar char="•"/>
              <a:defRPr sz="20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6873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Numbered List Text Siz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360800" y="1774800"/>
            <a:ext cx="7336800" cy="4305600"/>
          </a:xfrm>
          <a:prstGeom prst="rect">
            <a:avLst/>
          </a:prstGeom>
        </p:spPr>
        <p:txBody>
          <a:bodyPr numCol="2"/>
          <a:lstStyle>
            <a:lvl1pPr marL="342900" indent="-342900">
              <a:lnSpc>
                <a:spcPts val="2200"/>
              </a:lnSpc>
              <a:buFont typeface="+mj-lt"/>
              <a:buAutoNum type="arabicPeriod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5085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Text Siz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360800" y="1774800"/>
            <a:ext cx="7336800" cy="4305600"/>
          </a:xfrm>
          <a:prstGeom prst="rect">
            <a:avLst/>
          </a:prstGeom>
        </p:spPr>
        <p:txBody>
          <a:bodyPr numCol="2"/>
          <a:lstStyle>
            <a:lvl1pPr marL="0" indent="0">
              <a:lnSpc>
                <a:spcPts val="2000"/>
              </a:lnSpc>
              <a:buFont typeface="Arial" pitchFamily="34" charset="0"/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1441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work plus Text Siz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15"/>
          <a:stretch/>
        </p:blipFill>
        <p:spPr>
          <a:xfrm>
            <a:off x="5124039" y="635298"/>
            <a:ext cx="4019968" cy="5443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360800" y="1772982"/>
            <a:ext cx="7336800" cy="4305600"/>
          </a:xfrm>
          <a:prstGeom prst="rect">
            <a:avLst/>
          </a:prstGeom>
        </p:spPr>
        <p:txBody>
          <a:bodyPr numCol="2"/>
          <a:lstStyle>
            <a:lvl1pPr marL="0" indent="0">
              <a:lnSpc>
                <a:spcPts val="2000"/>
              </a:lnSpc>
              <a:buFont typeface="Arial" pitchFamily="34" charset="0"/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7096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1360800" y="1774800"/>
            <a:ext cx="7333200" cy="418680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en-US" sz="20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11188" marR="0" indent="-34290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en-US" sz="20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69963" marR="0" indent="-34290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en-US" sz="20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39837" marR="0" indent="-34290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en-US" sz="20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08125" marR="0" indent="-34290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en-GB" sz="20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268288" lvl="0" indent="-268288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268288" lvl="1" indent="-268288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mtClean="0"/>
              <a:t>Second level</a:t>
            </a:r>
          </a:p>
          <a:p>
            <a:pPr marL="268288" lvl="2" indent="-268288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mtClean="0"/>
              <a:t>Third level</a:t>
            </a:r>
          </a:p>
          <a:p>
            <a:pPr marL="268288" lvl="3" indent="-268288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mtClean="0"/>
              <a:t>Fourth level</a:t>
            </a:r>
          </a:p>
          <a:p>
            <a:pPr marL="268288" lvl="4" indent="-268288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mtClean="0"/>
              <a:t>Fifth level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276964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1360800" y="1774800"/>
            <a:ext cx="3330000" cy="4305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Font typeface="Arial" pitchFamily="34" charset="0"/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5362388" y="1770448"/>
            <a:ext cx="3330000" cy="4305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Font typeface="Arial" pitchFamily="34" charset="0"/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862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154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209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7412"/>
            <a:ext cx="2467451" cy="89058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639" y="6464829"/>
            <a:ext cx="7403570" cy="89165"/>
          </a:xfrm>
          <a:prstGeom prst="rect">
            <a:avLst/>
          </a:prstGeom>
        </p:spPr>
        <p:txBody>
          <a:bodyPr vert="horz" lIns="0" tIns="0" rIns="0" bIns="0" rtlCol="0" anchor="t" anchorCtr="0">
            <a:normAutofit lnSpcReduction="10000"/>
          </a:bodyPr>
          <a:lstStyle>
            <a:lvl1pPr>
              <a:defRPr lang="en-GB" sz="800" b="0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spcBef>
                <a:spcPct val="0"/>
              </a:spcBef>
            </a:pPr>
            <a:endParaRPr dirty="0">
              <a:solidFill>
                <a:prstClr val="black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1600" y="615600"/>
            <a:ext cx="8136000" cy="51380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2705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9" r:id="rId3"/>
    <p:sldLayoutId id="2147483698" r:id="rId4"/>
    <p:sldLayoutId id="2147483700" r:id="rId5"/>
    <p:sldLayoutId id="2147483701" r:id="rId6"/>
    <p:sldLayoutId id="2147483702" r:id="rId7"/>
    <p:sldLayoutId id="2147483694" r:id="rId8"/>
    <p:sldLayoutId id="2147483695" r:id="rId9"/>
    <p:sldLayoutId id="2147483703" r:id="rId10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ts val="2800"/>
        </a:lnSpc>
        <a:spcBef>
          <a:spcPts val="0"/>
        </a:spcBef>
        <a:buFontTx/>
        <a:buNone/>
        <a:defRPr sz="22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241300" indent="-241300" algn="l" defTabSz="914400" rtl="0" eaLnBrk="1" latinLnBrk="0" hangingPunct="1">
        <a:lnSpc>
          <a:spcPts val="26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0" indent="0" algn="l" defTabSz="914400" rtl="0" eaLnBrk="1" latinLnBrk="0" hangingPunct="1">
        <a:spcBef>
          <a:spcPts val="1200"/>
        </a:spcBef>
        <a:buFontTx/>
        <a:buNone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457200" indent="-2159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0" indent="0" algn="l" defTabSz="914400" rtl="0" eaLnBrk="1" latinLnBrk="0" hangingPunct="1">
        <a:spcBef>
          <a:spcPts val="1200"/>
        </a:spcBef>
        <a:buFont typeface="Arial" pitchFamily="34" charset="0"/>
        <a:buNone/>
        <a:defRPr sz="16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639" y="6464829"/>
            <a:ext cx="7403570" cy="89165"/>
          </a:xfrm>
          <a:prstGeom prst="rect">
            <a:avLst/>
          </a:prstGeom>
        </p:spPr>
        <p:txBody>
          <a:bodyPr vert="horz" lIns="0" tIns="0" rIns="0" bIns="0" rtlCol="0" anchor="t" anchorCtr="0">
            <a:normAutofit lnSpcReduction="10000"/>
          </a:bodyPr>
          <a:lstStyle>
            <a:lvl1pPr>
              <a:defRPr lang="en-GB" sz="800" b="0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spcBef>
                <a:spcPct val="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1689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8" r:id="rId2"/>
    <p:sldLayoutId id="2147483692" r:id="rId3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ts val="2800"/>
        </a:lnSpc>
        <a:spcBef>
          <a:spcPts val="0"/>
        </a:spcBef>
        <a:buFontTx/>
        <a:buNone/>
        <a:defRPr sz="22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241300" indent="-241300" algn="l" defTabSz="914400" rtl="0" eaLnBrk="1" latinLnBrk="0" hangingPunct="1">
        <a:lnSpc>
          <a:spcPts val="26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0" indent="0" algn="l" defTabSz="914400" rtl="0" eaLnBrk="1" latinLnBrk="0" hangingPunct="1">
        <a:spcBef>
          <a:spcPts val="1200"/>
        </a:spcBef>
        <a:buFontTx/>
        <a:buNone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457200" indent="-2159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0" indent="0" algn="l" defTabSz="914400" rtl="0" eaLnBrk="1" latinLnBrk="0" hangingPunct="1">
        <a:spcBef>
          <a:spcPts val="1200"/>
        </a:spcBef>
        <a:buFont typeface="Arial" pitchFamily="34" charset="0"/>
        <a:buNone/>
        <a:defRPr sz="16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639" y="6464829"/>
            <a:ext cx="7403570" cy="89165"/>
          </a:xfrm>
          <a:prstGeom prst="rect">
            <a:avLst/>
          </a:prstGeom>
        </p:spPr>
        <p:txBody>
          <a:bodyPr vert="horz" lIns="0" tIns="0" rIns="0" bIns="0" rtlCol="0" anchor="t" anchorCtr="0">
            <a:normAutofit lnSpcReduction="10000"/>
          </a:bodyPr>
          <a:lstStyle>
            <a:lvl1pPr>
              <a:defRPr lang="en-GB" sz="800" b="0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spcBef>
                <a:spcPct val="0"/>
              </a:spcBef>
            </a:pP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75" y="235564"/>
            <a:ext cx="2566800" cy="76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9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9" r:id="rId2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ts val="2800"/>
        </a:lnSpc>
        <a:spcBef>
          <a:spcPts val="0"/>
        </a:spcBef>
        <a:buFontTx/>
        <a:buNone/>
        <a:defRPr sz="22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241300" indent="-241300" algn="l" defTabSz="914400" rtl="0" eaLnBrk="1" latinLnBrk="0" hangingPunct="1">
        <a:lnSpc>
          <a:spcPts val="26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0" indent="0" algn="l" defTabSz="914400" rtl="0" eaLnBrk="1" latinLnBrk="0" hangingPunct="1">
        <a:spcBef>
          <a:spcPts val="1200"/>
        </a:spcBef>
        <a:buFontTx/>
        <a:buNone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457200" indent="-2159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0" indent="0" algn="l" defTabSz="914400" rtl="0" eaLnBrk="1" latinLnBrk="0" hangingPunct="1">
        <a:spcBef>
          <a:spcPts val="1200"/>
        </a:spcBef>
        <a:buFont typeface="Arial" pitchFamily="34" charset="0"/>
        <a:buNone/>
        <a:defRPr sz="16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sarah.thompson@bonddickinson.co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hyperlink" Target="mailto:samantha.pritchard@bonddickinson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684" y="5305456"/>
            <a:ext cx="4481715" cy="194721"/>
          </a:xfrm>
        </p:spPr>
        <p:txBody>
          <a:bodyPr/>
          <a:lstStyle/>
          <a:p>
            <a:r>
              <a:rPr lang="en-GB" dirty="0" smtClean="0"/>
              <a:t>Speakers: Sarah Thompson and Samantha Pritchard</a:t>
            </a:r>
            <a:br>
              <a:rPr lang="en-GB" dirty="0" smtClean="0"/>
            </a:br>
            <a:r>
              <a:rPr lang="en-GB" dirty="0" smtClean="0"/>
              <a:t>June 26</a:t>
            </a:r>
            <a:r>
              <a:rPr lang="en-GB" baseline="30000" dirty="0" smtClean="0"/>
              <a:t>th</a:t>
            </a:r>
            <a:r>
              <a:rPr lang="en-GB" dirty="0" smtClean="0"/>
              <a:t> 2014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4942" y="1849521"/>
            <a:ext cx="4594916" cy="509324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Procurement </a:t>
            </a:r>
            <a:r>
              <a:rPr lang="en-GB" dirty="0">
                <a:solidFill>
                  <a:schemeClr val="tx1"/>
                </a:solidFill>
              </a:rPr>
              <a:t>Compliance and Governance - What you need to know to protect you and your school</a:t>
            </a:r>
          </a:p>
        </p:txBody>
      </p:sp>
    </p:spTree>
    <p:extLst>
      <p:ext uri="{BB962C8B-B14F-4D97-AF65-F5344CB8AC3E}">
        <p14:creationId xmlns:p14="http://schemas.microsoft.com/office/powerpoint/2010/main" val="205710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Study 1 - Financial policy and EU procurement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Can you extend the existing contract?</a:t>
            </a:r>
          </a:p>
          <a:p>
            <a:pPr lvl="1"/>
            <a:r>
              <a:rPr lang="en-GB" dirty="0" smtClean="0"/>
              <a:t>What do the terms of the contract state?</a:t>
            </a:r>
          </a:p>
          <a:p>
            <a:pPr lvl="1"/>
            <a:r>
              <a:rPr lang="en-GB" dirty="0" smtClean="0"/>
              <a:t>Is there a clear/unequivocal variation clause permitting an extension?</a:t>
            </a:r>
          </a:p>
          <a:p>
            <a:pPr lvl="2"/>
            <a:r>
              <a:rPr lang="en-GB" dirty="0" smtClean="0"/>
              <a:t>Yes</a:t>
            </a:r>
          </a:p>
          <a:p>
            <a:pPr lvl="2"/>
            <a:r>
              <a:rPr lang="en-GB" dirty="0" smtClean="0"/>
              <a:t>No</a:t>
            </a:r>
          </a:p>
          <a:p>
            <a:pPr lvl="1"/>
            <a:r>
              <a:rPr lang="en-GB" dirty="0" smtClean="0"/>
              <a:t>Careful not to exceed the EU procurement thresholds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Can you award a new contract to supplier recommended to you?</a:t>
            </a:r>
          </a:p>
          <a:p>
            <a:pPr lvl="1"/>
            <a:r>
              <a:rPr lang="en-GB" dirty="0" smtClean="0"/>
              <a:t>Comply with school’s financial policy</a:t>
            </a:r>
          </a:p>
          <a:p>
            <a:pPr lvl="1"/>
            <a:r>
              <a:rPr lang="en-GB" dirty="0" smtClean="0"/>
              <a:t>Avoid direct award as difficult to demonstrate best value</a:t>
            </a:r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715081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Study 1 - Financial policy and EU procurement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Other procurement options</a:t>
            </a:r>
          </a:p>
          <a:p>
            <a:pPr lvl="1"/>
            <a:r>
              <a:rPr lang="en-GB" dirty="0" smtClean="0"/>
              <a:t>Framework Agreements</a:t>
            </a:r>
          </a:p>
          <a:p>
            <a:pPr lvl="2"/>
            <a:r>
              <a:rPr lang="en-GB" dirty="0" smtClean="0"/>
              <a:t>LA</a:t>
            </a:r>
          </a:p>
          <a:p>
            <a:pPr lvl="2"/>
            <a:r>
              <a:rPr lang="en-GB" dirty="0" smtClean="0"/>
              <a:t>PSBO – Crown Commercial Services, Crescent Purchasing Consortium</a:t>
            </a:r>
          </a:p>
          <a:p>
            <a:pPr lvl="1"/>
            <a:r>
              <a:rPr lang="en-GB" dirty="0" smtClean="0"/>
              <a:t>Collaboration with other schools</a:t>
            </a:r>
          </a:p>
        </p:txBody>
      </p:sp>
    </p:spTree>
    <p:extLst>
      <p:ext uri="{BB962C8B-B14F-4D97-AF65-F5344CB8AC3E}">
        <p14:creationId xmlns:p14="http://schemas.microsoft.com/office/powerpoint/2010/main" val="1631931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</a:t>
            </a:r>
            <a:r>
              <a:rPr lang="en-GB" smtClean="0"/>
              <a:t>Study 2 </a:t>
            </a:r>
            <a:r>
              <a:rPr lang="en-GB" dirty="0" smtClean="0"/>
              <a:t>– Maximising income	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Trading limit </a:t>
            </a:r>
          </a:p>
          <a:p>
            <a:pPr lvl="1"/>
            <a:r>
              <a:rPr lang="en-GB" dirty="0" smtClean="0"/>
              <a:t>All sources</a:t>
            </a:r>
          </a:p>
          <a:p>
            <a:pPr lvl="1"/>
            <a:r>
              <a:rPr lang="en-GB" dirty="0" smtClean="0"/>
              <a:t>Look at other sources of income</a:t>
            </a:r>
          </a:p>
          <a:p>
            <a:pPr lvl="1"/>
            <a:endParaRPr lang="en-GB" dirty="0"/>
          </a:p>
          <a:p>
            <a:r>
              <a:rPr lang="en-GB" dirty="0" smtClean="0"/>
              <a:t>Maximising use of facilities – not trading if just ‘hand over the keys’</a:t>
            </a:r>
          </a:p>
          <a:p>
            <a:endParaRPr lang="en-GB" dirty="0"/>
          </a:p>
          <a:p>
            <a:r>
              <a:rPr lang="en-GB" dirty="0" smtClean="0"/>
              <a:t>Further charitable purposes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5276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</a:t>
            </a:r>
            <a:r>
              <a:rPr lang="en-GB" smtClean="0"/>
              <a:t>Study 3 </a:t>
            </a:r>
            <a:r>
              <a:rPr lang="en-GB" dirty="0" smtClean="0"/>
              <a:t>– Ratifying an appointment	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Check the relevant procedure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Notify the Board immediately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Consider whether the appointment can be deferred to the next Board meeting</a:t>
            </a:r>
          </a:p>
          <a:p>
            <a:endParaRPr lang="en-GB" dirty="0"/>
          </a:p>
          <a:p>
            <a:r>
              <a:rPr lang="en-GB" dirty="0" smtClean="0"/>
              <a:t>Board ratify the appointment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5276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</a:t>
            </a:r>
            <a:r>
              <a:rPr lang="en-GB" smtClean="0"/>
              <a:t>Study 4 </a:t>
            </a:r>
            <a:r>
              <a:rPr lang="en-GB" dirty="0" smtClean="0"/>
              <a:t>– Procurement challenge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What to do when faced with a potential challenge</a:t>
            </a:r>
          </a:p>
          <a:p>
            <a:pPr lvl="1"/>
            <a:r>
              <a:rPr lang="en-GB" dirty="0" smtClean="0"/>
              <a:t>If it’s a below threshold procurement and followed school’s policy – tell them</a:t>
            </a:r>
          </a:p>
          <a:p>
            <a:pPr lvl="1"/>
            <a:r>
              <a:rPr lang="en-GB" dirty="0" smtClean="0"/>
              <a:t>If it is above threshold and should have been advertised in the OJEU seek legal assistance	</a:t>
            </a:r>
          </a:p>
          <a:p>
            <a:pPr lvl="1"/>
            <a:r>
              <a:rPr lang="en-GB" dirty="0" smtClean="0"/>
              <a:t>Most complaints are settled out of court –a  formal challenge is very costly and can damage a supplier’s reputation </a:t>
            </a:r>
            <a:endParaRPr lang="en-GB" dirty="0"/>
          </a:p>
          <a:p>
            <a:pPr marL="268288" lvl="1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	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8557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</a:t>
            </a:r>
            <a:r>
              <a:rPr lang="en-GB"/>
              <a:t>Study </a:t>
            </a:r>
            <a:r>
              <a:rPr lang="en-GB" smtClean="0"/>
              <a:t>4 </a:t>
            </a:r>
            <a:r>
              <a:rPr lang="en-GB"/>
              <a:t>– </a:t>
            </a:r>
            <a:r>
              <a:rPr lang="en-GB" smtClean="0"/>
              <a:t>Conflict of interest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mtClean="0"/>
              <a:t>Academies</a:t>
            </a:r>
            <a:endParaRPr lang="en-GB" dirty="0" smtClean="0"/>
          </a:p>
          <a:p>
            <a:pPr lvl="1"/>
            <a:r>
              <a:rPr lang="en-GB" dirty="0"/>
              <a:t>“Connected Person”</a:t>
            </a:r>
          </a:p>
          <a:p>
            <a:pPr lvl="1"/>
            <a:r>
              <a:rPr lang="en-GB" dirty="0"/>
              <a:t>Duty to declare interest in a transaction</a:t>
            </a:r>
          </a:p>
          <a:p>
            <a:pPr lvl="1"/>
            <a:r>
              <a:rPr lang="en-GB" dirty="0"/>
              <a:t>Abstain from voting, not count towards the quorum, leave the room</a:t>
            </a:r>
          </a:p>
          <a:p>
            <a:pPr lvl="1"/>
            <a:r>
              <a:rPr lang="en-GB" dirty="0" smtClean="0"/>
              <a:t>Is there a Trustee benefit - are extra steps necessary?</a:t>
            </a:r>
          </a:p>
          <a:p>
            <a:pPr lvl="1"/>
            <a:r>
              <a:rPr lang="en-GB" dirty="0" smtClean="0"/>
              <a:t>Adequate training?  Declarations of Interests?</a:t>
            </a:r>
          </a:p>
          <a:p>
            <a:pPr lvl="1"/>
            <a:endParaRPr lang="en-GB" dirty="0" smtClean="0"/>
          </a:p>
          <a:p>
            <a:pPr lvl="1"/>
            <a:r>
              <a:rPr lang="en-GB"/>
              <a:t>Ask about </a:t>
            </a:r>
            <a:r>
              <a:rPr lang="en-GB" smtClean="0"/>
              <a:t>conflicts in quote/tender </a:t>
            </a:r>
            <a:r>
              <a:rPr lang="en-GB"/>
              <a:t>documents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2668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1425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9295" y="1944200"/>
            <a:ext cx="4481715" cy="194721"/>
          </a:xfrm>
        </p:spPr>
        <p:txBody>
          <a:bodyPr/>
          <a:lstStyle/>
          <a:p>
            <a:pPr>
              <a:lnSpc>
                <a:spcPts val="2000"/>
              </a:lnSpc>
            </a:pPr>
            <a:r>
              <a:rPr lang="en-GB" sz="1600" dirty="0" smtClean="0"/>
              <a:t>Contact:</a:t>
            </a:r>
            <a:br>
              <a:rPr lang="en-GB" sz="1600" dirty="0" smtClean="0"/>
            </a:br>
            <a:r>
              <a:rPr lang="en-GB" sz="1600" dirty="0"/>
              <a:t/>
            </a:r>
            <a:br>
              <a:rPr lang="en-GB" sz="1600" dirty="0"/>
            </a:br>
            <a:r>
              <a:rPr lang="en-GB" sz="1600" dirty="0" smtClean="0"/>
              <a:t>Sarah Thompson</a:t>
            </a:r>
            <a:br>
              <a:rPr lang="en-GB" sz="1600" dirty="0" smtClean="0"/>
            </a:br>
            <a:r>
              <a:rPr lang="en-GB" sz="1600" dirty="0" smtClean="0"/>
              <a:t>Associate</a:t>
            </a:r>
            <a:br>
              <a:rPr lang="en-GB" sz="1600" dirty="0" smtClean="0"/>
            </a:br>
            <a:r>
              <a:rPr lang="en-GB" sz="1600" dirty="0" smtClean="0"/>
              <a:t>Projects &amp; Procurement Team</a:t>
            </a:r>
            <a:br>
              <a:rPr lang="en-GB" sz="1600" dirty="0" smtClean="0"/>
            </a:br>
            <a:r>
              <a:rPr lang="en-GB" sz="1600" dirty="0" smtClean="0"/>
              <a:t>Tel: 0191 279 9636</a:t>
            </a:r>
            <a:br>
              <a:rPr lang="en-GB" sz="1600" dirty="0" smtClean="0"/>
            </a:br>
            <a:r>
              <a:rPr lang="en-GB" sz="1600" dirty="0" smtClean="0"/>
              <a:t>Email: </a:t>
            </a:r>
            <a:r>
              <a:rPr lang="en-GB" sz="1600" dirty="0" smtClean="0">
                <a:hlinkClick r:id="rId3"/>
              </a:rPr>
              <a:t>sarah.thompson@bonddickinson.com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/>
              <a:t/>
            </a:r>
            <a:br>
              <a:rPr lang="en-GB" sz="1600"/>
            </a:br>
            <a:r>
              <a:rPr lang="en-GB" sz="1600" smtClean="0"/>
              <a:t>Samantha </a:t>
            </a:r>
            <a:r>
              <a:rPr lang="en-GB" sz="1600" dirty="0" smtClean="0"/>
              <a:t>Pritchard</a:t>
            </a:r>
            <a:br>
              <a:rPr lang="en-GB" sz="1600" dirty="0" smtClean="0"/>
            </a:br>
            <a:r>
              <a:rPr lang="en-GB" sz="1600" dirty="0" smtClean="0"/>
              <a:t>Associate</a:t>
            </a:r>
            <a:br>
              <a:rPr lang="en-GB" sz="1600" dirty="0" smtClean="0"/>
            </a:br>
            <a:r>
              <a:rPr lang="en-GB" sz="1600" dirty="0" smtClean="0"/>
              <a:t>Charities Team</a:t>
            </a:r>
            <a:br>
              <a:rPr lang="en-GB" sz="1600" dirty="0" smtClean="0"/>
            </a:br>
            <a:r>
              <a:rPr lang="en-GB" sz="1600" dirty="0" smtClean="0"/>
              <a:t>Tel: 0191 279 8391</a:t>
            </a:r>
            <a:br>
              <a:rPr lang="en-GB" sz="1600" dirty="0" smtClean="0"/>
            </a:br>
            <a:r>
              <a:rPr lang="en-GB" sz="1600" dirty="0" smtClean="0"/>
              <a:t>Email: </a:t>
            </a:r>
            <a:r>
              <a:rPr lang="en-GB" sz="1600" dirty="0" smtClean="0">
                <a:hlinkClick r:id="rId4"/>
              </a:rPr>
              <a:t>samantha.pritchard@bonddickinson.com</a:t>
            </a:r>
            <a:r>
              <a:rPr lang="en-GB" sz="1600" dirty="0" smtClean="0"/>
              <a:t/>
            </a:r>
            <a:br>
              <a:rPr lang="en-GB" sz="1600" dirty="0" smtClean="0"/>
            </a:b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85207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GB" b="0" dirty="0" smtClean="0"/>
              <a:t>Sarah Thompson - Associate, Education and Procurement</a:t>
            </a:r>
          </a:p>
          <a:p>
            <a:pPr marL="285750" indent="-285750">
              <a:buFont typeface="Arial" pitchFamily="34" charset="0"/>
              <a:buChar char="•"/>
            </a:pPr>
            <a:endParaRPr lang="en-GB" b="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b="0" dirty="0" smtClean="0"/>
              <a:t>Samantha Pritchard - Associate, Charities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1688269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Procurement and Governance the basics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Case studies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Questions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6367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Procurement – the basics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GB" b="0" dirty="0" smtClean="0"/>
              <a:t>Public procurement itself can be described as the process whereby public sector organisations acquire goods, services and works from third parties. 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en-GB" b="0" dirty="0" smtClean="0"/>
              <a:t>School’s procurement requirements:</a:t>
            </a:r>
          </a:p>
          <a:p>
            <a:pPr lvl="1" indent="0">
              <a:buNone/>
            </a:pPr>
            <a:r>
              <a:rPr lang="en-GB" dirty="0"/>
              <a:t> </a:t>
            </a:r>
            <a:r>
              <a:rPr lang="en-GB" dirty="0" smtClean="0"/>
              <a:t> -    School’s </a:t>
            </a:r>
            <a:r>
              <a:rPr lang="en-GB" dirty="0"/>
              <a:t>financial regulations</a:t>
            </a:r>
            <a:r>
              <a:rPr lang="en-GB" dirty="0" smtClean="0"/>
              <a:t>;</a:t>
            </a:r>
          </a:p>
          <a:p>
            <a:pPr lvl="1" indent="0">
              <a:buNone/>
            </a:pPr>
            <a:r>
              <a:rPr lang="en-GB" dirty="0"/>
              <a:t> </a:t>
            </a:r>
            <a:r>
              <a:rPr lang="en-GB" dirty="0" smtClean="0"/>
              <a:t> -    Academies </a:t>
            </a:r>
            <a:r>
              <a:rPr lang="en-GB" dirty="0"/>
              <a:t>Financial Handbook</a:t>
            </a:r>
            <a:r>
              <a:rPr lang="en-GB" dirty="0" smtClean="0"/>
              <a:t>;</a:t>
            </a:r>
          </a:p>
          <a:p>
            <a:pPr lvl="1" indent="0">
              <a:buNone/>
            </a:pPr>
            <a:r>
              <a:rPr lang="en-GB" dirty="0"/>
              <a:t> </a:t>
            </a:r>
            <a:r>
              <a:rPr lang="en-GB" dirty="0" smtClean="0"/>
              <a:t> -    </a:t>
            </a:r>
            <a:r>
              <a:rPr lang="en-GB" dirty="0"/>
              <a:t>DfE’s Buying Goods and Services – Schools; </a:t>
            </a:r>
          </a:p>
          <a:p>
            <a:pPr lvl="1" indent="0">
              <a:buNone/>
            </a:pPr>
            <a:r>
              <a:rPr lang="en-GB" smtClean="0"/>
              <a:t>  -    TFEU principles; and</a:t>
            </a:r>
          </a:p>
          <a:p>
            <a:pPr lvl="1" indent="0">
              <a:buNone/>
            </a:pPr>
            <a:r>
              <a:rPr lang="en-GB" smtClean="0"/>
              <a:t>  </a:t>
            </a:r>
            <a:r>
              <a:rPr lang="en-GB" dirty="0" smtClean="0"/>
              <a:t>-    EU </a:t>
            </a:r>
            <a:r>
              <a:rPr lang="en-GB" smtClean="0"/>
              <a:t>Procurement Rules/Public Contracts Regulations   2006</a:t>
            </a:r>
            <a:endParaRPr lang="en-GB" dirty="0" smtClean="0"/>
          </a:p>
          <a:p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3193728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Procurement – the basics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Getting it right is important</a:t>
            </a:r>
          </a:p>
          <a:p>
            <a:pPr lvl="1"/>
            <a:r>
              <a:rPr lang="en-GB" dirty="0" smtClean="0"/>
              <a:t>Best value for school</a:t>
            </a:r>
            <a:endParaRPr lang="en-GB" dirty="0"/>
          </a:p>
          <a:p>
            <a:pPr lvl="1"/>
            <a:r>
              <a:rPr lang="en-GB" dirty="0" smtClean="0"/>
              <a:t>Value for money statement</a:t>
            </a:r>
          </a:p>
          <a:p>
            <a:pPr lvl="1"/>
            <a:r>
              <a:rPr lang="en-GB" dirty="0" smtClean="0"/>
              <a:t>Audit perspective</a:t>
            </a:r>
          </a:p>
          <a:p>
            <a:pPr lvl="1"/>
            <a:r>
              <a:rPr lang="en-GB" dirty="0" smtClean="0"/>
              <a:t>Consequences of getting it wrong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7303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Governance – the basics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Nolan 7 standards of public life</a:t>
            </a:r>
          </a:p>
          <a:p>
            <a:pPr lvl="1"/>
            <a:r>
              <a:rPr lang="en-GB" dirty="0" smtClean="0"/>
              <a:t>Selflessness </a:t>
            </a:r>
          </a:p>
          <a:p>
            <a:pPr lvl="1"/>
            <a:r>
              <a:rPr lang="en-GB" dirty="0" smtClean="0"/>
              <a:t>Integrity</a:t>
            </a:r>
          </a:p>
          <a:p>
            <a:pPr lvl="1"/>
            <a:r>
              <a:rPr lang="en-GB" dirty="0" smtClean="0"/>
              <a:t>Objectivity</a:t>
            </a:r>
          </a:p>
          <a:p>
            <a:pPr lvl="1"/>
            <a:r>
              <a:rPr lang="en-GB" dirty="0" smtClean="0"/>
              <a:t>Accountability</a:t>
            </a:r>
          </a:p>
          <a:p>
            <a:pPr lvl="1"/>
            <a:r>
              <a:rPr lang="en-GB" dirty="0" smtClean="0"/>
              <a:t>Openness</a:t>
            </a:r>
          </a:p>
          <a:p>
            <a:pPr lvl="1"/>
            <a:r>
              <a:rPr lang="en-GB" dirty="0" smtClean="0"/>
              <a:t>Honesty</a:t>
            </a:r>
          </a:p>
          <a:p>
            <a:pPr lvl="1"/>
            <a:r>
              <a:rPr lang="en-GB" dirty="0" smtClean="0"/>
              <a:t>Leadership</a:t>
            </a:r>
          </a:p>
          <a:p>
            <a:pPr lvl="1"/>
            <a:endParaRPr lang="en-GB" dirty="0"/>
          </a:p>
          <a:p>
            <a:r>
              <a:rPr lang="en-GB" dirty="0" smtClean="0"/>
              <a:t>Trustee duties and responsibilities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7134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</a:t>
            </a:r>
            <a:r>
              <a:rPr lang="en-GB" dirty="0"/>
              <a:t>Study 1 - Financial </a:t>
            </a:r>
            <a:r>
              <a:rPr lang="en-GB" dirty="0" smtClean="0"/>
              <a:t>policy </a:t>
            </a:r>
            <a:r>
              <a:rPr lang="en-GB" dirty="0"/>
              <a:t>and EU </a:t>
            </a:r>
            <a:r>
              <a:rPr lang="en-GB" dirty="0" smtClean="0"/>
              <a:t>procurement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	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School’s financial policy – General principles</a:t>
            </a:r>
          </a:p>
          <a:p>
            <a:pPr lvl="1">
              <a:buFontTx/>
              <a:buChar char="-"/>
            </a:pPr>
            <a:r>
              <a:rPr lang="en-GB" dirty="0" smtClean="0"/>
              <a:t>expenditure should reflect best value principles</a:t>
            </a:r>
          </a:p>
          <a:p>
            <a:pPr lvl="1">
              <a:buFontTx/>
              <a:buChar char="-"/>
            </a:pPr>
            <a:r>
              <a:rPr lang="en-GB" dirty="0"/>
              <a:t>f</a:t>
            </a:r>
            <a:r>
              <a:rPr lang="en-GB" dirty="0" smtClean="0"/>
              <a:t>air competition through quotations and tenders</a:t>
            </a:r>
          </a:p>
          <a:p>
            <a:pPr lvl="1">
              <a:buFontTx/>
              <a:buChar char="-"/>
            </a:pPr>
            <a:r>
              <a:rPr lang="en-GB" smtClean="0"/>
              <a:t>ensure contracts </a:t>
            </a:r>
            <a:r>
              <a:rPr lang="en-GB" dirty="0" smtClean="0"/>
              <a:t>are procured in the most economic, efficient and effective way</a:t>
            </a:r>
          </a:p>
          <a:p>
            <a:pPr lvl="1">
              <a:buFontTx/>
              <a:buChar char="-"/>
            </a:pPr>
            <a:endParaRPr lang="en-GB" dirty="0"/>
          </a:p>
          <a:p>
            <a:pPr>
              <a:buFontTx/>
              <a:buChar char="-"/>
            </a:pPr>
            <a:r>
              <a:rPr lang="en-GB" dirty="0" smtClean="0"/>
              <a:t>School’s financial policy – Typical values</a:t>
            </a:r>
          </a:p>
          <a:p>
            <a:pPr lvl="1">
              <a:buFontTx/>
              <a:buChar char="-"/>
            </a:pPr>
            <a:r>
              <a:rPr lang="en-GB" dirty="0" smtClean="0"/>
              <a:t>Less than £10k</a:t>
            </a:r>
          </a:p>
          <a:p>
            <a:pPr lvl="1">
              <a:buFontTx/>
              <a:buChar char="-"/>
            </a:pPr>
            <a:r>
              <a:rPr lang="en-GB" dirty="0" smtClean="0"/>
              <a:t>£10k - £40k 3 written quotations</a:t>
            </a:r>
          </a:p>
          <a:p>
            <a:pPr lvl="1">
              <a:buFontTx/>
              <a:buChar char="-"/>
            </a:pPr>
            <a:r>
              <a:rPr lang="en-GB" dirty="0" smtClean="0"/>
              <a:t>£40k+ (but below EU thresholds) 3 competitive tenders</a:t>
            </a:r>
          </a:p>
          <a:p>
            <a:pPr lvl="1">
              <a:buFontTx/>
              <a:buChar char="-"/>
            </a:pPr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740093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Study 1 - Financial policy and EU procurement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69346" y="1808983"/>
            <a:ext cx="7332663" cy="4186238"/>
          </a:xfrm>
        </p:spPr>
        <p:txBody>
          <a:bodyPr/>
          <a:lstStyle/>
          <a:p>
            <a:r>
              <a:rPr lang="en-GB" dirty="0" smtClean="0"/>
              <a:t>ICT contract value £80,000</a:t>
            </a:r>
          </a:p>
          <a:p>
            <a:pPr lvl="1"/>
            <a:r>
              <a:rPr lang="en-GB" dirty="0" smtClean="0"/>
              <a:t>Write a specification to include as part of tender</a:t>
            </a:r>
          </a:p>
          <a:p>
            <a:pPr lvl="2"/>
            <a:r>
              <a:rPr lang="en-GB" dirty="0" smtClean="0"/>
              <a:t>Clearly state what you want quantity/quality/other requirements</a:t>
            </a:r>
          </a:p>
          <a:p>
            <a:pPr lvl="2"/>
            <a:r>
              <a:rPr lang="en-GB" dirty="0" smtClean="0"/>
              <a:t>Does the supplier have to meet any legal criteria? (h&amp;s)</a:t>
            </a:r>
          </a:p>
          <a:p>
            <a:pPr lvl="2"/>
            <a:r>
              <a:rPr lang="en-GB" dirty="0" smtClean="0"/>
              <a:t>Outline standards of performance expected</a:t>
            </a:r>
          </a:p>
          <a:p>
            <a:pPr lvl="1"/>
            <a:r>
              <a:rPr lang="en-GB" dirty="0" smtClean="0"/>
              <a:t>Advertise</a:t>
            </a:r>
          </a:p>
          <a:p>
            <a:pPr lvl="2"/>
            <a:r>
              <a:rPr lang="en-GB" dirty="0" smtClean="0"/>
              <a:t>Local/national newspapers/trade journals</a:t>
            </a:r>
          </a:p>
          <a:p>
            <a:pPr lvl="2"/>
            <a:r>
              <a:rPr lang="en-GB" smtClean="0"/>
              <a:t>School’s/Council’s </a:t>
            </a:r>
            <a:r>
              <a:rPr lang="en-GB" dirty="0" smtClean="0"/>
              <a:t>website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9500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Study 1 - Financial policy and EU procurement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ICT </a:t>
            </a:r>
            <a:r>
              <a:rPr lang="en-GB"/>
              <a:t>Contract </a:t>
            </a:r>
            <a:r>
              <a:rPr lang="en-GB" smtClean="0"/>
              <a:t>annual value £40,000 – total value?</a:t>
            </a:r>
          </a:p>
          <a:p>
            <a:pPr lvl="1"/>
            <a:r>
              <a:rPr lang="en-GB" smtClean="0"/>
              <a:t>(£40k x 4) + (£40k x 1) = £200,000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EU procurement financial thresholds for schools</a:t>
            </a:r>
          </a:p>
          <a:p>
            <a:pPr lvl="1"/>
            <a:r>
              <a:rPr lang="en-GB" dirty="0" smtClean="0"/>
              <a:t>Services and Supplies</a:t>
            </a:r>
          </a:p>
          <a:p>
            <a:pPr lvl="2"/>
            <a:r>
              <a:rPr lang="en-GB" dirty="0" smtClean="0"/>
              <a:t>£172,514 (excl VAT)</a:t>
            </a:r>
          </a:p>
          <a:p>
            <a:pPr lvl="1"/>
            <a:r>
              <a:rPr lang="en-GB" dirty="0" smtClean="0"/>
              <a:t>Works</a:t>
            </a:r>
          </a:p>
          <a:p>
            <a:pPr lvl="2"/>
            <a:r>
              <a:rPr lang="en-GB" dirty="0" smtClean="0"/>
              <a:t>£4,322,012 (excl VAT)</a:t>
            </a:r>
          </a:p>
          <a:p>
            <a:pPr lvl="2"/>
            <a:endParaRPr lang="en-GB" dirty="0"/>
          </a:p>
          <a:p>
            <a:r>
              <a:rPr lang="en-GB" dirty="0" smtClean="0"/>
              <a:t>Above threshold purchases must be undertaken in accordance Public Contracts Regulations 2006</a:t>
            </a:r>
          </a:p>
          <a:p>
            <a:r>
              <a:rPr lang="en-GB" dirty="0" smtClean="0"/>
              <a:t>Prescribe detailed rules (supplemented with case law) on how the competition must be undertaken </a:t>
            </a:r>
          </a:p>
          <a:p>
            <a:pPr marL="896937" lvl="3" indent="0">
              <a:buNone/>
            </a:pPr>
            <a:r>
              <a:rPr lang="en-GB" dirty="0" smtClean="0"/>
              <a:t>	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189167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ond Dickinson">
      <a:dk1>
        <a:sysClr val="windowText" lastClr="000000"/>
      </a:dk1>
      <a:lt1>
        <a:sysClr val="window" lastClr="FFFFFF"/>
      </a:lt1>
      <a:dk2>
        <a:srgbClr val="53565A"/>
      </a:dk2>
      <a:lt2>
        <a:srgbClr val="EEECE1"/>
      </a:lt2>
      <a:accent1>
        <a:srgbClr val="FFC600"/>
      </a:accent1>
      <a:accent2>
        <a:srgbClr val="E9098C"/>
      </a:accent2>
      <a:accent3>
        <a:srgbClr val="888B8D"/>
      </a:accent3>
      <a:accent4>
        <a:srgbClr val="53565A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P Powerpoint">
  <a:themeElements>
    <a:clrScheme name="Bond Dickinson">
      <a:dk1>
        <a:sysClr val="windowText" lastClr="000000"/>
      </a:dk1>
      <a:lt1>
        <a:sysClr val="window" lastClr="FFFFFF"/>
      </a:lt1>
      <a:dk2>
        <a:srgbClr val="53565A"/>
      </a:dk2>
      <a:lt2>
        <a:srgbClr val="EEECE1"/>
      </a:lt2>
      <a:accent1>
        <a:srgbClr val="FFC600"/>
      </a:accent1>
      <a:accent2>
        <a:srgbClr val="E9098C"/>
      </a:accent2>
      <a:accent3>
        <a:srgbClr val="888B8D"/>
      </a:accent3>
      <a:accent4>
        <a:srgbClr val="53565A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ivider slides">
  <a:themeElements>
    <a:clrScheme name="Bond Dickinson">
      <a:dk1>
        <a:sysClr val="windowText" lastClr="000000"/>
      </a:dk1>
      <a:lt1>
        <a:sysClr val="window" lastClr="FFFFFF"/>
      </a:lt1>
      <a:dk2>
        <a:srgbClr val="53565A"/>
      </a:dk2>
      <a:lt2>
        <a:srgbClr val="EEECE1"/>
      </a:lt2>
      <a:accent1>
        <a:srgbClr val="FFC600"/>
      </a:accent1>
      <a:accent2>
        <a:srgbClr val="E9098C"/>
      </a:accent2>
      <a:accent3>
        <a:srgbClr val="888B8D"/>
      </a:accent3>
      <a:accent4>
        <a:srgbClr val="53565A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640</TotalTime>
  <Words>651</Words>
  <Application>Microsoft Office PowerPoint</Application>
  <PresentationFormat>On-screen Show (4:3)</PresentationFormat>
  <Paragraphs>138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Blank</vt:lpstr>
      <vt:lpstr>BP Powerpoint</vt:lpstr>
      <vt:lpstr>Divider slides</vt:lpstr>
      <vt:lpstr>Speakers: Sarah Thompson and Samantha Pritchard June 26th 2014</vt:lpstr>
      <vt:lpstr>Introduction</vt:lpstr>
      <vt:lpstr>Agenda</vt:lpstr>
      <vt:lpstr>Procurement – the basics</vt:lpstr>
      <vt:lpstr>Procurement – the basics</vt:lpstr>
      <vt:lpstr>Governance – the basics</vt:lpstr>
      <vt:lpstr>Case Study 1 - Financial policy and EU procurement  </vt:lpstr>
      <vt:lpstr>Case Study 1 - Financial policy and EU procurement</vt:lpstr>
      <vt:lpstr>Case Study 1 - Financial policy and EU procurement</vt:lpstr>
      <vt:lpstr>Case Study 1 - Financial policy and EU procurement</vt:lpstr>
      <vt:lpstr>Case Study 1 - Financial policy and EU procurement</vt:lpstr>
      <vt:lpstr>Case Study 2 – Maximising income </vt:lpstr>
      <vt:lpstr>Case Study 3 – Ratifying an appointment </vt:lpstr>
      <vt:lpstr>Case Study 4 – Procurement challenge</vt:lpstr>
      <vt:lpstr>Case Study 4 – Conflict of interest</vt:lpstr>
      <vt:lpstr>Questions?</vt:lpstr>
      <vt:lpstr>Contact:  Sarah Thompson Associate Projects &amp; Procurement Team Tel: 0191 279 9636 Email: sarah.thompson@bonddickinson.com  Samantha Pritchard Associate Charities Team Tel: 0191 279 8391 Email: samantha.pritchard@bonddickinson.com </vt:lpstr>
    </vt:vector>
  </TitlesOfParts>
  <Company>Dickinson Dees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Carnaffan, Helen</dc:creator>
  <cp:lastModifiedBy>Administrator</cp:lastModifiedBy>
  <cp:revision>109</cp:revision>
  <cp:lastPrinted>2014-06-23T15:51:22Z</cp:lastPrinted>
  <dcterms:created xsi:type="dcterms:W3CDTF">2014-05-16T08:52:42Z</dcterms:created>
  <dcterms:modified xsi:type="dcterms:W3CDTF">2014-06-25T13:42:55Z</dcterms:modified>
</cp:coreProperties>
</file>