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393" r:id="rId3"/>
    <p:sldId id="275" r:id="rId4"/>
    <p:sldId id="371" r:id="rId5"/>
    <p:sldId id="315" r:id="rId6"/>
    <p:sldId id="321" r:id="rId7"/>
    <p:sldId id="327" r:id="rId8"/>
    <p:sldId id="370" r:id="rId9"/>
    <p:sldId id="363" r:id="rId10"/>
    <p:sldId id="366" r:id="rId11"/>
    <p:sldId id="353" r:id="rId12"/>
    <p:sldId id="261" r:id="rId13"/>
    <p:sldId id="364" r:id="rId14"/>
    <p:sldId id="357" r:id="rId15"/>
    <p:sldId id="354" r:id="rId16"/>
    <p:sldId id="355" r:id="rId17"/>
    <p:sldId id="356" r:id="rId18"/>
    <p:sldId id="336" r:id="rId19"/>
    <p:sldId id="337" r:id="rId20"/>
    <p:sldId id="374" r:id="rId21"/>
    <p:sldId id="352" r:id="rId22"/>
    <p:sldId id="389" r:id="rId23"/>
    <p:sldId id="373" r:id="rId24"/>
    <p:sldId id="375" r:id="rId25"/>
    <p:sldId id="372" r:id="rId26"/>
    <p:sldId id="387" r:id="rId27"/>
    <p:sldId id="386" r:id="rId28"/>
    <p:sldId id="385" r:id="rId29"/>
    <p:sldId id="384" r:id="rId30"/>
    <p:sldId id="383" r:id="rId31"/>
    <p:sldId id="382" r:id="rId32"/>
    <p:sldId id="381" r:id="rId33"/>
    <p:sldId id="380" r:id="rId34"/>
    <p:sldId id="379" r:id="rId35"/>
    <p:sldId id="378" r:id="rId36"/>
    <p:sldId id="377" r:id="rId37"/>
    <p:sldId id="376" r:id="rId38"/>
    <p:sldId id="388" r:id="rId39"/>
    <p:sldId id="390" r:id="rId40"/>
    <p:sldId id="392" r:id="rId41"/>
    <p:sldId id="342" r:id="rId42"/>
    <p:sldId id="338" r:id="rId43"/>
    <p:sldId id="304" r:id="rId44"/>
    <p:sldId id="343" r:id="rId45"/>
    <p:sldId id="3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53" d="100"/>
          <a:sy n="53" d="100"/>
        </p:scale>
        <p:origin x="-14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5F0C0A-60B2-4978-85C7-34762A8F6FE7}" type="datetimeFigureOut">
              <a:rPr lang="en-GB" smtClean="0"/>
              <a:pPr/>
              <a:t>14/10/2015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12B5D-536D-4B93-8E5E-FC85588CFD07}" type="slidenum">
              <a:rPr lang="en-GB" smtClean="0"/>
              <a:pPr/>
              <a:t>‹#›</a:t>
            </a:fld>
            <a:endParaRPr lang="en-GB"/>
          </a:p>
        </p:txBody>
      </p:sp>
    </p:spTree>
    <p:extLst>
      <p:ext uri="{BB962C8B-B14F-4D97-AF65-F5344CB8AC3E}">
        <p14:creationId xmlns:p14="http://schemas.microsoft.com/office/powerpoint/2010/main" val="130318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F178D-2061-4DAA-B5EA-43FDD04FBF6C}" type="datetimeFigureOut">
              <a:rPr lang="en-GB" smtClean="0"/>
              <a:pPr/>
              <a:t>14/10/2015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60690-8E07-492E-B04E-FCCFC5011719}" type="slidenum">
              <a:rPr lang="en-GB" smtClean="0"/>
              <a:pPr/>
              <a:t>‹#›</a:t>
            </a:fld>
            <a:endParaRPr lang="en-GB"/>
          </a:p>
        </p:txBody>
      </p:sp>
    </p:spTree>
    <p:extLst>
      <p:ext uri="{BB962C8B-B14F-4D97-AF65-F5344CB8AC3E}">
        <p14:creationId xmlns:p14="http://schemas.microsoft.com/office/powerpoint/2010/main" val="288734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23B705-6E70-482D-9997-553F4D180463}" type="datetime1">
              <a:rPr lang="en-GB" smtClean="0"/>
              <a:pPr/>
              <a:t>14/10/2015</a:t>
            </a:fld>
            <a:endParaRPr lang="en-GB"/>
          </a:p>
        </p:txBody>
      </p:sp>
      <p:sp>
        <p:nvSpPr>
          <p:cNvPr id="5" name="Footer Placeholder 4"/>
          <p:cNvSpPr>
            <a:spLocks noGrp="1"/>
          </p:cNvSpPr>
          <p:nvPr>
            <p:ph type="ftr" sz="quarter" idx="11"/>
          </p:nvPr>
        </p:nvSpPr>
        <p:spPr/>
        <p:txBody>
          <a:bodyPr/>
          <a:lstStyle>
            <a:lvl1pPr>
              <a:defRPr>
                <a:solidFill>
                  <a:srgbClr val="002060"/>
                </a:solidFill>
              </a:defRPr>
            </a:lvl1pPr>
          </a:lstStyle>
          <a:p>
            <a:r>
              <a:rPr lang="en-GB" smtClean="0"/>
              <a:t>© Engagement in Education Ltd 2014</a:t>
            </a:r>
            <a:endParaRPr lang="en-GB" dirty="0"/>
          </a:p>
        </p:txBody>
      </p:sp>
      <p:sp>
        <p:nvSpPr>
          <p:cNvPr id="6" name="Slide Number Placeholder 5"/>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FDE5A-865B-4190-8324-876E60835317}" type="datetime1">
              <a:rPr lang="en-GB" smtClean="0"/>
              <a:pPr/>
              <a:t>14/10/2015</a:t>
            </a:fld>
            <a:endParaRPr lang="en-GB"/>
          </a:p>
        </p:txBody>
      </p:sp>
      <p:sp>
        <p:nvSpPr>
          <p:cNvPr id="5" name="Footer Placeholder 4"/>
          <p:cNvSpPr>
            <a:spLocks noGrp="1"/>
          </p:cNvSpPr>
          <p:nvPr>
            <p:ph type="ftr" sz="quarter" idx="11"/>
          </p:nvPr>
        </p:nvSpPr>
        <p:spPr/>
        <p:txBody>
          <a:bodyPr/>
          <a:lstStyle/>
          <a:p>
            <a:r>
              <a:rPr lang="en-GB" smtClean="0"/>
              <a:t>© Engagement in Education Ltd 2014</a:t>
            </a:r>
            <a:endParaRPr lang="en-GB"/>
          </a:p>
        </p:txBody>
      </p:sp>
      <p:sp>
        <p:nvSpPr>
          <p:cNvPr id="6" name="Slide Number Placeholder 5"/>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E06CC9-DD06-46EE-94F7-3C2CAA1F4DF6}" type="datetime1">
              <a:rPr lang="en-GB" smtClean="0"/>
              <a:pPr/>
              <a:t>14/10/2015</a:t>
            </a:fld>
            <a:endParaRPr lang="en-GB"/>
          </a:p>
        </p:txBody>
      </p:sp>
      <p:sp>
        <p:nvSpPr>
          <p:cNvPr id="5" name="Footer Placeholder 4"/>
          <p:cNvSpPr>
            <a:spLocks noGrp="1"/>
          </p:cNvSpPr>
          <p:nvPr>
            <p:ph type="ftr" sz="quarter" idx="11"/>
          </p:nvPr>
        </p:nvSpPr>
        <p:spPr/>
        <p:txBody>
          <a:bodyPr/>
          <a:lstStyle/>
          <a:p>
            <a:r>
              <a:rPr lang="en-GB" smtClean="0"/>
              <a:t>© Engagement in Education Ltd 2014</a:t>
            </a:r>
            <a:endParaRPr lang="en-GB"/>
          </a:p>
        </p:txBody>
      </p:sp>
      <p:sp>
        <p:nvSpPr>
          <p:cNvPr id="6" name="Slide Number Placeholder 5"/>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25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211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7669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328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91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394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69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68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76E927C-FB0F-483F-9369-2D0A775B7A80}" type="datetime1">
              <a:rPr lang="en-GB" smtClean="0"/>
              <a:pPr/>
              <a:t>14/10/2015</a:t>
            </a:fld>
            <a:endParaRPr lang="en-GB"/>
          </a:p>
        </p:txBody>
      </p:sp>
      <p:sp>
        <p:nvSpPr>
          <p:cNvPr id="5" name="Footer Placeholder 4"/>
          <p:cNvSpPr>
            <a:spLocks noGrp="1"/>
          </p:cNvSpPr>
          <p:nvPr>
            <p:ph type="ftr" sz="quarter" idx="11"/>
          </p:nvPr>
        </p:nvSpPr>
        <p:spPr/>
        <p:txBody>
          <a:bodyPr/>
          <a:lstStyle>
            <a:lvl1pPr>
              <a:defRPr>
                <a:solidFill>
                  <a:srgbClr val="002060"/>
                </a:solidFill>
              </a:defRPr>
            </a:lvl1pPr>
          </a:lstStyle>
          <a:p>
            <a:r>
              <a:rPr lang="en-GB" smtClean="0"/>
              <a:t>© Engagement in Education Ltd 2014</a:t>
            </a:r>
            <a:endParaRPr lang="en-GB"/>
          </a:p>
        </p:txBody>
      </p:sp>
      <p:sp>
        <p:nvSpPr>
          <p:cNvPr id="6" name="Slide Number Placeholder 5"/>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505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335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89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30DC8-55AB-4911-8E81-C86F08917DF3}" type="datetime1">
              <a:rPr lang="en-GB" smtClean="0"/>
              <a:pPr/>
              <a:t>14/10/2015</a:t>
            </a:fld>
            <a:endParaRPr lang="en-GB"/>
          </a:p>
        </p:txBody>
      </p:sp>
      <p:sp>
        <p:nvSpPr>
          <p:cNvPr id="5" name="Footer Placeholder 4"/>
          <p:cNvSpPr>
            <a:spLocks noGrp="1"/>
          </p:cNvSpPr>
          <p:nvPr>
            <p:ph type="ftr" sz="quarter" idx="11"/>
          </p:nvPr>
        </p:nvSpPr>
        <p:spPr/>
        <p:txBody>
          <a:bodyPr/>
          <a:lstStyle/>
          <a:p>
            <a:r>
              <a:rPr lang="en-GB" smtClean="0"/>
              <a:t>© Engagement in Education Ltd 2014</a:t>
            </a:r>
            <a:endParaRPr lang="en-GB"/>
          </a:p>
        </p:txBody>
      </p:sp>
      <p:sp>
        <p:nvSpPr>
          <p:cNvPr id="6" name="Slide Number Placeholder 5"/>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A73D35-2DCF-4890-98CC-F54C46722144}" type="datetime1">
              <a:rPr lang="en-GB" smtClean="0"/>
              <a:pPr/>
              <a:t>14/10/2015</a:t>
            </a:fld>
            <a:endParaRPr lang="en-GB"/>
          </a:p>
        </p:txBody>
      </p:sp>
      <p:sp>
        <p:nvSpPr>
          <p:cNvPr id="6" name="Footer Placeholder 5"/>
          <p:cNvSpPr>
            <a:spLocks noGrp="1"/>
          </p:cNvSpPr>
          <p:nvPr>
            <p:ph type="ftr" sz="quarter" idx="11"/>
          </p:nvPr>
        </p:nvSpPr>
        <p:spPr/>
        <p:txBody>
          <a:bodyPr/>
          <a:lstStyle/>
          <a:p>
            <a:r>
              <a:rPr lang="en-GB" smtClean="0"/>
              <a:t>© Engagement in Education Ltd 2014</a:t>
            </a:r>
            <a:endParaRPr lang="en-GB"/>
          </a:p>
        </p:txBody>
      </p:sp>
      <p:sp>
        <p:nvSpPr>
          <p:cNvPr id="7" name="Slide Number Placeholder 6"/>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316CD0-FBA5-4706-96D8-64FDB58A871E}" type="datetime1">
              <a:rPr lang="en-GB" smtClean="0"/>
              <a:pPr/>
              <a:t>14/10/2015</a:t>
            </a:fld>
            <a:endParaRPr lang="en-GB"/>
          </a:p>
        </p:txBody>
      </p:sp>
      <p:sp>
        <p:nvSpPr>
          <p:cNvPr id="8" name="Footer Placeholder 7"/>
          <p:cNvSpPr>
            <a:spLocks noGrp="1"/>
          </p:cNvSpPr>
          <p:nvPr>
            <p:ph type="ftr" sz="quarter" idx="11"/>
          </p:nvPr>
        </p:nvSpPr>
        <p:spPr/>
        <p:txBody>
          <a:bodyPr/>
          <a:lstStyle/>
          <a:p>
            <a:r>
              <a:rPr lang="en-GB" smtClean="0"/>
              <a:t>© Engagement in Education Ltd 2014</a:t>
            </a:r>
            <a:endParaRPr lang="en-GB"/>
          </a:p>
        </p:txBody>
      </p:sp>
      <p:sp>
        <p:nvSpPr>
          <p:cNvPr id="9" name="Slide Number Placeholder 8"/>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D0E02D-EF4D-4E6E-BCE8-0C38E9338D32}" type="datetime1">
              <a:rPr lang="en-GB" smtClean="0"/>
              <a:pPr/>
              <a:t>14/10/2015</a:t>
            </a:fld>
            <a:endParaRPr lang="en-GB"/>
          </a:p>
        </p:txBody>
      </p:sp>
      <p:sp>
        <p:nvSpPr>
          <p:cNvPr id="4" name="Footer Placeholder 3"/>
          <p:cNvSpPr>
            <a:spLocks noGrp="1"/>
          </p:cNvSpPr>
          <p:nvPr>
            <p:ph type="ftr" sz="quarter" idx="11"/>
          </p:nvPr>
        </p:nvSpPr>
        <p:spPr/>
        <p:txBody>
          <a:bodyPr/>
          <a:lstStyle/>
          <a:p>
            <a:r>
              <a:rPr lang="en-GB" smtClean="0"/>
              <a:t>© Engagement in Education Ltd 2014</a:t>
            </a:r>
            <a:endParaRPr lang="en-GB"/>
          </a:p>
        </p:txBody>
      </p:sp>
      <p:sp>
        <p:nvSpPr>
          <p:cNvPr id="5" name="Slide Number Placeholder 4"/>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98835-FBA2-4F4B-88F6-2165868BF32A}" type="datetime1">
              <a:rPr lang="en-GB" smtClean="0"/>
              <a:pPr/>
              <a:t>14/10/2015</a:t>
            </a:fld>
            <a:endParaRPr lang="en-GB"/>
          </a:p>
        </p:txBody>
      </p:sp>
      <p:sp>
        <p:nvSpPr>
          <p:cNvPr id="3" name="Footer Placeholder 2"/>
          <p:cNvSpPr>
            <a:spLocks noGrp="1"/>
          </p:cNvSpPr>
          <p:nvPr>
            <p:ph type="ftr" sz="quarter" idx="11"/>
          </p:nvPr>
        </p:nvSpPr>
        <p:spPr/>
        <p:txBody>
          <a:bodyPr/>
          <a:lstStyle/>
          <a:p>
            <a:r>
              <a:rPr lang="en-GB" smtClean="0"/>
              <a:t>© Engagement in Education Ltd 2014</a:t>
            </a:r>
            <a:endParaRPr lang="en-GB"/>
          </a:p>
        </p:txBody>
      </p:sp>
      <p:sp>
        <p:nvSpPr>
          <p:cNvPr id="4" name="Slide Number Placeholder 3"/>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B7371-3E0D-40C7-9CB3-F19DDFD5A557}" type="datetime1">
              <a:rPr lang="en-GB" smtClean="0"/>
              <a:pPr/>
              <a:t>14/10/2015</a:t>
            </a:fld>
            <a:endParaRPr lang="en-GB"/>
          </a:p>
        </p:txBody>
      </p:sp>
      <p:sp>
        <p:nvSpPr>
          <p:cNvPr id="6" name="Footer Placeholder 5"/>
          <p:cNvSpPr>
            <a:spLocks noGrp="1"/>
          </p:cNvSpPr>
          <p:nvPr>
            <p:ph type="ftr" sz="quarter" idx="11"/>
          </p:nvPr>
        </p:nvSpPr>
        <p:spPr/>
        <p:txBody>
          <a:bodyPr/>
          <a:lstStyle/>
          <a:p>
            <a:r>
              <a:rPr lang="en-GB" smtClean="0"/>
              <a:t>© Engagement in Education Ltd 2014</a:t>
            </a:r>
            <a:endParaRPr lang="en-GB"/>
          </a:p>
        </p:txBody>
      </p:sp>
      <p:sp>
        <p:nvSpPr>
          <p:cNvPr id="7" name="Slide Number Placeholder 6"/>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5F35D-729E-42AE-B16C-20E809B2DFBF}" type="datetime1">
              <a:rPr lang="en-GB" smtClean="0"/>
              <a:pPr/>
              <a:t>14/10/2015</a:t>
            </a:fld>
            <a:endParaRPr lang="en-GB"/>
          </a:p>
        </p:txBody>
      </p:sp>
      <p:sp>
        <p:nvSpPr>
          <p:cNvPr id="6" name="Footer Placeholder 5"/>
          <p:cNvSpPr>
            <a:spLocks noGrp="1"/>
          </p:cNvSpPr>
          <p:nvPr>
            <p:ph type="ftr" sz="quarter" idx="11"/>
          </p:nvPr>
        </p:nvSpPr>
        <p:spPr/>
        <p:txBody>
          <a:bodyPr/>
          <a:lstStyle/>
          <a:p>
            <a:r>
              <a:rPr lang="en-GB" smtClean="0"/>
              <a:t>© Engagement in Education Ltd 2014</a:t>
            </a:r>
            <a:endParaRPr lang="en-GB"/>
          </a:p>
        </p:txBody>
      </p:sp>
      <p:sp>
        <p:nvSpPr>
          <p:cNvPr id="7" name="Slide Number Placeholder 6"/>
          <p:cNvSpPr>
            <a:spLocks noGrp="1"/>
          </p:cNvSpPr>
          <p:nvPr>
            <p:ph type="sldNum" sz="quarter" idx="12"/>
          </p:nvPr>
        </p:nvSpPr>
        <p:spPr/>
        <p:txBody>
          <a:bodyPr/>
          <a:lstStyle/>
          <a:p>
            <a:fld id="{E9C5FC03-7505-42A5-BDE3-1A34DF1F0ED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6DB64-0440-4D57-B068-76F2D00CAFA1}" type="datetime1">
              <a:rPr lang="en-GB" smtClean="0"/>
              <a:pPr/>
              <a:t>14/10/2015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Engagement in Education Ltd 2014</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5FC03-7505-42A5-BDE3-1A34DF1F0ED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0735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644900"/>
            <a:ext cx="9421813"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itle 1"/>
          <p:cNvSpPr>
            <a:spLocks noGrp="1"/>
          </p:cNvSpPr>
          <p:nvPr>
            <p:ph type="ctrTitle"/>
          </p:nvPr>
        </p:nvSpPr>
        <p:spPr>
          <a:xfrm>
            <a:off x="533400" y="3141663"/>
            <a:ext cx="8077200" cy="1470025"/>
          </a:xfrm>
        </p:spPr>
        <p:txBody>
          <a:bodyPr/>
          <a:lstStyle/>
          <a:p>
            <a:pPr eaLnBrk="1" hangingPunct="1"/>
            <a:r>
              <a:rPr lang="en-GB" altLang="en-US" dirty="0" smtClean="0"/>
              <a:t>TO GET PARENTAL ENGAGEMENT RIGHT?</a:t>
            </a: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15888"/>
            <a:ext cx="25130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Box 4"/>
          <p:cNvSpPr txBox="1">
            <a:spLocks noChangeArrowheads="1"/>
          </p:cNvSpPr>
          <p:nvPr/>
        </p:nvSpPr>
        <p:spPr bwMode="auto">
          <a:xfrm>
            <a:off x="0" y="6078764"/>
            <a:ext cx="3024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3600" dirty="0" smtClean="0">
                <a:solidFill>
                  <a:prstClr val="white"/>
                </a:solidFill>
                <a:cs typeface="Arial" charset="0"/>
              </a:rPr>
              <a:t>#SNEsummit15</a:t>
            </a:r>
          </a:p>
        </p:txBody>
      </p:sp>
      <p:sp>
        <p:nvSpPr>
          <p:cNvPr id="2055" name="TextBox 5"/>
          <p:cNvSpPr txBox="1">
            <a:spLocks noChangeArrowheads="1"/>
          </p:cNvSpPr>
          <p:nvPr/>
        </p:nvSpPr>
        <p:spPr bwMode="auto">
          <a:xfrm>
            <a:off x="1389063" y="2276475"/>
            <a:ext cx="6365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4400" b="1" i="1" dirty="0" smtClean="0">
                <a:solidFill>
                  <a:prstClr val="black"/>
                </a:solidFill>
                <a:cs typeface="Arial" charset="0"/>
              </a:rPr>
              <a:t>What will it take…</a:t>
            </a:r>
          </a:p>
        </p:txBody>
      </p:sp>
      <p:pic>
        <p:nvPicPr>
          <p:cNvPr id="8" name="Picture 9" descr="Z:\WDHarddisk\Events\Annual Events\Summit\Summit 2015\Marketing\MUCKLE MAIN SPONSO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5229201"/>
            <a:ext cx="2164633" cy="98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44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2" name="Title 1"/>
          <p:cNvSpPr>
            <a:spLocks noGrp="1"/>
          </p:cNvSpPr>
          <p:nvPr>
            <p:ph type="title"/>
          </p:nvPr>
        </p:nvSpPr>
        <p:spPr>
          <a:xfrm>
            <a:off x="457200" y="476672"/>
            <a:ext cx="8229600" cy="1143000"/>
          </a:xfrm>
        </p:spPr>
        <p:txBody>
          <a:bodyPr>
            <a:normAutofit fontScale="90000"/>
          </a:bodyPr>
          <a:lstStyle/>
          <a:p>
            <a:pPr marL="514350" indent="-514350" algn="l"/>
            <a:r>
              <a:rPr lang="en-GB" b="1" dirty="0">
                <a:solidFill>
                  <a:srgbClr val="002060"/>
                </a:solidFill>
              </a:rPr>
              <a:t/>
            </a:r>
            <a:br>
              <a:rPr lang="en-GB" b="1" dirty="0">
                <a:solidFill>
                  <a:srgbClr val="002060"/>
                </a:solidFill>
              </a:rPr>
            </a:br>
            <a:r>
              <a:rPr lang="en-GB" b="1" dirty="0" smtClean="0">
                <a:solidFill>
                  <a:srgbClr val="002060"/>
                </a:solidFill>
              </a:rPr>
              <a:t>3. How </a:t>
            </a:r>
            <a:r>
              <a:rPr lang="en-GB" b="1" dirty="0">
                <a:solidFill>
                  <a:srgbClr val="002060"/>
                </a:solidFill>
              </a:rPr>
              <a:t>does our current practice </a:t>
            </a:r>
            <a:r>
              <a:rPr lang="en-GB" b="1" dirty="0" smtClean="0">
                <a:solidFill>
                  <a:srgbClr val="002060"/>
                </a:solidFill>
              </a:rPr>
              <a:t>  	 inhibit those aims</a:t>
            </a:r>
            <a:r>
              <a:rPr lang="en-GB" b="1" dirty="0">
                <a:solidFill>
                  <a:srgbClr val="002060"/>
                </a:solidFill>
              </a:rPr>
              <a:t>?</a:t>
            </a:r>
            <a:r>
              <a:rPr lang="en-GB" b="1" dirty="0"/>
              <a:t/>
            </a:r>
            <a:br>
              <a:rPr lang="en-GB" b="1" dirty="0"/>
            </a:br>
            <a:endParaRPr lang="en-GB" dirty="0"/>
          </a:p>
        </p:txBody>
      </p:sp>
      <p:sp>
        <p:nvSpPr>
          <p:cNvPr id="12" name="Content Placeholder 11"/>
          <p:cNvSpPr>
            <a:spLocks noGrp="1"/>
          </p:cNvSpPr>
          <p:nvPr>
            <p:ph idx="1"/>
          </p:nvPr>
        </p:nvSpPr>
        <p:spPr/>
        <p:txBody>
          <a:bodyPr/>
          <a:lstStyle/>
          <a:p>
            <a:pPr>
              <a:buNone/>
            </a:pPr>
            <a:endParaRPr lang="en-GB" dirty="0" smtClean="0">
              <a:solidFill>
                <a:srgbClr val="002060"/>
              </a:solidFill>
            </a:endParaRP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10</a:t>
            </a:fld>
            <a:endParaRPr lang="en-GB" dirty="0">
              <a:solidFill>
                <a:schemeClr val="accent1">
                  <a:lumMod val="50000"/>
                </a:schemeClr>
              </a:solidFill>
            </a:endParaRPr>
          </a:p>
        </p:txBody>
      </p:sp>
      <p:sp>
        <p:nvSpPr>
          <p:cNvPr id="11" name="Rectangle 10"/>
          <p:cNvSpPr/>
          <p:nvPr/>
        </p:nvSpPr>
        <p:spPr>
          <a:xfrm>
            <a:off x="1476752" y="1988840"/>
            <a:ext cx="6480720" cy="4031873"/>
          </a:xfrm>
          <a:prstGeom prst="rect">
            <a:avLst/>
          </a:prstGeom>
        </p:spPr>
        <p:txBody>
          <a:bodyPr wrap="square">
            <a:spAutoFit/>
          </a:bodyPr>
          <a:lstStyle/>
          <a:p>
            <a:pPr>
              <a:buNone/>
            </a:pPr>
            <a:r>
              <a:rPr lang="en-GB" sz="3200" b="1" dirty="0" smtClean="0">
                <a:solidFill>
                  <a:srgbClr val="002060"/>
                </a:solidFill>
                <a:cs typeface="Arial" pitchFamily="34" charset="0"/>
              </a:rPr>
              <a:t>‘To be precise, the most significant factor was ‘home discussion’.  Regardless of social class, the more parents and children conversed with each other in the home, the more the pupils achieved in school’.</a:t>
            </a:r>
          </a:p>
          <a:p>
            <a:endParaRPr lang="en-GB" sz="3200" b="1" dirty="0" smtClean="0">
              <a:solidFill>
                <a:srgbClr val="002060"/>
              </a:solidFill>
              <a:cs typeface="Arial" pitchFamily="34" charset="0"/>
            </a:endParaRPr>
          </a:p>
          <a:p>
            <a:pPr>
              <a:buNone/>
            </a:pPr>
            <a:r>
              <a:rPr lang="en-GB" sz="3200" b="1" dirty="0" smtClean="0">
                <a:solidFill>
                  <a:srgbClr val="002060"/>
                </a:solidFill>
                <a:cs typeface="Arial" pitchFamily="34" charset="0"/>
              </a:rPr>
              <a:t>	Sui-</a:t>
            </a:r>
            <a:r>
              <a:rPr lang="en-US" sz="3200" b="1" dirty="0" smtClean="0">
                <a:solidFill>
                  <a:srgbClr val="002060"/>
                </a:solidFill>
                <a:cs typeface="Arial" pitchFamily="34" charset="0"/>
              </a:rPr>
              <a:t>Chu and </a:t>
            </a:r>
            <a:r>
              <a:rPr lang="en-US" sz="3200" b="1" dirty="0" err="1" smtClean="0">
                <a:solidFill>
                  <a:srgbClr val="002060"/>
                </a:solidFill>
                <a:cs typeface="Arial" pitchFamily="34" charset="0"/>
              </a:rPr>
              <a:t>Willms</a:t>
            </a:r>
            <a:r>
              <a:rPr lang="en-US" sz="3200" b="1" dirty="0" smtClean="0">
                <a:solidFill>
                  <a:srgbClr val="002060"/>
                </a:solidFill>
                <a:cs typeface="Arial" pitchFamily="34" charset="0"/>
              </a:rPr>
              <a:t>, 1996</a:t>
            </a:r>
            <a:endParaRPr lang="en-GB"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6" name="Title 5"/>
          <p:cNvSpPr>
            <a:spLocks noGrp="1"/>
          </p:cNvSpPr>
          <p:nvPr>
            <p:ph type="title"/>
          </p:nvPr>
        </p:nvSpPr>
        <p:spPr/>
        <p:txBody>
          <a:bodyPr/>
          <a:lstStyle/>
          <a:p>
            <a:r>
              <a:rPr lang="en-GB" b="1" dirty="0" smtClean="0">
                <a:solidFill>
                  <a:srgbClr val="002060"/>
                </a:solidFill>
              </a:rPr>
              <a:t>A crucial difference in function</a:t>
            </a:r>
            <a:endParaRPr lang="en-GB" b="1" dirty="0">
              <a:solidFill>
                <a:srgbClr val="002060"/>
              </a:solidFill>
            </a:endParaRPr>
          </a:p>
        </p:txBody>
      </p:sp>
      <p:sp>
        <p:nvSpPr>
          <p:cNvPr id="7" name="Content Placeholder 6"/>
          <p:cNvSpPr>
            <a:spLocks noGrp="1"/>
          </p:cNvSpPr>
          <p:nvPr>
            <p:ph sz="half" idx="1"/>
          </p:nvPr>
        </p:nvSpPr>
        <p:spPr/>
        <p:txBody>
          <a:bodyPr/>
          <a:lstStyle/>
          <a:p>
            <a:pPr>
              <a:buFontTx/>
              <a:buNone/>
            </a:pPr>
            <a:r>
              <a:rPr lang="en-GB" b="1" dirty="0" smtClean="0">
                <a:solidFill>
                  <a:srgbClr val="002060"/>
                </a:solidFill>
              </a:rPr>
              <a:t>    </a:t>
            </a:r>
            <a:r>
              <a:rPr lang="en-GB" b="1" u="sng" dirty="0" smtClean="0">
                <a:solidFill>
                  <a:srgbClr val="002060"/>
                </a:solidFill>
              </a:rPr>
              <a:t>Parental Involvement</a:t>
            </a:r>
          </a:p>
          <a:p>
            <a:pPr>
              <a:buFontTx/>
              <a:buNone/>
            </a:pPr>
            <a:r>
              <a:rPr lang="en-GB" b="1" dirty="0" smtClean="0">
                <a:solidFill>
                  <a:srgbClr val="002060"/>
                </a:solidFill>
              </a:rPr>
              <a:t>	Parents participate in school as: </a:t>
            </a:r>
          </a:p>
          <a:p>
            <a:pPr>
              <a:buFontTx/>
              <a:buNone/>
            </a:pPr>
            <a:r>
              <a:rPr lang="en-GB" b="1" dirty="0" smtClean="0">
                <a:solidFill>
                  <a:srgbClr val="002060"/>
                </a:solidFill>
              </a:rPr>
              <a:t>	governors, mentors,</a:t>
            </a:r>
          </a:p>
          <a:p>
            <a:pPr>
              <a:buFontTx/>
              <a:buNone/>
            </a:pPr>
            <a:r>
              <a:rPr lang="en-GB" b="1" dirty="0" smtClean="0">
                <a:solidFill>
                  <a:srgbClr val="002060"/>
                </a:solidFill>
              </a:rPr>
              <a:t>	PTA members, reading partners etc</a:t>
            </a:r>
            <a:endParaRPr lang="en-GB" dirty="0" smtClean="0"/>
          </a:p>
          <a:p>
            <a:pPr>
              <a:buNone/>
            </a:pPr>
            <a:endParaRPr lang="en-GB" dirty="0"/>
          </a:p>
        </p:txBody>
      </p:sp>
      <p:sp>
        <p:nvSpPr>
          <p:cNvPr id="8" name="Content Placeholder 7"/>
          <p:cNvSpPr>
            <a:spLocks noGrp="1"/>
          </p:cNvSpPr>
          <p:nvPr>
            <p:ph sz="half" idx="2"/>
          </p:nvPr>
        </p:nvSpPr>
        <p:spPr/>
        <p:txBody>
          <a:bodyPr/>
          <a:lstStyle/>
          <a:p>
            <a:pPr>
              <a:buFontTx/>
              <a:buNone/>
            </a:pPr>
            <a:r>
              <a:rPr lang="en-GB" b="1" dirty="0" smtClean="0">
                <a:solidFill>
                  <a:srgbClr val="002060"/>
                </a:solidFill>
              </a:rPr>
              <a:t>   </a:t>
            </a:r>
            <a:r>
              <a:rPr lang="en-GB" b="1" u="sng" dirty="0" smtClean="0">
                <a:solidFill>
                  <a:srgbClr val="002060"/>
                </a:solidFill>
              </a:rPr>
              <a:t>Parental Engagement</a:t>
            </a:r>
          </a:p>
          <a:p>
            <a:pPr>
              <a:buFontTx/>
              <a:buNone/>
            </a:pPr>
            <a:r>
              <a:rPr lang="en-GB" b="1" dirty="0" smtClean="0">
                <a:solidFill>
                  <a:srgbClr val="002060"/>
                </a:solidFill>
              </a:rPr>
              <a:t>	Enabling parents to support their child’s learning in the home.</a:t>
            </a:r>
          </a:p>
          <a:p>
            <a:pPr>
              <a:buNone/>
            </a:pPr>
            <a:endParaRPr lang="en-GB" dirty="0"/>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11</a:t>
            </a:fld>
            <a:endParaRPr lang="en-GB" dirty="0">
              <a:solidFill>
                <a:schemeClr val="accent1">
                  <a:lumMod val="50000"/>
                </a:schemeClr>
              </a:solidFill>
            </a:endParaRPr>
          </a:p>
        </p:txBody>
      </p:sp>
      <p:sp>
        <p:nvSpPr>
          <p:cNvPr id="10" name="Footer Placeholder 9"/>
          <p:cNvSpPr>
            <a:spLocks noGrp="1"/>
          </p:cNvSpPr>
          <p:nvPr>
            <p:ph type="ftr" sz="quarter" idx="11"/>
          </p:nvPr>
        </p:nvSpPr>
        <p:spPr/>
        <p:txBody>
          <a:bodyPr/>
          <a:lstStyle/>
          <a:p>
            <a:r>
              <a:rPr lang="en-GB" dirty="0" smtClean="0">
                <a:solidFill>
                  <a:srgbClr val="002060"/>
                </a:solidFill>
              </a:rPr>
              <a:t>© Engagement in Education Ltd 2015</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r>
              <a:rPr lang="en-GB" b="1" dirty="0" smtClean="0">
                <a:solidFill>
                  <a:srgbClr val="002060"/>
                </a:solidFill>
              </a:rPr>
              <a:t>Activity 2</a:t>
            </a:r>
            <a:endParaRPr lang="en-GB" b="1" dirty="0">
              <a:solidFill>
                <a:srgbClr val="002060"/>
              </a:solidFill>
            </a:endParaRPr>
          </a:p>
        </p:txBody>
      </p:sp>
      <p:sp>
        <p:nvSpPr>
          <p:cNvPr id="12" name="Content Placeholder 11"/>
          <p:cNvSpPr>
            <a:spLocks noGrp="1"/>
          </p:cNvSpPr>
          <p:nvPr>
            <p:ph idx="1"/>
          </p:nvPr>
        </p:nvSpPr>
        <p:spPr>
          <a:xfrm>
            <a:off x="395536" y="1772816"/>
            <a:ext cx="8229600" cy="4536504"/>
          </a:xfrm>
        </p:spPr>
        <p:txBody>
          <a:bodyPr>
            <a:normAutofit/>
          </a:bodyPr>
          <a:lstStyle/>
          <a:p>
            <a:pPr marL="514350" indent="-514350">
              <a:buNone/>
            </a:pPr>
            <a:r>
              <a:rPr lang="en-GB" b="1" dirty="0" smtClean="0"/>
              <a:t>	How many of your activities from Activity 1 were Parental Involvement and how many were Parental Engagement?</a:t>
            </a:r>
          </a:p>
          <a:p>
            <a:pPr marL="514350" indent="-514350">
              <a:buNone/>
            </a:pPr>
            <a:endParaRPr lang="en-GB" b="1" dirty="0" smtClean="0"/>
          </a:p>
          <a:p>
            <a:pPr marL="514350" indent="-514350">
              <a:buNone/>
            </a:pPr>
            <a:endParaRPr lang="en-GB" b="1" dirty="0" smtClean="0"/>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12</a:t>
            </a:fld>
            <a:endParaRPr lang="en-GB" b="1"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132856" y="-1971600"/>
            <a:ext cx="17317416" cy="17317416"/>
          </a:xfrm>
          <a:prstGeom prst="rect">
            <a:avLst/>
          </a:prstGeom>
        </p:spPr>
      </p:pic>
      <p:sp>
        <p:nvSpPr>
          <p:cNvPr id="10" name="Title 9"/>
          <p:cNvSpPr>
            <a:spLocks noGrp="1"/>
          </p:cNvSpPr>
          <p:nvPr>
            <p:ph type="title"/>
          </p:nvPr>
        </p:nvSpPr>
        <p:spPr>
          <a:xfrm>
            <a:off x="323528" y="274638"/>
            <a:ext cx="8568952" cy="1143000"/>
          </a:xfrm>
        </p:spPr>
        <p:txBody>
          <a:bodyPr>
            <a:normAutofit/>
          </a:bodyPr>
          <a:lstStyle/>
          <a:p>
            <a:pPr marL="514350" indent="-514350"/>
            <a:r>
              <a:rPr lang="en-GB" b="1" dirty="0" smtClean="0">
                <a:solidFill>
                  <a:srgbClr val="002060"/>
                </a:solidFill>
              </a:rPr>
              <a:t>Where are we going wrong?</a:t>
            </a:r>
          </a:p>
        </p:txBody>
      </p:sp>
      <p:sp>
        <p:nvSpPr>
          <p:cNvPr id="11" name="Content Placeholder 10"/>
          <p:cNvSpPr>
            <a:spLocks noGrp="1"/>
          </p:cNvSpPr>
          <p:nvPr>
            <p:ph idx="1"/>
          </p:nvPr>
        </p:nvSpPr>
        <p:spPr/>
        <p:txBody>
          <a:bodyPr>
            <a:normAutofit fontScale="92500" lnSpcReduction="20000"/>
          </a:bodyPr>
          <a:lstStyle/>
          <a:p>
            <a:pPr marL="514350" indent="-514350">
              <a:buFont typeface="+mj-lt"/>
              <a:buAutoNum type="arabicPeriod"/>
            </a:pPr>
            <a:r>
              <a:rPr lang="en-GB" dirty="0" smtClean="0"/>
              <a:t>Research informs us WHAT works, but not HOW to make it work</a:t>
            </a:r>
          </a:p>
          <a:p>
            <a:pPr marL="514350" indent="-514350">
              <a:buFont typeface="+mj-lt"/>
              <a:buAutoNum type="arabicPeriod"/>
            </a:pPr>
            <a:r>
              <a:rPr lang="en-GB" dirty="0" smtClean="0"/>
              <a:t>Remove institutional and societal barriers by creating a professional understanding of the benefits of Parental Engagement</a:t>
            </a:r>
          </a:p>
          <a:p>
            <a:pPr marL="514350" indent="-514350">
              <a:buFont typeface="+mj-lt"/>
              <a:buAutoNum type="arabicPeriod"/>
            </a:pPr>
            <a:r>
              <a:rPr lang="en-GB" dirty="0" smtClean="0"/>
              <a:t>Need for a school-wide strategy to enable meaningful Parental Engagement, to include:</a:t>
            </a:r>
          </a:p>
          <a:p>
            <a:r>
              <a:rPr lang="en-GB" dirty="0" smtClean="0"/>
              <a:t>	School staff</a:t>
            </a:r>
          </a:p>
          <a:p>
            <a:r>
              <a:rPr lang="en-GB" dirty="0" smtClean="0"/>
              <a:t>	Parents and carers</a:t>
            </a:r>
          </a:p>
          <a:p>
            <a:r>
              <a:rPr lang="en-GB" dirty="0"/>
              <a:t>	</a:t>
            </a:r>
            <a:r>
              <a:rPr lang="en-GB" dirty="0" smtClean="0"/>
              <a:t>Pupils</a:t>
            </a:r>
          </a:p>
          <a:p>
            <a:pPr>
              <a:buNone/>
            </a:pPr>
            <a:endParaRPr lang="en-GB" dirty="0" smtClean="0"/>
          </a:p>
          <a:p>
            <a:pPr>
              <a:buNone/>
            </a:pPr>
            <a:endParaRPr lang="en-GB" dirty="0"/>
          </a:p>
        </p:txBody>
      </p:sp>
      <p:sp>
        <p:nvSpPr>
          <p:cNvPr id="8" name="Footer Placeholder 7"/>
          <p:cNvSpPr>
            <a:spLocks noGrp="1"/>
          </p:cNvSpPr>
          <p:nvPr>
            <p:ph type="ftr" sz="quarter" idx="11"/>
          </p:nvPr>
        </p:nvSpPr>
        <p:spPr/>
        <p:txBody>
          <a:bodyPr/>
          <a:lstStyle/>
          <a:p>
            <a:r>
              <a:rPr lang="en-GB" dirty="0" smtClean="0"/>
              <a:t>© Engagement in Education Ltd 2015</a:t>
            </a:r>
            <a:endParaRPr lang="en-GB" dirty="0"/>
          </a:p>
        </p:txBody>
      </p:sp>
      <p:sp>
        <p:nvSpPr>
          <p:cNvPr id="7" name="Slide Number Placeholder 6"/>
          <p:cNvSpPr>
            <a:spLocks noGrp="1"/>
          </p:cNvSpPr>
          <p:nvPr>
            <p:ph type="sldNum" sz="quarter" idx="12"/>
          </p:nvPr>
        </p:nvSpPr>
        <p:spPr/>
        <p:txBody>
          <a:bodyPr/>
          <a:lstStyle/>
          <a:p>
            <a:r>
              <a:rPr lang="en-GB" dirty="0" smtClean="0">
                <a:solidFill>
                  <a:schemeClr val="accent1">
                    <a:lumMod val="50000"/>
                  </a:schemeClr>
                </a:solidFill>
              </a:rPr>
              <a:t>12</a:t>
            </a:r>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5941168" y="-1800708"/>
            <a:ext cx="17317416" cy="17317416"/>
          </a:xfrm>
          <a:prstGeom prst="rect">
            <a:avLst/>
          </a:prstGeom>
        </p:spPr>
      </p:pic>
      <p:sp>
        <p:nvSpPr>
          <p:cNvPr id="14" name="Title 13"/>
          <p:cNvSpPr>
            <a:spLocks noGrp="1"/>
          </p:cNvSpPr>
          <p:nvPr>
            <p:ph type="title"/>
          </p:nvPr>
        </p:nvSpPr>
        <p:spPr/>
        <p:txBody>
          <a:bodyPr>
            <a:normAutofit/>
          </a:bodyPr>
          <a:lstStyle/>
          <a:p>
            <a:r>
              <a:rPr lang="en-GB" b="1" dirty="0" smtClean="0">
                <a:solidFill>
                  <a:srgbClr val="002060"/>
                </a:solidFill>
              </a:rPr>
              <a:t>Recognising a balance</a:t>
            </a:r>
            <a:endParaRPr lang="en-GB" b="1" dirty="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14</a:t>
            </a:fld>
            <a:endParaRPr lang="en-GB" b="1" dirty="0">
              <a:solidFill>
                <a:schemeClr val="bg2"/>
              </a:solidFill>
            </a:endParaRPr>
          </a:p>
        </p:txBody>
      </p:sp>
      <p:pic>
        <p:nvPicPr>
          <p:cNvPr id="8" name="Picture 1" descr="bad parents 2.jpg"/>
          <p:cNvPicPr>
            <a:picLocks noGrp="1" noChangeAspect="1"/>
          </p:cNvPicPr>
          <p:nvPr>
            <p:ph idx="1"/>
          </p:nvPr>
        </p:nvPicPr>
        <p:blipFill>
          <a:blip r:embed="rId3" cstate="print"/>
          <a:srcRect/>
          <a:stretch>
            <a:fillRect/>
          </a:stretch>
        </p:blipFill>
        <p:spPr bwMode="auto">
          <a:xfrm>
            <a:off x="1507365" y="1600200"/>
            <a:ext cx="612927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14" name="Title 13"/>
          <p:cNvSpPr>
            <a:spLocks noGrp="1"/>
          </p:cNvSpPr>
          <p:nvPr>
            <p:ph type="title"/>
          </p:nvPr>
        </p:nvSpPr>
        <p:spPr>
          <a:xfrm>
            <a:off x="467544" y="548680"/>
            <a:ext cx="8229600" cy="1143000"/>
          </a:xfrm>
        </p:spPr>
        <p:txBody>
          <a:bodyPr>
            <a:normAutofit fontScale="90000"/>
          </a:bodyPr>
          <a:lstStyle/>
          <a:p>
            <a:r>
              <a:rPr lang="en-GB" b="1" dirty="0" smtClean="0">
                <a:solidFill>
                  <a:srgbClr val="002060"/>
                </a:solidFill>
              </a:rPr>
              <a:t>Wilshaw and Gove blame the ‘feckless’ parents </a:t>
            </a:r>
            <a:r>
              <a:rPr lang="en-GB" b="1" dirty="0" smtClean="0"/>
              <a:t/>
            </a:r>
            <a:br>
              <a:rPr lang="en-GB" b="1" dirty="0" smtClean="0"/>
            </a:br>
            <a:endParaRPr lang="en-GB" b="1" dirty="0">
              <a:solidFill>
                <a:srgbClr val="002060"/>
              </a:solidFill>
            </a:endParaRPr>
          </a:p>
        </p:txBody>
      </p:sp>
      <p:sp>
        <p:nvSpPr>
          <p:cNvPr id="15" name="Content Placeholder 14"/>
          <p:cNvSpPr>
            <a:spLocks noGrp="1"/>
          </p:cNvSpPr>
          <p:nvPr>
            <p:ph idx="1"/>
          </p:nvPr>
        </p:nvSpPr>
        <p:spPr/>
        <p:txBody>
          <a:bodyPr>
            <a:noAutofit/>
          </a:bodyPr>
          <a:lstStyle/>
          <a:p>
            <a:pPr marL="457200" indent="-457200">
              <a:buFont typeface="+mj-lt"/>
              <a:buAutoNum type="arabicPeriod"/>
            </a:pPr>
            <a:r>
              <a:rPr lang="en-GB" sz="2400" dirty="0" smtClean="0"/>
              <a:t>Michael Wilshaw, the chief inspector of schools, wants to fine parents who don’t read to their children, don't turn up to parents' evenings, or fail to make sure homework gets</a:t>
            </a:r>
          </a:p>
          <a:p>
            <a:pPr marL="457200" indent="-457200">
              <a:buNone/>
            </a:pPr>
            <a:r>
              <a:rPr lang="en-GB" sz="2400" dirty="0" smtClean="0"/>
              <a:t>	done. </a:t>
            </a:r>
          </a:p>
          <a:p>
            <a:pPr marL="457200" indent="-457200">
              <a:buNone/>
            </a:pPr>
            <a:r>
              <a:rPr lang="en-GB" sz="1600" dirty="0" smtClean="0"/>
              <a:t>	http://www.theguardian.com/commentisfree/2014/jun/17/michael-wilshaw-gove-school-parents-fines</a:t>
            </a:r>
          </a:p>
          <a:p>
            <a:pPr marL="457200" indent="-457200">
              <a:buNone/>
            </a:pPr>
            <a:endParaRPr lang="en-GB" sz="2400" dirty="0" smtClean="0"/>
          </a:p>
          <a:p>
            <a:pPr marL="457200" indent="-457200">
              <a:buNone/>
            </a:pPr>
            <a:endParaRPr lang="en-GB" sz="2400" dirty="0" smtClean="0"/>
          </a:p>
          <a:p>
            <a:pPr>
              <a:buNone/>
            </a:pPr>
            <a:endParaRPr lang="en-GB" sz="2400" dirty="0" smtClean="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15</a:t>
            </a:fld>
            <a:endParaRPr lang="en-GB" b="1" dirty="0">
              <a:solidFill>
                <a:schemeClr val="bg2"/>
              </a:solidFill>
            </a:endParaRPr>
          </a:p>
        </p:txBody>
      </p:sp>
      <p:sp>
        <p:nvSpPr>
          <p:cNvPr id="8" name="Rectangle 7"/>
          <p:cNvSpPr/>
          <p:nvPr/>
        </p:nvSpPr>
        <p:spPr>
          <a:xfrm>
            <a:off x="467544" y="4149080"/>
            <a:ext cx="806489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 of our problems is engaging with parents who found learning difficult themselves. These are different from the 'hard to reach' group - the former engage with school, attend consultations etc, but low aspirations and their own experience of school mean that they find it hard to help their child at home - their own confidence is often low, especially in maths.”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16</a:t>
            </a:fld>
            <a:endParaRPr lang="en-GB" b="1" dirty="0">
              <a:solidFill>
                <a:schemeClr val="bg2"/>
              </a:solidFill>
            </a:endParaRPr>
          </a:p>
        </p:txBody>
      </p:sp>
      <p:sp>
        <p:nvSpPr>
          <p:cNvPr id="12" name="Content Placeholder 11"/>
          <p:cNvSpPr>
            <a:spLocks noGrp="1"/>
          </p:cNvSpPr>
          <p:nvPr>
            <p:ph idx="4294967295"/>
          </p:nvPr>
        </p:nvSpPr>
        <p:spPr>
          <a:xfrm>
            <a:off x="0" y="1600200"/>
            <a:ext cx="8229600" cy="4525963"/>
          </a:xfrm>
        </p:spPr>
        <p:txBody>
          <a:bodyPr/>
          <a:lstStyle/>
          <a:p>
            <a:pPr>
              <a:buNone/>
            </a:pPr>
            <a:endParaRPr lang="en-GB" dirty="0" smtClean="0">
              <a:solidFill>
                <a:srgbClr val="002060"/>
              </a:solidFill>
            </a:endParaRPr>
          </a:p>
          <a:p>
            <a:pPr>
              <a:buNone/>
            </a:pPr>
            <a:endParaRPr lang="en-GB" dirty="0"/>
          </a:p>
        </p:txBody>
      </p:sp>
      <p:sp>
        <p:nvSpPr>
          <p:cNvPr id="8" name="Rectangle 7"/>
          <p:cNvSpPr/>
          <p:nvPr/>
        </p:nvSpPr>
        <p:spPr>
          <a:xfrm>
            <a:off x="827584" y="1268760"/>
            <a:ext cx="7704856" cy="523220"/>
          </a:xfrm>
          <a:prstGeom prst="rect">
            <a:avLst/>
          </a:prstGeom>
        </p:spPr>
        <p:txBody>
          <a:bodyPr wrap="square">
            <a:spAutoFit/>
          </a:bodyPr>
          <a:lstStyle/>
          <a:p>
            <a:endParaRPr lang="en-GB" sz="2800" b="1" dirty="0">
              <a:solidFill>
                <a:srgbClr val="002060"/>
              </a:solidFill>
              <a:latin typeface="Times New Roman" pitchFamily="18" charset="0"/>
              <a:cs typeface="Times New Roman" pitchFamily="18" charset="0"/>
            </a:endParaRPr>
          </a:p>
        </p:txBody>
      </p:sp>
      <p:pic>
        <p:nvPicPr>
          <p:cNvPr id="11" name="Picture 10" descr="my worst parent.jpg"/>
          <p:cNvPicPr>
            <a:picLocks noChangeAspect="1"/>
          </p:cNvPicPr>
          <p:nvPr/>
        </p:nvPicPr>
        <p:blipFill>
          <a:blip r:embed="rId3" cstate="print"/>
          <a:stretch>
            <a:fillRect/>
          </a:stretch>
        </p:blipFill>
        <p:spPr>
          <a:xfrm>
            <a:off x="2051720" y="404664"/>
            <a:ext cx="4972891" cy="60486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endParaRPr lang="en-GB"/>
          </a:p>
        </p:txBody>
      </p:sp>
      <p:sp>
        <p:nvSpPr>
          <p:cNvPr id="12" name="Content Placeholder 11"/>
          <p:cNvSpPr>
            <a:spLocks noGrp="1"/>
          </p:cNvSpPr>
          <p:nvPr>
            <p:ph idx="1"/>
          </p:nvPr>
        </p:nvSpPr>
        <p:spPr/>
        <p:txBody>
          <a:bodyPr/>
          <a:lstStyle/>
          <a:p>
            <a:pPr>
              <a:buNone/>
            </a:pPr>
            <a:endParaRPr lang="en-GB" dirty="0" smtClean="0">
              <a:solidFill>
                <a:srgbClr val="002060"/>
              </a:solidFill>
            </a:endParaRP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17</a:t>
            </a:fld>
            <a:endParaRPr lang="en-GB" dirty="0">
              <a:solidFill>
                <a:schemeClr val="accent1">
                  <a:lumMod val="50000"/>
                </a:schemeClr>
              </a:solidFill>
            </a:endParaRPr>
          </a:p>
        </p:txBody>
      </p:sp>
      <p:sp>
        <p:nvSpPr>
          <p:cNvPr id="13" name="Rectangle 12"/>
          <p:cNvSpPr/>
          <p:nvPr/>
        </p:nvSpPr>
        <p:spPr>
          <a:xfrm>
            <a:off x="755576" y="1340768"/>
            <a:ext cx="7632848" cy="5262979"/>
          </a:xfrm>
          <a:prstGeom prst="rect">
            <a:avLst/>
          </a:prstGeom>
        </p:spPr>
        <p:txBody>
          <a:bodyPr wrap="square">
            <a:spAutoFit/>
          </a:bodyPr>
          <a:lstStyle/>
          <a:p>
            <a:r>
              <a:rPr lang="en-GB" sz="3200" b="1" dirty="0" smtClean="0">
                <a:solidFill>
                  <a:srgbClr val="002060"/>
                </a:solidFill>
              </a:rPr>
              <a:t>“Parents have the greatest influence on the achievement of pupils through supporting their learning in the home rather than supporting activities in the school. It is their support of learning within the </a:t>
            </a:r>
            <a:r>
              <a:rPr lang="en-GB" sz="3200" b="1" i="1" dirty="0" smtClean="0">
                <a:solidFill>
                  <a:srgbClr val="002060"/>
                </a:solidFill>
              </a:rPr>
              <a:t>home environment that makes the maximum difference to achievement.” </a:t>
            </a:r>
          </a:p>
          <a:p>
            <a:endParaRPr lang="en-GB" sz="3200" b="1" i="1" dirty="0" smtClean="0">
              <a:solidFill>
                <a:srgbClr val="002060"/>
              </a:solidFill>
            </a:endParaRPr>
          </a:p>
          <a:p>
            <a:r>
              <a:rPr lang="en-GB" sz="2400" b="1" i="1" dirty="0" smtClean="0">
                <a:solidFill>
                  <a:srgbClr val="002060"/>
                </a:solidFill>
              </a:rPr>
              <a:t>’Do Parents Know they Matter?’ </a:t>
            </a:r>
          </a:p>
          <a:p>
            <a:r>
              <a:rPr lang="en-GB" sz="2400" b="1" i="1" dirty="0" smtClean="0">
                <a:solidFill>
                  <a:srgbClr val="002060"/>
                </a:solidFill>
              </a:rPr>
              <a:t>Prof. Alma Harris &amp; Dr J. </a:t>
            </a:r>
            <a:r>
              <a:rPr lang="en-GB" sz="2400" b="1" i="1" dirty="0" err="1" smtClean="0">
                <a:solidFill>
                  <a:srgbClr val="002060"/>
                </a:solidFill>
              </a:rPr>
              <a:t>Goodall</a:t>
            </a:r>
            <a:r>
              <a:rPr lang="en-GB" sz="2400" b="1" i="1" dirty="0" smtClean="0">
                <a:solidFill>
                  <a:srgbClr val="002060"/>
                </a:solidFill>
              </a:rPr>
              <a:t> 2008</a:t>
            </a:r>
          </a:p>
          <a:p>
            <a:endParaRPr lang="en-GB" sz="3200" b="1" i="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endParaRPr lang="en-GB"/>
          </a:p>
        </p:txBody>
      </p:sp>
      <p:sp>
        <p:nvSpPr>
          <p:cNvPr id="12" name="Content Placeholder 11"/>
          <p:cNvSpPr>
            <a:spLocks noGrp="1"/>
          </p:cNvSpPr>
          <p:nvPr>
            <p:ph idx="1"/>
          </p:nvPr>
        </p:nvSpPr>
        <p:spPr>
          <a:xfrm>
            <a:off x="467544" y="1196752"/>
            <a:ext cx="8229600" cy="4968552"/>
          </a:xfrm>
        </p:spPr>
        <p:txBody>
          <a:bodyPr>
            <a:normAutofit fontScale="92500" lnSpcReduction="20000"/>
          </a:bodyPr>
          <a:lstStyle/>
          <a:p>
            <a:pPr>
              <a:buNone/>
            </a:pPr>
            <a:r>
              <a:rPr lang="en-GB" b="1" dirty="0" smtClean="0"/>
              <a:t>Many schools involve parents in school-based or</a:t>
            </a:r>
          </a:p>
          <a:p>
            <a:pPr>
              <a:buNone/>
            </a:pPr>
            <a:r>
              <a:rPr lang="en-GB" b="1" dirty="0" smtClean="0"/>
              <a:t>school related activities. This constitutes</a:t>
            </a:r>
          </a:p>
          <a:p>
            <a:pPr>
              <a:buNone/>
            </a:pPr>
            <a:r>
              <a:rPr lang="en-GB" b="1" i="1" u="sng" dirty="0" smtClean="0"/>
              <a:t>parental involvement </a:t>
            </a:r>
            <a:r>
              <a:rPr lang="en-GB" b="1" dirty="0" smtClean="0"/>
              <a:t>rather than </a:t>
            </a:r>
            <a:r>
              <a:rPr lang="en-GB" b="1" i="1" u="sng" dirty="0" smtClean="0"/>
              <a:t>parental</a:t>
            </a:r>
          </a:p>
          <a:p>
            <a:pPr>
              <a:buNone/>
            </a:pPr>
            <a:r>
              <a:rPr lang="en-GB" b="1" i="1" u="sng" dirty="0" smtClean="0"/>
              <a:t>engagement</a:t>
            </a:r>
            <a:r>
              <a:rPr lang="en-GB" b="1" dirty="0" smtClean="0"/>
              <a:t>. Parental involvement can</a:t>
            </a:r>
          </a:p>
          <a:p>
            <a:pPr>
              <a:buNone/>
            </a:pPr>
            <a:r>
              <a:rPr lang="en-GB" b="1" dirty="0" smtClean="0"/>
              <a:t>encompass a whole range of activities with or</a:t>
            </a:r>
          </a:p>
          <a:p>
            <a:pPr>
              <a:buNone/>
            </a:pPr>
            <a:r>
              <a:rPr lang="en-GB" b="1" dirty="0" smtClean="0"/>
              <a:t>within the school. Where these activities are not</a:t>
            </a:r>
          </a:p>
          <a:p>
            <a:pPr>
              <a:buNone/>
            </a:pPr>
            <a:r>
              <a:rPr lang="en-GB" b="1" dirty="0" smtClean="0"/>
              <a:t>directly connected to learning they have little</a:t>
            </a:r>
          </a:p>
          <a:p>
            <a:pPr>
              <a:buNone/>
            </a:pPr>
            <a:r>
              <a:rPr lang="en-GB" b="1" dirty="0" smtClean="0"/>
              <a:t>impact on pupil achievement. </a:t>
            </a:r>
          </a:p>
          <a:p>
            <a:pPr>
              <a:buNone/>
            </a:pPr>
            <a:endParaRPr lang="en-GB" b="1" dirty="0" smtClean="0"/>
          </a:p>
          <a:p>
            <a:pPr>
              <a:buNone/>
            </a:pPr>
            <a:r>
              <a:rPr lang="en-GB" sz="2600" b="1" i="1" dirty="0" smtClean="0"/>
              <a:t>’Do Parents Know they Matter?’ </a:t>
            </a:r>
          </a:p>
          <a:p>
            <a:pPr>
              <a:buNone/>
            </a:pPr>
            <a:r>
              <a:rPr lang="en-GB" sz="2600" b="1" i="1" dirty="0" smtClean="0"/>
              <a:t>Prof. Alma Harris &amp; Dr J. </a:t>
            </a:r>
            <a:r>
              <a:rPr lang="en-GB" sz="2600" b="1" i="1" dirty="0" err="1" smtClean="0"/>
              <a:t>Goodall</a:t>
            </a:r>
            <a:r>
              <a:rPr lang="en-GB" sz="2600" b="1" i="1" dirty="0" smtClean="0"/>
              <a:t> 2008</a:t>
            </a:r>
          </a:p>
          <a:p>
            <a:pPr>
              <a:buNone/>
            </a:pPr>
            <a:endParaRPr lang="en-GB" b="1" dirty="0" smtClean="0"/>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18</a:t>
            </a:fld>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r>
              <a:rPr lang="en-GB" b="1" dirty="0" smtClean="0">
                <a:solidFill>
                  <a:srgbClr val="002060"/>
                </a:solidFill>
              </a:rPr>
              <a:t>New Thinking - New Methodology</a:t>
            </a:r>
            <a:endParaRPr lang="en-GB" b="1" dirty="0">
              <a:solidFill>
                <a:srgbClr val="002060"/>
              </a:solidFill>
            </a:endParaRPr>
          </a:p>
        </p:txBody>
      </p:sp>
      <p:sp>
        <p:nvSpPr>
          <p:cNvPr id="12" name="Content Placeholder 11"/>
          <p:cNvSpPr>
            <a:spLocks noGrp="1"/>
          </p:cNvSpPr>
          <p:nvPr>
            <p:ph idx="1"/>
          </p:nvPr>
        </p:nvSpPr>
        <p:spPr/>
        <p:txBody>
          <a:bodyPr>
            <a:normAutofit/>
          </a:bodyPr>
          <a:lstStyle/>
          <a:p>
            <a:pPr>
              <a:buNone/>
            </a:pPr>
            <a:r>
              <a:rPr lang="en-GB" sz="2600" b="1" dirty="0" smtClean="0">
                <a:solidFill>
                  <a:schemeClr val="accent1">
                    <a:lumMod val="50000"/>
                  </a:schemeClr>
                </a:solidFill>
              </a:rPr>
              <a:t>How do we</a:t>
            </a:r>
            <a:r>
              <a:rPr lang="en-GB" sz="2600" b="1" dirty="0" smtClean="0">
                <a:solidFill>
                  <a:srgbClr val="002060"/>
                </a:solidFill>
              </a:rPr>
              <a:t>:</a:t>
            </a:r>
          </a:p>
          <a:p>
            <a:r>
              <a:rPr lang="en-GB" sz="2600" b="1" dirty="0" smtClean="0"/>
              <a:t>eradicate the lack of understanding between home and school?</a:t>
            </a:r>
          </a:p>
          <a:p>
            <a:r>
              <a:rPr lang="en-GB" sz="2600" b="1" dirty="0" smtClean="0">
                <a:solidFill>
                  <a:srgbClr val="002060"/>
                </a:solidFill>
              </a:rPr>
              <a:t>overcome the ‘complex patterns of relationship’ between parents and </a:t>
            </a:r>
            <a:r>
              <a:rPr lang="en-GB" sz="2600" b="1" dirty="0" smtClean="0"/>
              <a:t>s</a:t>
            </a:r>
            <a:r>
              <a:rPr lang="en-GB" sz="2600" b="1" dirty="0" smtClean="0">
                <a:solidFill>
                  <a:srgbClr val="002060"/>
                </a:solidFill>
              </a:rPr>
              <a:t>chool staff?</a:t>
            </a:r>
          </a:p>
          <a:p>
            <a:r>
              <a:rPr lang="en-GB" sz="2600" b="1" dirty="0" smtClean="0"/>
              <a:t>provide parents with a regular supply of meaningful material to form the basis of positive conversations about school between parents and their children, in a way that is manageable and sustainable for teachers?</a:t>
            </a:r>
            <a:endParaRPr lang="en-GB" sz="2600" b="1" dirty="0" smtClean="0">
              <a:solidFill>
                <a:srgbClr val="002060"/>
              </a:solidFill>
            </a:endParaRPr>
          </a:p>
          <a:p>
            <a:pPr>
              <a:buNone/>
            </a:pPr>
            <a:endParaRPr lang="en-GB" sz="2600" b="1" dirty="0" smtClean="0">
              <a:solidFill>
                <a:srgbClr val="002060"/>
              </a:solidFill>
            </a:endParaRPr>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19</a:t>
            </a:fld>
            <a:endParaRPr lang="en-GB" dirty="0">
              <a:solidFill>
                <a:schemeClr val="accent1">
                  <a:lumMod val="50000"/>
                </a:schemeClr>
              </a:solidFill>
            </a:endParaRPr>
          </a:p>
        </p:txBody>
      </p:sp>
    </p:spTree>
    <p:extLst>
      <p:ext uri="{BB962C8B-B14F-4D97-AF65-F5344CB8AC3E}">
        <p14:creationId xmlns:p14="http://schemas.microsoft.com/office/powerpoint/2010/main" val="90309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11" name="Title 10"/>
          <p:cNvSpPr>
            <a:spLocks noGrp="1"/>
          </p:cNvSpPr>
          <p:nvPr>
            <p:ph type="ctrTitle"/>
          </p:nvPr>
        </p:nvSpPr>
        <p:spPr>
          <a:xfrm>
            <a:off x="539552" y="2130425"/>
            <a:ext cx="8064896" cy="1470025"/>
          </a:xfrm>
        </p:spPr>
        <p:txBody>
          <a:bodyPr>
            <a:noAutofit/>
          </a:bodyPr>
          <a:lstStyle/>
          <a:p>
            <a:r>
              <a:rPr lang="en-GB" sz="4800" dirty="0">
                <a:solidFill>
                  <a:srgbClr val="002060"/>
                </a:solidFill>
              </a:rPr>
              <a:t>What will it take…</a:t>
            </a:r>
            <a:r>
              <a:rPr lang="en-GB" sz="4800" b="1" dirty="0">
                <a:solidFill>
                  <a:srgbClr val="002060"/>
                </a:solidFill>
              </a:rPr>
              <a:t>to get parental engagement right?</a:t>
            </a:r>
            <a:r>
              <a:rPr lang="en-GB" sz="4800" dirty="0" smtClean="0">
                <a:solidFill>
                  <a:srgbClr val="002060"/>
                </a:solidFill>
              </a:rPr>
              <a:t> </a:t>
            </a:r>
            <a:endParaRPr lang="en-GB" sz="4800" b="1" dirty="0">
              <a:solidFill>
                <a:srgbClr val="002060"/>
              </a:solidFill>
            </a:endParaRPr>
          </a:p>
        </p:txBody>
      </p:sp>
      <p:sp>
        <p:nvSpPr>
          <p:cNvPr id="12" name="Content Placeholder 11"/>
          <p:cNvSpPr>
            <a:spLocks noGrp="1"/>
          </p:cNvSpPr>
          <p:nvPr>
            <p:ph type="subTitle" idx="1"/>
          </p:nvPr>
        </p:nvSpPr>
        <p:spPr>
          <a:xfrm>
            <a:off x="899592" y="3356992"/>
            <a:ext cx="7344816" cy="1752600"/>
          </a:xfrm>
        </p:spPr>
        <p:txBody>
          <a:bodyPr>
            <a:normAutofit fontScale="77500" lnSpcReduction="20000"/>
          </a:bodyPr>
          <a:lstStyle/>
          <a:p>
            <a:pPr>
              <a:buNone/>
            </a:pPr>
            <a:endParaRPr lang="en-GB" sz="2600" b="1" dirty="0" smtClean="0">
              <a:solidFill>
                <a:srgbClr val="002060"/>
              </a:solidFill>
            </a:endParaRPr>
          </a:p>
          <a:p>
            <a:pPr>
              <a:buNone/>
            </a:pPr>
            <a:endParaRPr lang="en-GB" sz="2600" b="1" dirty="0" smtClean="0">
              <a:solidFill>
                <a:srgbClr val="002060"/>
              </a:solidFill>
            </a:endParaRPr>
          </a:p>
          <a:p>
            <a:pPr>
              <a:buNone/>
            </a:pPr>
            <a:r>
              <a:rPr lang="en-GB" sz="2600" b="1" dirty="0" smtClean="0">
                <a:solidFill>
                  <a:srgbClr val="002060"/>
                </a:solidFill>
              </a:rPr>
              <a:t>Alan Cowley </a:t>
            </a:r>
            <a:r>
              <a:rPr lang="en-GB" sz="3500" b="1" dirty="0" smtClean="0">
                <a:solidFill>
                  <a:srgbClr val="002060"/>
                </a:solidFill>
              </a:rPr>
              <a:t>- </a:t>
            </a:r>
            <a:r>
              <a:rPr lang="en-GB" sz="2600" b="1" dirty="0" smtClean="0">
                <a:solidFill>
                  <a:srgbClr val="002060"/>
                </a:solidFill>
              </a:rPr>
              <a:t>CEO</a:t>
            </a:r>
            <a:r>
              <a:rPr lang="en-GB" sz="2000" b="1" dirty="0" smtClean="0">
                <a:solidFill>
                  <a:srgbClr val="002060"/>
                </a:solidFill>
              </a:rPr>
              <a:t>, </a:t>
            </a:r>
            <a:r>
              <a:rPr lang="en-GB" sz="2600" b="1" dirty="0" smtClean="0">
                <a:solidFill>
                  <a:srgbClr val="002060"/>
                </a:solidFill>
              </a:rPr>
              <a:t>Engagement in Education</a:t>
            </a:r>
          </a:p>
          <a:p>
            <a:pPr>
              <a:buNone/>
            </a:pPr>
            <a:r>
              <a:rPr lang="en-GB" sz="2600" b="1" dirty="0" smtClean="0">
                <a:solidFill>
                  <a:srgbClr val="002060"/>
                </a:solidFill>
              </a:rPr>
              <a:t>Darren </a:t>
            </a:r>
            <a:r>
              <a:rPr lang="en-GB" sz="2600" b="1" dirty="0" err="1" smtClean="0">
                <a:solidFill>
                  <a:srgbClr val="002060"/>
                </a:solidFill>
              </a:rPr>
              <a:t>Kidger</a:t>
            </a:r>
            <a:r>
              <a:rPr lang="en-GB" sz="2600" b="1" dirty="0" smtClean="0">
                <a:solidFill>
                  <a:srgbClr val="002060"/>
                </a:solidFill>
              </a:rPr>
              <a:t> – Deputy Head Teacher, </a:t>
            </a:r>
            <a:r>
              <a:rPr lang="en-GB" sz="2600" b="1" dirty="0" err="1" smtClean="0">
                <a:solidFill>
                  <a:srgbClr val="002060"/>
                </a:solidFill>
              </a:rPr>
              <a:t>Throckley</a:t>
            </a:r>
            <a:r>
              <a:rPr lang="en-GB" sz="2600" b="1" dirty="0" smtClean="0">
                <a:solidFill>
                  <a:srgbClr val="002060"/>
                </a:solidFill>
              </a:rPr>
              <a:t> </a:t>
            </a:r>
            <a:r>
              <a:rPr lang="en-GB" sz="2600" b="1" dirty="0">
                <a:solidFill>
                  <a:srgbClr val="002060"/>
                </a:solidFill>
              </a:rPr>
              <a:t>P</a:t>
            </a:r>
            <a:r>
              <a:rPr lang="en-GB" sz="2600" b="1" dirty="0" smtClean="0">
                <a:solidFill>
                  <a:srgbClr val="002060"/>
                </a:solidFill>
              </a:rPr>
              <a:t>rimary School</a:t>
            </a:r>
            <a:endParaRPr lang="en-GB" sz="2600" b="1" dirty="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a:t>
            </a:fld>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20</a:t>
            </a:fld>
            <a:endParaRPr lang="en-GB" dirty="0">
              <a:solidFill>
                <a:schemeClr val="accent1">
                  <a:lumMod val="50000"/>
                </a:schemeClr>
              </a:solidFill>
            </a:endParaRPr>
          </a:p>
        </p:txBody>
      </p:sp>
      <p:pic>
        <p:nvPicPr>
          <p:cNvPr id="11" name="Picture 2" descr="C:\Users\44191\Dropbox\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92" y="652536"/>
            <a:ext cx="3267596" cy="246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L:\Professional Photos\Bec Summer External Photos\03 med res JPEGs\July 20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662397"/>
            <a:ext cx="4032448" cy="257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4"/>
          <p:cNvGrpSpPr>
            <a:grpSpLocks/>
          </p:cNvGrpSpPr>
          <p:nvPr/>
        </p:nvGrpSpPr>
        <p:grpSpPr bwMode="auto">
          <a:xfrm>
            <a:off x="503684" y="3338217"/>
            <a:ext cx="7848600" cy="3097213"/>
            <a:chOff x="105316597" y="107306842"/>
            <a:chExt cx="9109233" cy="4360814"/>
          </a:xfrm>
        </p:grpSpPr>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l="259" t="7289" r="5077" b="20201"/>
            <a:stretch>
              <a:fillRect/>
            </a:stretch>
          </p:blipFill>
          <p:spPr bwMode="auto">
            <a:xfrm>
              <a:off x="105316597" y="107306842"/>
              <a:ext cx="9109233" cy="4360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AutoShape 6"/>
            <p:cNvSpPr>
              <a:spLocks noChangeArrowheads="1"/>
            </p:cNvSpPr>
            <p:nvPr/>
          </p:nvSpPr>
          <p:spPr bwMode="auto">
            <a:xfrm rot="10800000">
              <a:off x="105631989" y="108425294"/>
              <a:ext cx="513567" cy="1340285"/>
            </a:xfrm>
            <a:prstGeom prst="downArrow">
              <a:avLst>
                <a:gd name="adj1" fmla="val 50000"/>
                <a:gd name="adj2" fmla="val 65244"/>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eaVert" lIns="36576" tIns="36576" rIns="36576" bIns="36576"/>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endParaRPr lang="en-GB" dirty="0"/>
          </a:p>
        </p:txBody>
      </p:sp>
      <p:sp>
        <p:nvSpPr>
          <p:cNvPr id="12" name="Content Placeholder 11"/>
          <p:cNvSpPr>
            <a:spLocks noGrp="1"/>
          </p:cNvSpPr>
          <p:nvPr>
            <p:ph idx="1"/>
          </p:nvPr>
        </p:nvSpPr>
        <p:spPr/>
        <p:txBody>
          <a:bodyPr>
            <a:normAutofit/>
          </a:bodyPr>
          <a:lstStyle/>
          <a:p>
            <a:pPr algn="ctr">
              <a:spcBef>
                <a:spcPct val="50000"/>
              </a:spcBef>
              <a:buNone/>
            </a:pPr>
            <a:r>
              <a:rPr lang="en-GB" altLang="en-US" sz="2800" dirty="0"/>
              <a:t>Parental Involvement</a:t>
            </a:r>
          </a:p>
          <a:p>
            <a:pPr algn="ctr">
              <a:spcBef>
                <a:spcPct val="50000"/>
              </a:spcBef>
              <a:buNone/>
            </a:pPr>
            <a:endParaRPr lang="en-GB" altLang="en-US" sz="2800" dirty="0"/>
          </a:p>
          <a:p>
            <a:pPr algn="ctr">
              <a:spcBef>
                <a:spcPct val="50000"/>
              </a:spcBef>
              <a:buNone/>
            </a:pPr>
            <a:r>
              <a:rPr lang="en-GB" altLang="en-US" sz="2800" dirty="0"/>
              <a:t>VS</a:t>
            </a:r>
          </a:p>
          <a:p>
            <a:pPr algn="ctr">
              <a:spcBef>
                <a:spcPct val="50000"/>
              </a:spcBef>
              <a:buNone/>
            </a:pPr>
            <a:endParaRPr lang="en-GB" altLang="en-US" sz="2800" dirty="0"/>
          </a:p>
          <a:p>
            <a:pPr algn="ctr">
              <a:spcBef>
                <a:spcPct val="50000"/>
              </a:spcBef>
              <a:buNone/>
            </a:pPr>
            <a:r>
              <a:rPr lang="en-GB" altLang="en-US" sz="2800" dirty="0"/>
              <a:t>Parental Engagement</a:t>
            </a:r>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21</a:t>
            </a:fld>
            <a:endParaRPr lang="en-GB" dirty="0">
              <a:solidFill>
                <a:schemeClr val="accent1">
                  <a:lumMod val="50000"/>
                </a:schemeClr>
              </a:solidFill>
            </a:endParaRPr>
          </a:p>
        </p:txBody>
      </p:sp>
    </p:spTree>
    <p:extLst>
      <p:ext uri="{BB962C8B-B14F-4D97-AF65-F5344CB8AC3E}">
        <p14:creationId xmlns:p14="http://schemas.microsoft.com/office/powerpoint/2010/main" val="206019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204864" y="-2535413"/>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22</a:t>
            </a:fld>
            <a:endParaRPr lang="en-GB" dirty="0">
              <a:solidFill>
                <a:schemeClr val="accent1">
                  <a:lumMod val="50000"/>
                </a:schemeClr>
              </a:solidFill>
            </a:endParaRPr>
          </a:p>
        </p:txBody>
      </p:sp>
      <p:pic>
        <p:nvPicPr>
          <p:cNvPr id="11" name="Picture 4" descr="L:\2014-15 PHOTOS\Walking Bus 10.06.15\IMG_5895.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44516" y="260648"/>
            <a:ext cx="4903548" cy="32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83568" y="4221088"/>
            <a:ext cx="2736850" cy="15684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en-US" dirty="0"/>
              <a:t>Why not at </a:t>
            </a:r>
            <a:r>
              <a:rPr lang="en-GB" altLang="en-US" dirty="0" smtClean="0"/>
              <a:t>parents’ </a:t>
            </a:r>
            <a:r>
              <a:rPr lang="en-GB" altLang="en-US" dirty="0"/>
              <a:t>evening?</a:t>
            </a:r>
          </a:p>
        </p:txBody>
      </p:sp>
      <p:pic>
        <p:nvPicPr>
          <p:cNvPr id="14" name="Picture 5" descr="L:\ARCHIVE 2013-14\2013-14 Photos\Throckley Sports Day 18.06.14\Sports Day 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3169162"/>
            <a:ext cx="4680769" cy="312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L:\2014-15 PHOTOS\It's wor Geordie Spectacular KS2 07.07.15\KS2 Show\IMG_75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124744"/>
            <a:ext cx="4080842" cy="272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r>
              <a:rPr lang="en-GB" dirty="0" smtClean="0">
                <a:solidFill>
                  <a:srgbClr val="002060"/>
                </a:solidFill>
              </a:rPr>
              <a:t>Parental Consultation</a:t>
            </a:r>
            <a:endParaRPr lang="en-GB" dirty="0">
              <a:solidFill>
                <a:srgbClr val="002060"/>
              </a:solidFill>
            </a:endParaRPr>
          </a:p>
        </p:txBody>
      </p:sp>
      <p:sp>
        <p:nvSpPr>
          <p:cNvPr id="12" name="Content Placeholder 11"/>
          <p:cNvSpPr>
            <a:spLocks noGrp="1"/>
          </p:cNvSpPr>
          <p:nvPr>
            <p:ph idx="1"/>
          </p:nvPr>
        </p:nvSpPr>
        <p:spPr/>
        <p:txBody>
          <a:bodyPr>
            <a:normAutofit fontScale="92500" lnSpcReduction="10000"/>
          </a:bodyPr>
          <a:lstStyle/>
          <a:p>
            <a:pPr algn="ctr">
              <a:buNone/>
            </a:pPr>
            <a:r>
              <a:rPr lang="en-GB" altLang="en-US" sz="2800" dirty="0" smtClean="0"/>
              <a:t>I </a:t>
            </a:r>
            <a:r>
              <a:rPr lang="en-GB" altLang="en-US" sz="2800" dirty="0"/>
              <a:t>understand how my child is making progress </a:t>
            </a:r>
            <a:r>
              <a:rPr lang="en-GB" altLang="en-US" sz="2800" dirty="0" smtClean="0"/>
              <a:t>in</a:t>
            </a:r>
          </a:p>
          <a:p>
            <a:pPr algn="ctr">
              <a:buNone/>
            </a:pPr>
            <a:r>
              <a:rPr lang="en-GB" altLang="en-US" sz="2800" dirty="0"/>
              <a:t> </a:t>
            </a:r>
            <a:r>
              <a:rPr lang="en-GB" altLang="en-US" sz="2800" dirty="0" smtClean="0"/>
              <a:t> school.</a:t>
            </a:r>
          </a:p>
          <a:p>
            <a:pPr algn="ctr">
              <a:buNone/>
            </a:pPr>
            <a:endParaRPr lang="en-GB" altLang="en-US" sz="2800" dirty="0"/>
          </a:p>
          <a:p>
            <a:pPr algn="ctr">
              <a:buNone/>
            </a:pPr>
            <a:r>
              <a:rPr lang="en-GB" altLang="en-US" sz="2800" dirty="0"/>
              <a:t>“What </a:t>
            </a:r>
            <a:r>
              <a:rPr lang="en-GB" altLang="en-US" sz="2800" dirty="0" smtClean="0"/>
              <a:t> </a:t>
            </a:r>
            <a:r>
              <a:rPr lang="en-GB" altLang="en-US" sz="2800" dirty="0"/>
              <a:t>Year </a:t>
            </a:r>
            <a:r>
              <a:rPr lang="en-GB" altLang="en-US" sz="2800" dirty="0" smtClean="0"/>
              <a:t>6 </a:t>
            </a:r>
            <a:r>
              <a:rPr lang="en-GB" altLang="en-US" sz="2800" dirty="0"/>
              <a:t>are expected to do is like what I did in high school</a:t>
            </a:r>
            <a:r>
              <a:rPr lang="en-GB" altLang="en-US" sz="2800" dirty="0" smtClean="0"/>
              <a:t>.”</a:t>
            </a:r>
          </a:p>
          <a:p>
            <a:pPr algn="ctr">
              <a:buNone/>
            </a:pPr>
            <a:endParaRPr lang="en-GB" altLang="en-US" sz="2800" dirty="0"/>
          </a:p>
          <a:p>
            <a:pPr algn="ctr">
              <a:buNone/>
            </a:pPr>
            <a:r>
              <a:rPr lang="en-GB" altLang="en-US" sz="2800" dirty="0"/>
              <a:t>“I’m was never very good at maths / reading / writing at school</a:t>
            </a:r>
            <a:r>
              <a:rPr lang="en-GB" altLang="en-US" sz="2800" dirty="0" smtClean="0"/>
              <a:t>.”</a:t>
            </a:r>
          </a:p>
          <a:p>
            <a:pPr algn="ctr">
              <a:buNone/>
            </a:pPr>
            <a:endParaRPr lang="en-GB" altLang="en-US" sz="2800" dirty="0"/>
          </a:p>
          <a:p>
            <a:pPr algn="ctr">
              <a:buNone/>
            </a:pPr>
            <a:r>
              <a:rPr lang="en-GB" altLang="en-US" sz="2800" dirty="0"/>
              <a:t>“I didn’t like school I found it boring.”</a:t>
            </a:r>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23</a:t>
            </a:fld>
            <a:endParaRPr lang="en-GB" dirty="0">
              <a:solidFill>
                <a:schemeClr val="accent1">
                  <a:lumMod val="50000"/>
                </a:schemeClr>
              </a:solidFill>
            </a:endParaRPr>
          </a:p>
        </p:txBody>
      </p:sp>
    </p:spTree>
    <p:extLst>
      <p:ext uri="{BB962C8B-B14F-4D97-AF65-F5344CB8AC3E}">
        <p14:creationId xmlns:p14="http://schemas.microsoft.com/office/powerpoint/2010/main" val="25746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24</a:t>
            </a:fld>
            <a:endParaRPr lang="en-GB" dirty="0">
              <a:solidFill>
                <a:schemeClr val="accent1">
                  <a:lumMod val="50000"/>
                </a:schemeClr>
              </a:solidFill>
            </a:endParaRPr>
          </a:p>
        </p:txBody>
      </p:sp>
      <p:pic>
        <p:nvPicPr>
          <p:cNvPr id="8" name="Picture 2" descr="L:\ARCHIVE 2013-14\2013-14 Photos\2014-07-07 PACT day\PACT day 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10146"/>
            <a:ext cx="50466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L:\2014-15 PHOTOS\Share a morning\Miss Sewell\IMG_4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492896"/>
            <a:ext cx="507523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2014-15 PHOTOS\PARENTS IN SCHOOL\Year 5 and 6 Pact Mayan Day 23.10.14\IMG_91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92205"/>
            <a:ext cx="501173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L:\2014-15 PHOTOS\Share a morning\Miss O'Reilly Year 6\FOR WEBSITE\IMG_23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7427" y="2538933"/>
            <a:ext cx="56388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0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endParaRPr lang="en-GB" dirty="0"/>
          </a:p>
        </p:txBody>
      </p:sp>
      <p:sp>
        <p:nvSpPr>
          <p:cNvPr id="12" name="Content Placeholder 11"/>
          <p:cNvSpPr>
            <a:spLocks noGrp="1"/>
          </p:cNvSpPr>
          <p:nvPr>
            <p:ph idx="1"/>
          </p:nvPr>
        </p:nvSpPr>
        <p:spPr/>
        <p:txBody>
          <a:bodyPr>
            <a:normAutofit/>
          </a:bodyPr>
          <a:lstStyle/>
          <a:p>
            <a:pPr>
              <a:buNone/>
            </a:pPr>
            <a:r>
              <a:rPr lang="en-GB" altLang="en-US" sz="2800" dirty="0"/>
              <a:t>Proof of concept </a:t>
            </a:r>
            <a:r>
              <a:rPr lang="en-US" altLang="en-US" sz="2800" dirty="0"/>
              <a:t>was started in our school and ran for </a:t>
            </a:r>
            <a:r>
              <a:rPr lang="en-US" altLang="en-US" sz="2800" dirty="0" smtClean="0"/>
              <a:t>6</a:t>
            </a:r>
          </a:p>
          <a:p>
            <a:pPr>
              <a:buNone/>
            </a:pPr>
            <a:r>
              <a:rPr lang="en-US" altLang="en-US" sz="2800" dirty="0"/>
              <a:t>w</a:t>
            </a:r>
            <a:r>
              <a:rPr lang="en-US" altLang="en-US" sz="2800" dirty="0" smtClean="0"/>
              <a:t>eeks</a:t>
            </a:r>
          </a:p>
          <a:p>
            <a:pPr>
              <a:buNone/>
            </a:pPr>
            <a:endParaRPr lang="en-GB" altLang="en-US" sz="2800" dirty="0"/>
          </a:p>
          <a:p>
            <a:pPr>
              <a:buNone/>
            </a:pPr>
            <a:r>
              <a:rPr lang="en-GB" altLang="en-US" sz="2800" dirty="0"/>
              <a:t>It involved Year 2, Year 4 and Year </a:t>
            </a:r>
            <a:r>
              <a:rPr lang="en-GB" altLang="en-US" sz="2800" dirty="0" smtClean="0"/>
              <a:t>6</a:t>
            </a:r>
          </a:p>
          <a:p>
            <a:pPr>
              <a:buNone/>
            </a:pPr>
            <a:endParaRPr lang="en-GB" altLang="en-US" sz="2800" dirty="0"/>
          </a:p>
          <a:p>
            <a:pPr>
              <a:buNone/>
            </a:pPr>
            <a:r>
              <a:rPr lang="en-GB" altLang="en-US" sz="2800" dirty="0"/>
              <a:t>50% of the children were part of the test, </a:t>
            </a:r>
            <a:endParaRPr lang="en-GB" altLang="en-US" sz="2800" dirty="0" smtClean="0"/>
          </a:p>
          <a:p>
            <a:pPr>
              <a:buNone/>
            </a:pPr>
            <a:r>
              <a:rPr lang="en-GB" altLang="en-US" sz="2800" dirty="0" smtClean="0"/>
              <a:t>50</a:t>
            </a:r>
            <a:r>
              <a:rPr lang="en-GB" altLang="en-US" sz="2800" dirty="0"/>
              <a:t>% control group</a:t>
            </a: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25</a:t>
            </a:fld>
            <a:endParaRPr lang="en-GB" dirty="0">
              <a:solidFill>
                <a:schemeClr val="accent1">
                  <a:lumMod val="50000"/>
                </a:schemeClr>
              </a:solidFill>
            </a:endParaRPr>
          </a:p>
        </p:txBody>
      </p:sp>
    </p:spTree>
    <p:extLst>
      <p:ext uri="{BB962C8B-B14F-4D97-AF65-F5344CB8AC3E}">
        <p14:creationId xmlns:p14="http://schemas.microsoft.com/office/powerpoint/2010/main" val="2135190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2" name="Content Placeholder 11"/>
          <p:cNvSpPr>
            <a:spLocks noGrp="1"/>
          </p:cNvSpPr>
          <p:nvPr>
            <p:ph idx="1"/>
          </p:nvPr>
        </p:nvSpPr>
        <p:spPr/>
        <p:txBody>
          <a:bodyPr>
            <a:normAutofit fontScale="92500"/>
          </a:bodyPr>
          <a:lstStyle/>
          <a:p>
            <a:r>
              <a:rPr lang="en-GB" altLang="en-US" sz="2400" dirty="0" smtClean="0"/>
              <a:t>School decided to share work with parents via photocopy. This</a:t>
            </a:r>
          </a:p>
          <a:p>
            <a:pPr marL="0" indent="0">
              <a:buNone/>
            </a:pPr>
            <a:r>
              <a:rPr lang="en-GB" altLang="en-US" sz="2400" dirty="0"/>
              <a:t> </a:t>
            </a:r>
            <a:r>
              <a:rPr lang="en-GB" altLang="en-US" sz="2400" dirty="0" smtClean="0"/>
              <a:t>     resulted in a high </a:t>
            </a:r>
            <a:r>
              <a:rPr lang="en-GB" altLang="en-US" sz="2400" dirty="0"/>
              <a:t>workload for teachers particularly on a </a:t>
            </a:r>
            <a:r>
              <a:rPr lang="en-GB" altLang="en-US" sz="2400" dirty="0" smtClean="0"/>
              <a:t>Friday</a:t>
            </a:r>
          </a:p>
          <a:p>
            <a:pPr marL="0" indent="0">
              <a:buNone/>
            </a:pPr>
            <a:r>
              <a:rPr lang="en-GB" altLang="en-US" sz="2400" dirty="0" smtClean="0"/>
              <a:t>      when work was either </a:t>
            </a:r>
            <a:r>
              <a:rPr lang="en-GB" altLang="en-US" sz="2400" dirty="0"/>
              <a:t>photocopied or scanned and sent home.</a:t>
            </a:r>
          </a:p>
          <a:p>
            <a:r>
              <a:rPr lang="en-GB" altLang="en-US" sz="2400" dirty="0"/>
              <a:t>Little involvement from the </a:t>
            </a:r>
            <a:r>
              <a:rPr lang="en-GB" altLang="en-US" sz="2400" dirty="0" smtClean="0"/>
              <a:t>pupils, </a:t>
            </a:r>
            <a:r>
              <a:rPr lang="en-GB" altLang="en-US" sz="2400" dirty="0"/>
              <a:t>at first teachers were </a:t>
            </a:r>
            <a:r>
              <a:rPr lang="en-GB" altLang="en-US" sz="2400" dirty="0" smtClean="0"/>
              <a:t>choosing</a:t>
            </a:r>
          </a:p>
          <a:p>
            <a:pPr marL="0" indent="0">
              <a:buNone/>
            </a:pPr>
            <a:r>
              <a:rPr lang="en-GB" altLang="en-US" sz="2400" dirty="0" smtClean="0"/>
              <a:t>      the </a:t>
            </a:r>
            <a:r>
              <a:rPr lang="en-GB" altLang="en-US" sz="2400" dirty="0"/>
              <a:t>work.</a:t>
            </a:r>
          </a:p>
          <a:p>
            <a:r>
              <a:rPr lang="en-GB" altLang="en-US" sz="2400" dirty="0"/>
              <a:t>The teaching staff who were running the trial bought into </a:t>
            </a:r>
            <a:r>
              <a:rPr lang="en-GB" altLang="en-US" sz="2400" dirty="0" smtClean="0"/>
              <a:t>the</a:t>
            </a:r>
          </a:p>
          <a:p>
            <a:pPr marL="0" indent="0">
              <a:buNone/>
            </a:pPr>
            <a:r>
              <a:rPr lang="en-GB" altLang="en-US" sz="2400" dirty="0" smtClean="0"/>
              <a:t>      concept </a:t>
            </a:r>
            <a:r>
              <a:rPr lang="en-GB" altLang="en-US" sz="2400" dirty="0"/>
              <a:t>an</a:t>
            </a:r>
            <a:r>
              <a:rPr lang="en-US" altLang="en-US" sz="2400" dirty="0"/>
              <a:t>d thought it was a good idea but hated </a:t>
            </a:r>
            <a:r>
              <a:rPr lang="en-US" altLang="en-US" sz="2400" dirty="0" smtClean="0"/>
              <a:t>the</a:t>
            </a:r>
          </a:p>
          <a:p>
            <a:pPr marL="0" indent="0">
              <a:buNone/>
            </a:pPr>
            <a:r>
              <a:rPr lang="en-US" altLang="en-US" sz="2400" dirty="0" smtClean="0"/>
              <a:t>      photocopying.</a:t>
            </a:r>
          </a:p>
          <a:p>
            <a:r>
              <a:rPr lang="en-GB" altLang="en-US" sz="2400" dirty="0"/>
              <a:t>Word was getting around about the sharing of work. Parents in </a:t>
            </a:r>
            <a:endParaRPr lang="en-GB" altLang="en-US" sz="2400" dirty="0" smtClean="0"/>
          </a:p>
          <a:p>
            <a:pPr marL="0" indent="0">
              <a:buNone/>
            </a:pPr>
            <a:r>
              <a:rPr lang="en-GB" altLang="en-US" sz="2400" dirty="0" smtClean="0"/>
              <a:t>      control </a:t>
            </a:r>
            <a:r>
              <a:rPr lang="en-GB" altLang="en-US" sz="2400" dirty="0"/>
              <a:t>group wanted to be involved.</a:t>
            </a:r>
          </a:p>
          <a:p>
            <a:pPr>
              <a:buNone/>
            </a:pPr>
            <a:endParaRPr lang="en-GB" altLang="en-US" sz="24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26</a:t>
            </a:fld>
            <a:endParaRPr lang="en-GB" dirty="0">
              <a:solidFill>
                <a:schemeClr val="accent1">
                  <a:lumMod val="50000"/>
                </a:schemeClr>
              </a:solidFill>
            </a:endParaRPr>
          </a:p>
        </p:txBody>
      </p:sp>
      <p:sp>
        <p:nvSpPr>
          <p:cNvPr id="11" name="Text Box 2"/>
          <p:cNvSpPr txBox="1">
            <a:spLocks noGrp="1" noChangeArrowheads="1"/>
          </p:cNvSpPr>
          <p:nvPr>
            <p:ph type="title"/>
          </p:nvPr>
        </p:nvSpPr>
        <p:spPr bwMode="auto">
          <a:xfrm>
            <a:off x="457200" y="584528"/>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dirty="0" smtClean="0">
                <a:solidFill>
                  <a:srgbClr val="002060"/>
                </a:solidFill>
              </a:rPr>
              <a:t>Evolution </a:t>
            </a:r>
            <a:r>
              <a:rPr lang="en-GB" altLang="en-US" sz="2800" dirty="0">
                <a:solidFill>
                  <a:srgbClr val="002060"/>
                </a:solidFill>
              </a:rPr>
              <a:t>of proof of </a:t>
            </a:r>
            <a:r>
              <a:rPr lang="en-GB" altLang="en-US" sz="2800" dirty="0" smtClean="0">
                <a:solidFill>
                  <a:srgbClr val="002060"/>
                </a:solidFill>
              </a:rPr>
              <a:t>concept at </a:t>
            </a:r>
            <a:r>
              <a:rPr lang="en-GB" altLang="en-US" sz="2800" dirty="0" err="1" smtClean="0">
                <a:solidFill>
                  <a:srgbClr val="002060"/>
                </a:solidFill>
              </a:rPr>
              <a:t>Throckley</a:t>
            </a:r>
            <a:endParaRPr lang="en-GB" altLang="en-US" sz="2800" dirty="0">
              <a:solidFill>
                <a:srgbClr val="002060"/>
              </a:solidFill>
            </a:endParaRPr>
          </a:p>
        </p:txBody>
      </p:sp>
    </p:spTree>
    <p:extLst>
      <p:ext uri="{BB962C8B-B14F-4D97-AF65-F5344CB8AC3E}">
        <p14:creationId xmlns:p14="http://schemas.microsoft.com/office/powerpoint/2010/main" val="3549846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1403648" y="-819472"/>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27</a:t>
            </a:fld>
            <a:endParaRPr lang="en-GB" dirty="0">
              <a:solidFill>
                <a:schemeClr val="accent1">
                  <a:lumMod val="50000"/>
                </a:schemeClr>
              </a:solidFill>
            </a:endParaRPr>
          </a:p>
        </p:txBody>
      </p:sp>
      <p:pic>
        <p:nvPicPr>
          <p:cNvPr id="11" name="Picture 2" descr="a9ce8715-76e8-4b37-95f3-60116101ae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852936"/>
            <a:ext cx="46799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b1039402-3093-45e4-a395-69c1a4ec95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10" y="1827410"/>
            <a:ext cx="340201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8c7464d-17f7-4bd1-a1e6-2578465879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45870"/>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288" y="134070"/>
            <a:ext cx="4572000" cy="1569660"/>
          </a:xfrm>
          <a:prstGeom prst="rect">
            <a:avLst/>
          </a:prstGeom>
        </p:spPr>
        <p:txBody>
          <a:bodyPr>
            <a:spAutoFit/>
          </a:bodyPr>
          <a:lstStyle/>
          <a:p>
            <a:pPr>
              <a:spcBef>
                <a:spcPct val="50000"/>
              </a:spcBef>
            </a:pPr>
            <a:r>
              <a:rPr lang="en-GB" altLang="en-US" sz="2400" b="1" dirty="0">
                <a:solidFill>
                  <a:srgbClr val="002060"/>
                </a:solidFill>
              </a:rPr>
              <a:t>The next steps:</a:t>
            </a:r>
          </a:p>
          <a:p>
            <a:pPr>
              <a:spcBef>
                <a:spcPct val="50000"/>
              </a:spcBef>
            </a:pPr>
            <a:r>
              <a:rPr lang="en-GB" altLang="en-US" sz="2400" b="1" dirty="0">
                <a:solidFill>
                  <a:srgbClr val="002060"/>
                </a:solidFill>
              </a:rPr>
              <a:t>-hand scanners</a:t>
            </a:r>
          </a:p>
          <a:p>
            <a:pPr>
              <a:spcBef>
                <a:spcPct val="50000"/>
              </a:spcBef>
            </a:pPr>
            <a:r>
              <a:rPr lang="en-GB" altLang="en-US" sz="2400" b="1" dirty="0">
                <a:solidFill>
                  <a:srgbClr val="002060"/>
                </a:solidFill>
              </a:rPr>
              <a:t>-iPads and a web based site</a:t>
            </a:r>
          </a:p>
        </p:txBody>
      </p:sp>
    </p:spTree>
    <p:extLst>
      <p:ext uri="{BB962C8B-B14F-4D97-AF65-F5344CB8AC3E}">
        <p14:creationId xmlns:p14="http://schemas.microsoft.com/office/powerpoint/2010/main" val="918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28</a:t>
            </a:fld>
            <a:endParaRPr lang="en-GB" dirty="0">
              <a:solidFill>
                <a:schemeClr val="accent1">
                  <a:lumMod val="50000"/>
                </a:schemeClr>
              </a:solidFill>
            </a:endParaRPr>
          </a:p>
        </p:txBody>
      </p:sp>
      <p:pic>
        <p:nvPicPr>
          <p:cNvPr id="11" name="Picture 2" descr="16F18939-387A-406B-A7FF-E67B0970B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3508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9"/>
          <p:cNvGrpSpPr>
            <a:grpSpLocks/>
          </p:cNvGrpSpPr>
          <p:nvPr/>
        </p:nvGrpSpPr>
        <p:grpSpPr bwMode="auto">
          <a:xfrm>
            <a:off x="5508625" y="333375"/>
            <a:ext cx="2538413" cy="3384550"/>
            <a:chOff x="2971" y="391"/>
            <a:chExt cx="1599" cy="2132"/>
          </a:xfrm>
        </p:grpSpPr>
        <p:pic>
          <p:nvPicPr>
            <p:cNvPr id="14" name="Picture 3" descr="3C4CCEE7-D524-4908-B5A2-1B05AB72291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391"/>
              <a:ext cx="1599" cy="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3016" y="1979"/>
              <a:ext cx="318" cy="1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16" name="Group 8"/>
          <p:cNvGrpSpPr>
            <a:grpSpLocks/>
          </p:cNvGrpSpPr>
          <p:nvPr/>
        </p:nvGrpSpPr>
        <p:grpSpPr bwMode="auto">
          <a:xfrm>
            <a:off x="4932363" y="3789363"/>
            <a:ext cx="3563937" cy="2673350"/>
            <a:chOff x="3243" y="2432"/>
            <a:chExt cx="2245" cy="1684"/>
          </a:xfrm>
        </p:grpSpPr>
        <p:pic>
          <p:nvPicPr>
            <p:cNvPr id="17" name="Picture 6" descr="580b3ccb-5145-4121-8bd3-d2bf6e6e66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 y="2432"/>
              <a:ext cx="2245" cy="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604" y="3748"/>
              <a:ext cx="318" cy="1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17992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29</a:t>
            </a:fld>
            <a:endParaRPr lang="en-GB" dirty="0">
              <a:solidFill>
                <a:schemeClr val="accent1">
                  <a:lumMod val="50000"/>
                </a:schemeClr>
              </a:solidFill>
            </a:endParaRPr>
          </a:p>
        </p:txBody>
      </p:sp>
      <p:pic>
        <p:nvPicPr>
          <p:cNvPr id="11" name="Picture 2" descr="C:\Users\44191\Dropbox\Camera Uploads\2015-10-02 16.0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36613"/>
            <a:ext cx="84486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0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fontScale="90000"/>
          </a:bodyPr>
          <a:lstStyle/>
          <a:p>
            <a:r>
              <a:rPr lang="en-GB" b="1" dirty="0" smtClean="0">
                <a:solidFill>
                  <a:srgbClr val="002060"/>
                </a:solidFill>
              </a:rPr>
              <a:t>Why isn’t Parental Engagement working?</a:t>
            </a:r>
            <a:endParaRPr lang="en-GB" dirty="0"/>
          </a:p>
        </p:txBody>
      </p:sp>
      <p:sp>
        <p:nvSpPr>
          <p:cNvPr id="12" name="Content Placeholder 11"/>
          <p:cNvSpPr>
            <a:spLocks noGrp="1"/>
          </p:cNvSpPr>
          <p:nvPr>
            <p:ph idx="1"/>
          </p:nvPr>
        </p:nvSpPr>
        <p:spPr/>
        <p:txBody>
          <a:bodyPr>
            <a:normAutofit/>
          </a:bodyPr>
          <a:lstStyle/>
          <a:p>
            <a:pPr marL="514350" indent="-514350">
              <a:buFont typeface="+mj-lt"/>
              <a:buAutoNum type="arabicPeriod"/>
            </a:pPr>
            <a:r>
              <a:rPr lang="en-GB" sz="2800" b="1" dirty="0" smtClean="0"/>
              <a:t>What do we want to achieve from Parental</a:t>
            </a:r>
          </a:p>
          <a:p>
            <a:pPr marL="514350" indent="-514350">
              <a:buNone/>
            </a:pPr>
            <a:r>
              <a:rPr lang="en-GB" sz="2800" b="1" dirty="0" smtClean="0"/>
              <a:t>	Engagement, and why? </a:t>
            </a:r>
          </a:p>
          <a:p>
            <a:pPr marL="514350" indent="-514350">
              <a:buNone/>
            </a:pPr>
            <a:r>
              <a:rPr lang="en-GB" sz="2800" b="1" dirty="0" smtClean="0"/>
              <a:t>2.	Why is it hard to find evidence of consistent</a:t>
            </a:r>
          </a:p>
          <a:p>
            <a:pPr marL="514350" indent="-514350">
              <a:buNone/>
            </a:pPr>
            <a:r>
              <a:rPr lang="en-GB" sz="2800" b="1" dirty="0" smtClean="0"/>
              <a:t>	good practice in schools?</a:t>
            </a:r>
          </a:p>
          <a:p>
            <a:pPr marL="514350" indent="-514350">
              <a:buNone/>
            </a:pPr>
            <a:r>
              <a:rPr lang="en-GB" sz="2800" b="1" dirty="0" smtClean="0"/>
              <a:t>3.	How does our current practice inhibit those</a:t>
            </a:r>
          </a:p>
          <a:p>
            <a:pPr marL="514350" indent="-514350">
              <a:buNone/>
            </a:pPr>
            <a:r>
              <a:rPr lang="en-GB" sz="2800" b="1" dirty="0" smtClean="0"/>
              <a:t>	aims?</a:t>
            </a:r>
          </a:p>
          <a:p>
            <a:pPr marL="514350" indent="-514350">
              <a:buNone/>
            </a:pPr>
            <a:r>
              <a:rPr lang="en-GB" sz="2800" b="1" dirty="0" smtClean="0"/>
              <a:t>4.	What can I do to improve Parental Engagement in my school?</a:t>
            </a:r>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a:t>
            </a:fld>
            <a:endParaRPr lang="en-GB" dirty="0">
              <a:solidFill>
                <a:schemeClr val="accent1">
                  <a:lumMod val="50000"/>
                </a:schemeClr>
              </a:solidFill>
            </a:endParaRPr>
          </a:p>
        </p:txBody>
      </p:sp>
    </p:spTree>
    <p:extLst>
      <p:ext uri="{BB962C8B-B14F-4D97-AF65-F5344CB8AC3E}">
        <p14:creationId xmlns:p14="http://schemas.microsoft.com/office/powerpoint/2010/main" val="1103796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30</a:t>
            </a:fld>
            <a:endParaRPr lang="en-GB" dirty="0">
              <a:solidFill>
                <a:schemeClr val="accent1">
                  <a:lumMod val="50000"/>
                </a:schemeClr>
              </a:solidFill>
            </a:endParaRPr>
          </a:p>
        </p:txBody>
      </p:sp>
      <p:sp>
        <p:nvSpPr>
          <p:cNvPr id="2" name="Rectangle 1"/>
          <p:cNvSpPr/>
          <p:nvPr/>
        </p:nvSpPr>
        <p:spPr>
          <a:xfrm>
            <a:off x="395288" y="404664"/>
            <a:ext cx="4572000" cy="2123658"/>
          </a:xfrm>
          <a:prstGeom prst="rect">
            <a:avLst/>
          </a:prstGeom>
        </p:spPr>
        <p:txBody>
          <a:bodyPr>
            <a:spAutoFit/>
          </a:bodyPr>
          <a:lstStyle/>
          <a:p>
            <a:pPr>
              <a:spcBef>
                <a:spcPct val="50000"/>
              </a:spcBef>
            </a:pPr>
            <a:r>
              <a:rPr lang="en-GB" altLang="en-US" sz="2400" b="1" dirty="0">
                <a:solidFill>
                  <a:srgbClr val="002060"/>
                </a:solidFill>
              </a:rPr>
              <a:t>Spin offs:</a:t>
            </a:r>
          </a:p>
          <a:p>
            <a:pPr>
              <a:spcBef>
                <a:spcPct val="50000"/>
              </a:spcBef>
            </a:pPr>
            <a:r>
              <a:rPr lang="en-GB" altLang="en-US" sz="2400" b="1" dirty="0">
                <a:solidFill>
                  <a:srgbClr val="002060"/>
                </a:solidFill>
              </a:rPr>
              <a:t>-Early Years</a:t>
            </a:r>
          </a:p>
          <a:p>
            <a:pPr>
              <a:spcBef>
                <a:spcPct val="50000"/>
              </a:spcBef>
            </a:pPr>
            <a:r>
              <a:rPr lang="en-GB" altLang="en-US" sz="2400" b="1" dirty="0">
                <a:solidFill>
                  <a:srgbClr val="002060"/>
                </a:solidFill>
              </a:rPr>
              <a:t>-Self sufficient UKS2</a:t>
            </a:r>
          </a:p>
          <a:p>
            <a:pPr>
              <a:spcBef>
                <a:spcPct val="50000"/>
              </a:spcBef>
            </a:pPr>
            <a:r>
              <a:rPr lang="en-GB" altLang="en-US" sz="2400" b="1" dirty="0">
                <a:solidFill>
                  <a:srgbClr val="002060"/>
                </a:solidFill>
              </a:rPr>
              <a:t>-Transition</a:t>
            </a:r>
          </a:p>
        </p:txBody>
      </p:sp>
      <p:pic>
        <p:nvPicPr>
          <p:cNvPr id="14" name="Picture 4" descr="L:\Professional Photos\Bec's Photos\Throckley Jan 14-17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554590"/>
            <a:ext cx="5572274" cy="371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C0CAE1F-65E1-42D5-97F6-A239A4C620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620713"/>
            <a:ext cx="36179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fontScale="90000"/>
          </a:bodyPr>
          <a:lstStyle/>
          <a:p>
            <a:r>
              <a:rPr lang="en-GB" altLang="en-US" b="1" dirty="0">
                <a:solidFill>
                  <a:srgbClr val="002060"/>
                </a:solidFill>
              </a:rPr>
              <a:t>Comments from </a:t>
            </a:r>
            <a:r>
              <a:rPr lang="en-GB" altLang="en-US" b="1" dirty="0" smtClean="0">
                <a:solidFill>
                  <a:srgbClr val="002060"/>
                </a:solidFill>
              </a:rPr>
              <a:t>Teachers</a:t>
            </a:r>
            <a:r>
              <a:rPr lang="en-GB" altLang="en-US" b="1" dirty="0">
                <a:solidFill>
                  <a:srgbClr val="002060"/>
                </a:solidFill>
              </a:rPr>
              <a:t>:</a:t>
            </a:r>
            <a:r>
              <a:rPr lang="en-GB" altLang="en-US" dirty="0"/>
              <a:t/>
            </a:r>
            <a:br>
              <a:rPr lang="en-GB" altLang="en-US" dirty="0"/>
            </a:br>
            <a:endParaRPr lang="en-GB" dirty="0"/>
          </a:p>
        </p:txBody>
      </p:sp>
      <p:sp>
        <p:nvSpPr>
          <p:cNvPr id="12" name="Content Placeholder 11"/>
          <p:cNvSpPr>
            <a:spLocks noGrp="1"/>
          </p:cNvSpPr>
          <p:nvPr>
            <p:ph idx="1"/>
          </p:nvPr>
        </p:nvSpPr>
        <p:spPr/>
        <p:txBody>
          <a:bodyPr>
            <a:normAutofit lnSpcReduction="10000"/>
          </a:bodyPr>
          <a:lstStyle/>
          <a:p>
            <a:r>
              <a:rPr lang="en-GB" altLang="en-US" sz="2400" dirty="0" smtClean="0"/>
              <a:t>“I </a:t>
            </a:r>
            <a:r>
              <a:rPr lang="en-GB" altLang="en-US" sz="2400" dirty="0"/>
              <a:t>had to show you how much independent work Harry </a:t>
            </a:r>
            <a:r>
              <a:rPr lang="en-GB" altLang="en-US" sz="2400" dirty="0" smtClean="0"/>
              <a:t>produced in </a:t>
            </a:r>
            <a:r>
              <a:rPr lang="en-GB" altLang="en-US" sz="2400" dirty="0"/>
              <a:t>literacy this morning. I am so impressed! We are </a:t>
            </a:r>
            <a:r>
              <a:rPr lang="en-GB" altLang="en-US" sz="2400" dirty="0" smtClean="0"/>
              <a:t>continuing </a:t>
            </a:r>
            <a:r>
              <a:rPr lang="en-GB" altLang="en-US" sz="2400" dirty="0"/>
              <a:t>to </a:t>
            </a:r>
            <a:r>
              <a:rPr lang="en-GB" altLang="en-US" sz="2400" dirty="0" smtClean="0"/>
              <a:t>work </a:t>
            </a:r>
            <a:r>
              <a:rPr lang="en-GB" altLang="en-US" sz="2400" dirty="0"/>
              <a:t>on his </a:t>
            </a:r>
            <a:r>
              <a:rPr lang="en-GB" altLang="en-US" sz="2400" dirty="0" smtClean="0"/>
              <a:t>presentation, </a:t>
            </a:r>
            <a:r>
              <a:rPr lang="en-GB" altLang="en-US" sz="2400" dirty="0"/>
              <a:t>but with the brilliant attitude to </a:t>
            </a:r>
            <a:r>
              <a:rPr lang="en-GB" altLang="en-US" sz="2400" dirty="0" smtClean="0"/>
              <a:t>his learning </a:t>
            </a:r>
            <a:r>
              <a:rPr lang="en-GB" altLang="en-US" sz="2400" dirty="0"/>
              <a:t>at the </a:t>
            </a:r>
            <a:r>
              <a:rPr lang="en-GB" altLang="en-US" sz="2400" dirty="0" smtClean="0"/>
              <a:t>moment, </a:t>
            </a:r>
            <a:r>
              <a:rPr lang="en-GB" altLang="en-US" sz="2400" dirty="0"/>
              <a:t>I am sure we will see great </a:t>
            </a:r>
            <a:r>
              <a:rPr lang="en-GB" altLang="en-US" sz="2400" dirty="0" smtClean="0"/>
              <a:t>progress. Keep </a:t>
            </a:r>
            <a:r>
              <a:rPr lang="en-GB" altLang="en-US" sz="2400" dirty="0"/>
              <a:t>this </a:t>
            </a:r>
            <a:r>
              <a:rPr lang="en-GB" altLang="en-US" sz="2400" dirty="0" smtClean="0"/>
              <a:t>up, </a:t>
            </a:r>
            <a:r>
              <a:rPr lang="en-GB" altLang="en-US" sz="2400" dirty="0"/>
              <a:t>Harry</a:t>
            </a:r>
            <a:r>
              <a:rPr lang="en-GB" altLang="en-US" sz="2400" dirty="0" smtClean="0"/>
              <a:t>!” </a:t>
            </a:r>
          </a:p>
          <a:p>
            <a:endParaRPr lang="en-GB" altLang="en-US" sz="2400" dirty="0"/>
          </a:p>
          <a:p>
            <a:r>
              <a:rPr lang="en-GB" altLang="en-US" sz="2400" dirty="0" smtClean="0"/>
              <a:t>“This </a:t>
            </a:r>
            <a:r>
              <a:rPr lang="en-GB" altLang="en-US" sz="2400" dirty="0"/>
              <a:t>photo doesn't really do the task justice but I wanted </a:t>
            </a:r>
            <a:r>
              <a:rPr lang="en-GB" altLang="en-US" sz="2400" dirty="0" smtClean="0"/>
              <a:t>to</a:t>
            </a:r>
          </a:p>
          <a:p>
            <a:pPr marL="0" indent="0">
              <a:buNone/>
            </a:pPr>
            <a:r>
              <a:rPr lang="en-GB" altLang="en-US" sz="2400" dirty="0"/>
              <a:t> </a:t>
            </a:r>
            <a:r>
              <a:rPr lang="en-GB" altLang="en-US" sz="2400" dirty="0" smtClean="0"/>
              <a:t>     show you </a:t>
            </a:r>
            <a:r>
              <a:rPr lang="en-GB" altLang="en-US" sz="2400" dirty="0"/>
              <a:t>the increase in Steven's confidence. </a:t>
            </a:r>
            <a:r>
              <a:rPr lang="en-GB" altLang="en-US" sz="2400" dirty="0" smtClean="0"/>
              <a:t>He </a:t>
            </a:r>
          </a:p>
          <a:p>
            <a:pPr marL="0" indent="0">
              <a:buNone/>
            </a:pPr>
            <a:r>
              <a:rPr lang="en-GB" altLang="en-US" sz="2400" dirty="0" smtClean="0"/>
              <a:t>      volunteered himself to </a:t>
            </a:r>
            <a:r>
              <a:rPr lang="en-GB" altLang="en-US" sz="2400" dirty="0"/>
              <a:t>sit in front of the whole class and gave </a:t>
            </a:r>
            <a:endParaRPr lang="en-GB" altLang="en-US" sz="2400" dirty="0" smtClean="0"/>
          </a:p>
          <a:p>
            <a:pPr marL="0" indent="0">
              <a:buNone/>
            </a:pPr>
            <a:r>
              <a:rPr lang="en-GB" altLang="en-US" sz="2400" dirty="0" smtClean="0"/>
              <a:t>      some wonderful answers </a:t>
            </a:r>
            <a:r>
              <a:rPr lang="en-GB" altLang="en-US" sz="2400" dirty="0"/>
              <a:t>to some questions during our ICT </a:t>
            </a:r>
            <a:r>
              <a:rPr lang="en-GB" altLang="en-US" sz="2400" dirty="0" smtClean="0"/>
              <a:t> </a:t>
            </a:r>
          </a:p>
          <a:p>
            <a:pPr marL="0" indent="0">
              <a:buNone/>
            </a:pPr>
            <a:r>
              <a:rPr lang="en-GB" altLang="en-US" sz="2400" dirty="0"/>
              <a:t> </a:t>
            </a:r>
            <a:r>
              <a:rPr lang="en-GB" altLang="en-US" sz="2400" dirty="0" smtClean="0"/>
              <a:t>     lesson. Fantastic progress </a:t>
            </a:r>
            <a:r>
              <a:rPr lang="en-GB" altLang="en-US" sz="2400" dirty="0"/>
              <a:t>this year</a:t>
            </a:r>
            <a:r>
              <a:rPr lang="en-GB" altLang="en-US" sz="2400" dirty="0" smtClean="0"/>
              <a:t>!” </a:t>
            </a:r>
            <a:endParaRPr lang="en-GB" altLang="en-US" sz="24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31</a:t>
            </a:fld>
            <a:endParaRPr lang="en-GB" dirty="0">
              <a:solidFill>
                <a:schemeClr val="accent1">
                  <a:lumMod val="50000"/>
                </a:schemeClr>
              </a:solidFill>
            </a:endParaRPr>
          </a:p>
        </p:txBody>
      </p:sp>
    </p:spTree>
    <p:extLst>
      <p:ext uri="{BB962C8B-B14F-4D97-AF65-F5344CB8AC3E}">
        <p14:creationId xmlns:p14="http://schemas.microsoft.com/office/powerpoint/2010/main" val="522999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4789040" y="-3699792"/>
            <a:ext cx="17317416" cy="17317416"/>
          </a:xfrm>
          <a:prstGeom prst="rect">
            <a:avLst/>
          </a:prstGeom>
        </p:spPr>
      </p:pic>
      <p:sp>
        <p:nvSpPr>
          <p:cNvPr id="8" name="Title 7"/>
          <p:cNvSpPr>
            <a:spLocks noGrp="1"/>
          </p:cNvSpPr>
          <p:nvPr>
            <p:ph type="title"/>
          </p:nvPr>
        </p:nvSpPr>
        <p:spPr/>
        <p:txBody>
          <a:bodyPr>
            <a:normAutofit fontScale="90000"/>
          </a:bodyPr>
          <a:lstStyle/>
          <a:p>
            <a:r>
              <a:rPr lang="en-GB" altLang="en-US" b="1" dirty="0">
                <a:solidFill>
                  <a:srgbClr val="002060"/>
                </a:solidFill>
              </a:rPr>
              <a:t>Comments from P</a:t>
            </a:r>
            <a:r>
              <a:rPr lang="en-GB" altLang="en-US" b="1" dirty="0" smtClean="0">
                <a:solidFill>
                  <a:srgbClr val="002060"/>
                </a:solidFill>
              </a:rPr>
              <a:t>arents 1:</a:t>
            </a:r>
            <a:r>
              <a:rPr lang="en-GB" altLang="en-US" dirty="0"/>
              <a:t/>
            </a:r>
            <a:br>
              <a:rPr lang="en-GB" altLang="en-US" dirty="0"/>
            </a:br>
            <a:endParaRPr lang="en-GB" dirty="0"/>
          </a:p>
        </p:txBody>
      </p:sp>
      <p:sp>
        <p:nvSpPr>
          <p:cNvPr id="12" name="Content Placeholder 11"/>
          <p:cNvSpPr>
            <a:spLocks noGrp="1"/>
          </p:cNvSpPr>
          <p:nvPr>
            <p:ph idx="1"/>
          </p:nvPr>
        </p:nvSpPr>
        <p:spPr/>
        <p:txBody>
          <a:bodyPr>
            <a:normAutofit fontScale="92500" lnSpcReduction="10000"/>
          </a:bodyPr>
          <a:lstStyle/>
          <a:p>
            <a:r>
              <a:rPr lang="en-GB" sz="2600" b="1" dirty="0" smtClean="0">
                <a:solidFill>
                  <a:srgbClr val="002060"/>
                </a:solidFill>
              </a:rPr>
              <a:t>“</a:t>
            </a:r>
            <a:r>
              <a:rPr lang="en-GB" altLang="en-US" sz="2800" dirty="0"/>
              <a:t>We love it </a:t>
            </a:r>
            <a:r>
              <a:rPr lang="en-GB" altLang="en-US" sz="2800" dirty="0" smtClean="0"/>
              <a:t>;-)”</a:t>
            </a:r>
          </a:p>
          <a:p>
            <a:endParaRPr lang="en-GB" altLang="en-US" sz="2800" dirty="0" smtClean="0"/>
          </a:p>
          <a:p>
            <a:r>
              <a:rPr lang="en-GB" altLang="en-US" sz="2800" dirty="0" smtClean="0"/>
              <a:t>“</a:t>
            </a:r>
            <a:r>
              <a:rPr lang="en-GB" altLang="en-US" sz="2800" dirty="0"/>
              <a:t>Great work Riley. I am very proud of you</a:t>
            </a:r>
            <a:r>
              <a:rPr lang="en-GB" altLang="en-US" sz="2800" dirty="0" smtClean="0"/>
              <a:t>.”</a:t>
            </a:r>
          </a:p>
          <a:p>
            <a:endParaRPr lang="en-GB" altLang="en-US" sz="2800" dirty="0" smtClean="0"/>
          </a:p>
          <a:p>
            <a:r>
              <a:rPr lang="en-GB" altLang="en-US" sz="2800" dirty="0" smtClean="0"/>
              <a:t>“</a:t>
            </a:r>
            <a:r>
              <a:rPr lang="en-GB" altLang="en-US" sz="2800" dirty="0"/>
              <a:t>Well done Sophie</a:t>
            </a:r>
            <a:r>
              <a:rPr lang="en-GB" altLang="en-US" sz="2800" dirty="0" smtClean="0"/>
              <a:t>.”</a:t>
            </a:r>
          </a:p>
          <a:p>
            <a:endParaRPr lang="en-GB" altLang="en-US" sz="2800" dirty="0" smtClean="0"/>
          </a:p>
          <a:p>
            <a:r>
              <a:rPr lang="en-GB" altLang="en-US" sz="2800" dirty="0" smtClean="0"/>
              <a:t>“</a:t>
            </a:r>
            <a:r>
              <a:rPr lang="en-GB" altLang="en-US" sz="2800" dirty="0"/>
              <a:t>It's brilliant to see what he does at school. Thank you </a:t>
            </a:r>
            <a:r>
              <a:rPr lang="en-GB" altLang="en-US" sz="2800" dirty="0" smtClean="0"/>
              <a:t>for</a:t>
            </a:r>
          </a:p>
          <a:p>
            <a:pPr marL="0" indent="0">
              <a:buNone/>
            </a:pPr>
            <a:r>
              <a:rPr lang="en-GB" altLang="en-US" sz="2800" smtClean="0"/>
              <a:t>      sharing</a:t>
            </a:r>
            <a:r>
              <a:rPr lang="en-GB" altLang="en-US" sz="2800" dirty="0" smtClean="0"/>
              <a:t>.”</a:t>
            </a:r>
          </a:p>
          <a:p>
            <a:endParaRPr lang="en-GB" altLang="en-US" sz="2800" dirty="0" smtClean="0"/>
          </a:p>
          <a:p>
            <a:r>
              <a:rPr lang="en-GB" altLang="en-US" sz="2800" dirty="0" smtClean="0"/>
              <a:t>“</a:t>
            </a:r>
            <a:r>
              <a:rPr lang="en-GB" altLang="en-US" sz="2800" dirty="0"/>
              <a:t>Love your detail, well done James. So proud</a:t>
            </a:r>
            <a:r>
              <a:rPr lang="en-GB" altLang="en-US" sz="2800" dirty="0" smtClean="0"/>
              <a:t>.” </a:t>
            </a:r>
            <a:endParaRPr lang="en-GB" altLang="en-US" sz="2800" dirty="0"/>
          </a:p>
          <a:p>
            <a:pPr>
              <a:buNone/>
            </a:pPr>
            <a:endParaRPr lang="en-GB" altLang="en-US" sz="2800" dirty="0"/>
          </a:p>
          <a:p>
            <a:pPr>
              <a:buNone/>
            </a:pPr>
            <a:endParaRPr lang="en-GB" altLang="en-US" sz="2800" dirty="0"/>
          </a:p>
          <a:p>
            <a:pPr>
              <a:buNone/>
            </a:pPr>
            <a:endParaRPr lang="en-GB" altLang="en-US" sz="2800" dirty="0"/>
          </a:p>
          <a:p>
            <a:pPr>
              <a:buNone/>
            </a:pPr>
            <a:endParaRPr lang="en-GB" altLang="en-US" sz="28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32</a:t>
            </a:fld>
            <a:endParaRPr lang="en-GB" dirty="0">
              <a:solidFill>
                <a:schemeClr val="accent1">
                  <a:lumMod val="50000"/>
                </a:schemeClr>
              </a:solidFill>
            </a:endParaRPr>
          </a:p>
        </p:txBody>
      </p:sp>
    </p:spTree>
    <p:extLst>
      <p:ext uri="{BB962C8B-B14F-4D97-AF65-F5344CB8AC3E}">
        <p14:creationId xmlns:p14="http://schemas.microsoft.com/office/powerpoint/2010/main" val="2597684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fontScale="90000"/>
          </a:bodyPr>
          <a:lstStyle/>
          <a:p>
            <a:r>
              <a:rPr lang="en-GB" altLang="en-US" b="1" dirty="0">
                <a:solidFill>
                  <a:srgbClr val="002060"/>
                </a:solidFill>
              </a:rPr>
              <a:t>Comments from </a:t>
            </a:r>
            <a:r>
              <a:rPr lang="en-GB" altLang="en-US" b="1" dirty="0" smtClean="0">
                <a:solidFill>
                  <a:srgbClr val="002060"/>
                </a:solidFill>
              </a:rPr>
              <a:t>Parents 2:</a:t>
            </a:r>
            <a:r>
              <a:rPr lang="en-GB" altLang="en-US" dirty="0"/>
              <a:t/>
            </a:r>
            <a:br>
              <a:rPr lang="en-GB" altLang="en-US" dirty="0"/>
            </a:br>
            <a:endParaRPr lang="en-GB" dirty="0"/>
          </a:p>
        </p:txBody>
      </p:sp>
      <p:sp>
        <p:nvSpPr>
          <p:cNvPr id="12" name="Content Placeholder 11"/>
          <p:cNvSpPr>
            <a:spLocks noGrp="1"/>
          </p:cNvSpPr>
          <p:nvPr>
            <p:ph idx="1"/>
          </p:nvPr>
        </p:nvSpPr>
        <p:spPr/>
        <p:txBody>
          <a:bodyPr>
            <a:normAutofit fontScale="77500" lnSpcReduction="20000"/>
          </a:bodyPr>
          <a:lstStyle/>
          <a:p>
            <a:r>
              <a:rPr lang="en-GB" altLang="en-US" sz="2800" dirty="0" smtClean="0"/>
              <a:t>“I </a:t>
            </a:r>
            <a:r>
              <a:rPr lang="en-GB" altLang="en-US" sz="2800" dirty="0"/>
              <a:t>love seeing what he does at school. Pleased he </a:t>
            </a:r>
            <a:r>
              <a:rPr lang="en-GB" altLang="en-US" sz="2800" dirty="0" smtClean="0"/>
              <a:t>is</a:t>
            </a:r>
          </a:p>
          <a:p>
            <a:pPr marL="0" indent="0">
              <a:buNone/>
            </a:pPr>
            <a:r>
              <a:rPr lang="en-GB" altLang="en-US" sz="2800" dirty="0" smtClean="0"/>
              <a:t>       becoming </a:t>
            </a:r>
            <a:r>
              <a:rPr lang="en-GB" altLang="en-US" sz="2800" dirty="0"/>
              <a:t>more confident with his writing. Thank you</a:t>
            </a:r>
            <a:r>
              <a:rPr lang="en-GB" altLang="en-US" sz="2800" dirty="0" smtClean="0"/>
              <a:t>.”</a:t>
            </a:r>
          </a:p>
          <a:p>
            <a:pPr marL="0" indent="0">
              <a:buNone/>
            </a:pPr>
            <a:endParaRPr lang="en-GB" altLang="en-US" sz="2800" dirty="0"/>
          </a:p>
          <a:p>
            <a:r>
              <a:rPr lang="en-GB" altLang="en-US" sz="2800" dirty="0" smtClean="0"/>
              <a:t>“I </a:t>
            </a:r>
            <a:r>
              <a:rPr lang="en-GB" altLang="en-US" sz="2800" dirty="0"/>
              <a:t>think we will have a little quiz tonight with a </a:t>
            </a:r>
            <a:r>
              <a:rPr lang="en-GB" altLang="en-US" sz="2800" dirty="0" smtClean="0"/>
              <a:t>little prize.”</a:t>
            </a:r>
          </a:p>
          <a:p>
            <a:endParaRPr lang="en-GB" altLang="en-US" sz="2800" dirty="0"/>
          </a:p>
          <a:p>
            <a:r>
              <a:rPr lang="en-GB" altLang="en-US" sz="2800" dirty="0" smtClean="0"/>
              <a:t>“Really </a:t>
            </a:r>
            <a:r>
              <a:rPr lang="en-GB" altLang="en-US" sz="2800" dirty="0"/>
              <a:t>pleased with Isla's progress since </a:t>
            </a:r>
            <a:r>
              <a:rPr lang="en-GB" altLang="en-US" sz="2800" dirty="0" smtClean="0"/>
              <a:t>starting</a:t>
            </a:r>
          </a:p>
          <a:p>
            <a:pPr marL="0" indent="0">
              <a:buNone/>
            </a:pPr>
            <a:r>
              <a:rPr lang="en-GB" altLang="en-US" sz="2800" dirty="0"/>
              <a:t> </a:t>
            </a:r>
            <a:r>
              <a:rPr lang="en-GB" altLang="en-US" sz="2800" dirty="0" smtClean="0"/>
              <a:t>      reception!” </a:t>
            </a:r>
          </a:p>
          <a:p>
            <a:pPr marL="0" indent="0">
              <a:buNone/>
            </a:pPr>
            <a:endParaRPr lang="en-GB" altLang="en-US" sz="2800" dirty="0"/>
          </a:p>
          <a:p>
            <a:r>
              <a:rPr lang="en-GB" altLang="en-US" sz="2800" dirty="0" smtClean="0"/>
              <a:t>“I </a:t>
            </a:r>
            <a:r>
              <a:rPr lang="en-GB" altLang="en-US" sz="2800" dirty="0"/>
              <a:t>am very proud of Emma, she loves to practice her </a:t>
            </a:r>
            <a:r>
              <a:rPr lang="en-GB" altLang="en-US" sz="2800" dirty="0" smtClean="0"/>
              <a:t>times</a:t>
            </a:r>
          </a:p>
          <a:p>
            <a:pPr marL="0" indent="0">
              <a:buNone/>
            </a:pPr>
            <a:r>
              <a:rPr lang="en-GB" altLang="en-US" sz="2800" dirty="0" smtClean="0"/>
              <a:t>       tables </a:t>
            </a:r>
            <a:r>
              <a:rPr lang="en-GB" altLang="en-US" sz="2800" dirty="0"/>
              <a:t>at home and her hard work is showing here</a:t>
            </a:r>
            <a:r>
              <a:rPr lang="en-GB" altLang="en-US" sz="2800" dirty="0" smtClean="0"/>
              <a:t>.”</a:t>
            </a:r>
          </a:p>
          <a:p>
            <a:pPr marL="0" indent="0">
              <a:buNone/>
            </a:pPr>
            <a:endParaRPr lang="en-GB" altLang="en-US" sz="2800" dirty="0"/>
          </a:p>
          <a:p>
            <a:r>
              <a:rPr lang="en-GB" altLang="en-US" sz="2800" dirty="0" smtClean="0"/>
              <a:t>“Absolutely </a:t>
            </a:r>
            <a:r>
              <a:rPr lang="en-GB" altLang="en-US" sz="2800" dirty="0"/>
              <a:t>thrilled!  That's fantastic. Helping me with </a:t>
            </a:r>
            <a:r>
              <a:rPr lang="en-GB" altLang="en-US" sz="2800" dirty="0" smtClean="0"/>
              <a:t>the</a:t>
            </a:r>
          </a:p>
          <a:p>
            <a:pPr marL="0" indent="0">
              <a:buNone/>
            </a:pPr>
            <a:r>
              <a:rPr lang="en-GB" altLang="en-US" sz="2800" dirty="0" smtClean="0"/>
              <a:t>       shopping </a:t>
            </a:r>
            <a:r>
              <a:rPr lang="en-GB" altLang="en-US" sz="2800" dirty="0"/>
              <a:t>seems to be paying off! </a:t>
            </a:r>
            <a:r>
              <a:rPr lang="en-GB" altLang="en-US" sz="2800" dirty="0" smtClean="0"/>
              <a:t>“</a:t>
            </a:r>
            <a:endParaRPr lang="en-GB" altLang="en-US" sz="28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33</a:t>
            </a:fld>
            <a:endParaRPr lang="en-GB" dirty="0">
              <a:solidFill>
                <a:schemeClr val="accent1">
                  <a:lumMod val="50000"/>
                </a:schemeClr>
              </a:solidFill>
            </a:endParaRPr>
          </a:p>
        </p:txBody>
      </p:sp>
    </p:spTree>
    <p:extLst>
      <p:ext uri="{BB962C8B-B14F-4D97-AF65-F5344CB8AC3E}">
        <p14:creationId xmlns:p14="http://schemas.microsoft.com/office/powerpoint/2010/main" val="2666463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r>
              <a:rPr lang="en-GB" altLang="en-US" b="1" dirty="0">
                <a:solidFill>
                  <a:srgbClr val="002060"/>
                </a:solidFill>
              </a:rPr>
              <a:t>Comments from Parents </a:t>
            </a:r>
            <a:r>
              <a:rPr lang="en-GB" altLang="en-US" b="1" dirty="0" smtClean="0">
                <a:solidFill>
                  <a:srgbClr val="002060"/>
                </a:solidFill>
              </a:rPr>
              <a:t>3:</a:t>
            </a:r>
            <a:endParaRPr lang="en-GB" dirty="0"/>
          </a:p>
        </p:txBody>
      </p:sp>
      <p:sp>
        <p:nvSpPr>
          <p:cNvPr id="12" name="Content Placeholder 11"/>
          <p:cNvSpPr>
            <a:spLocks noGrp="1"/>
          </p:cNvSpPr>
          <p:nvPr>
            <p:ph idx="1"/>
          </p:nvPr>
        </p:nvSpPr>
        <p:spPr/>
        <p:txBody>
          <a:bodyPr>
            <a:normAutofit fontScale="77500" lnSpcReduction="20000"/>
          </a:bodyPr>
          <a:lstStyle/>
          <a:p>
            <a:r>
              <a:rPr lang="en-GB" altLang="en-US" sz="2800" dirty="0" smtClean="0"/>
              <a:t>“Brilliant</a:t>
            </a:r>
            <a:r>
              <a:rPr lang="en-GB" altLang="en-US" sz="2800" dirty="0"/>
              <a:t>! Very impressive - nothing like participation </a:t>
            </a:r>
            <a:r>
              <a:rPr lang="en-GB" altLang="en-US" sz="2800" dirty="0" smtClean="0"/>
              <a:t>to</a:t>
            </a:r>
          </a:p>
          <a:p>
            <a:pPr marL="0" indent="0">
              <a:buNone/>
            </a:pPr>
            <a:r>
              <a:rPr lang="en-GB" altLang="en-US" sz="2800" dirty="0" smtClean="0"/>
              <a:t>       help </a:t>
            </a:r>
            <a:r>
              <a:rPr lang="en-GB" altLang="en-US" sz="2800" dirty="0"/>
              <a:t>them remember a history lesson. </a:t>
            </a:r>
            <a:r>
              <a:rPr lang="en-GB" altLang="en-US" sz="2800" dirty="0" smtClean="0"/>
              <a:t>“</a:t>
            </a:r>
            <a:endParaRPr lang="en-GB" altLang="en-US" sz="2800" dirty="0"/>
          </a:p>
          <a:p>
            <a:pPr>
              <a:spcBef>
                <a:spcPct val="50000"/>
              </a:spcBef>
            </a:pPr>
            <a:r>
              <a:rPr lang="en-GB" altLang="en-US" sz="2800" dirty="0" smtClean="0"/>
              <a:t>“Lee </a:t>
            </a:r>
            <a:r>
              <a:rPr lang="en-GB" altLang="en-US" sz="2800" dirty="0"/>
              <a:t>spent the entire way home yesterday looking </a:t>
            </a:r>
            <a:r>
              <a:rPr lang="en-GB" altLang="en-US" sz="2800" dirty="0" smtClean="0"/>
              <a:t>at</a:t>
            </a:r>
          </a:p>
          <a:p>
            <a:pPr marL="0" indent="0">
              <a:spcBef>
                <a:spcPct val="50000"/>
              </a:spcBef>
              <a:buNone/>
            </a:pPr>
            <a:r>
              <a:rPr lang="en-GB" altLang="en-US" sz="2800" dirty="0"/>
              <a:t> </a:t>
            </a:r>
            <a:r>
              <a:rPr lang="en-GB" altLang="en-US" sz="2800" dirty="0" smtClean="0"/>
              <a:t>      where </a:t>
            </a:r>
            <a:r>
              <a:rPr lang="en-GB" altLang="en-US" sz="2800" dirty="0"/>
              <a:t>his shadow was compared to the sun, now </a:t>
            </a:r>
            <a:r>
              <a:rPr lang="en-GB" altLang="en-US" sz="2800" dirty="0" smtClean="0"/>
              <a:t>I</a:t>
            </a:r>
          </a:p>
          <a:p>
            <a:pPr marL="0" indent="0">
              <a:spcBef>
                <a:spcPct val="50000"/>
              </a:spcBef>
              <a:buNone/>
            </a:pPr>
            <a:r>
              <a:rPr lang="en-GB" altLang="en-US" sz="2800" dirty="0"/>
              <a:t> </a:t>
            </a:r>
            <a:r>
              <a:rPr lang="en-GB" altLang="en-US" sz="2800" dirty="0" smtClean="0"/>
              <a:t>      understand why</a:t>
            </a:r>
            <a:r>
              <a:rPr lang="en-GB" altLang="en-US" sz="2800" dirty="0"/>
              <a:t>. </a:t>
            </a:r>
            <a:r>
              <a:rPr lang="en-GB" altLang="en-US" sz="2800" dirty="0" smtClean="0"/>
              <a:t>“</a:t>
            </a:r>
            <a:endParaRPr lang="en-GB" altLang="en-US" sz="2800" dirty="0"/>
          </a:p>
          <a:p>
            <a:pPr>
              <a:spcBef>
                <a:spcPct val="50000"/>
              </a:spcBef>
            </a:pPr>
            <a:r>
              <a:rPr lang="en-GB" altLang="en-US" sz="2800" dirty="0" smtClean="0"/>
              <a:t>“Mason </a:t>
            </a:r>
            <a:r>
              <a:rPr lang="en-GB" altLang="en-US" sz="2800" dirty="0"/>
              <a:t>too :-)  while driving I had a back seat </a:t>
            </a:r>
            <a:r>
              <a:rPr lang="en-GB" altLang="en-US" sz="2800" dirty="0" smtClean="0"/>
              <a:t>explanation</a:t>
            </a:r>
          </a:p>
          <a:p>
            <a:pPr marL="0" indent="0">
              <a:spcBef>
                <a:spcPct val="50000"/>
              </a:spcBef>
              <a:buNone/>
            </a:pPr>
            <a:r>
              <a:rPr lang="en-GB" altLang="en-US" sz="2800" dirty="0" smtClean="0"/>
              <a:t>       of </a:t>
            </a:r>
            <a:r>
              <a:rPr lang="en-GB" altLang="en-US" sz="2800" dirty="0"/>
              <a:t>why you don't have a shadow  in front of you when </a:t>
            </a:r>
            <a:r>
              <a:rPr lang="en-GB" altLang="en-US" sz="2800" dirty="0" smtClean="0"/>
              <a:t>you’re</a:t>
            </a:r>
          </a:p>
          <a:p>
            <a:pPr marL="0" indent="0">
              <a:spcBef>
                <a:spcPct val="50000"/>
              </a:spcBef>
              <a:buNone/>
            </a:pPr>
            <a:r>
              <a:rPr lang="en-GB" altLang="en-US" sz="2800" dirty="0"/>
              <a:t> </a:t>
            </a:r>
            <a:r>
              <a:rPr lang="en-GB" altLang="en-US" sz="2800" dirty="0" smtClean="0"/>
              <a:t>      facing </a:t>
            </a:r>
            <a:r>
              <a:rPr lang="en-GB" altLang="en-US" sz="2800" dirty="0"/>
              <a:t>the sun..... I love his enthusiasm. He is fascinated </a:t>
            </a:r>
            <a:r>
              <a:rPr lang="en-GB" altLang="en-US" sz="2800" dirty="0" smtClean="0"/>
              <a:t>with</a:t>
            </a:r>
          </a:p>
          <a:p>
            <a:pPr marL="0" indent="0">
              <a:spcBef>
                <a:spcPct val="50000"/>
              </a:spcBef>
              <a:buNone/>
            </a:pPr>
            <a:r>
              <a:rPr lang="en-GB" altLang="en-US" sz="2800" dirty="0" smtClean="0"/>
              <a:t>       the </a:t>
            </a:r>
            <a:r>
              <a:rPr lang="en-GB" altLang="en-US" sz="2800" dirty="0"/>
              <a:t>moon now too, will have to get his big </a:t>
            </a:r>
            <a:r>
              <a:rPr lang="en-GB" altLang="en-US" sz="2800" dirty="0" smtClean="0"/>
              <a:t>brother’s telescope</a:t>
            </a:r>
          </a:p>
          <a:p>
            <a:pPr marL="0" indent="0">
              <a:spcBef>
                <a:spcPct val="50000"/>
              </a:spcBef>
              <a:buNone/>
            </a:pPr>
            <a:r>
              <a:rPr lang="en-GB" altLang="en-US" sz="2800" dirty="0" smtClean="0"/>
              <a:t>       out!”</a:t>
            </a:r>
            <a:endParaRPr lang="en-GB" altLang="en-US" sz="28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34</a:t>
            </a:fld>
            <a:endParaRPr lang="en-GB" dirty="0">
              <a:solidFill>
                <a:schemeClr val="accent1">
                  <a:lumMod val="50000"/>
                </a:schemeClr>
              </a:solidFill>
            </a:endParaRPr>
          </a:p>
        </p:txBody>
      </p:sp>
    </p:spTree>
    <p:extLst>
      <p:ext uri="{BB962C8B-B14F-4D97-AF65-F5344CB8AC3E}">
        <p14:creationId xmlns:p14="http://schemas.microsoft.com/office/powerpoint/2010/main" val="967547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124744" y="-2907704"/>
            <a:ext cx="17317416" cy="17317416"/>
          </a:xfrm>
          <a:prstGeom prst="rect">
            <a:avLst/>
          </a:prstGeom>
        </p:spPr>
      </p:pic>
      <p:sp>
        <p:nvSpPr>
          <p:cNvPr id="8" name="Title 7"/>
          <p:cNvSpPr>
            <a:spLocks noGrp="1"/>
          </p:cNvSpPr>
          <p:nvPr>
            <p:ph type="title"/>
          </p:nvPr>
        </p:nvSpPr>
        <p:spPr/>
        <p:txBody>
          <a:bodyPr>
            <a:normAutofit/>
          </a:bodyPr>
          <a:lstStyle/>
          <a:p>
            <a:r>
              <a:rPr lang="en-GB" altLang="en-US" b="1" dirty="0">
                <a:solidFill>
                  <a:srgbClr val="002060"/>
                </a:solidFill>
              </a:rPr>
              <a:t>Comments from Parents </a:t>
            </a:r>
            <a:r>
              <a:rPr lang="en-GB" altLang="en-US" b="1" dirty="0" smtClean="0">
                <a:solidFill>
                  <a:srgbClr val="002060"/>
                </a:solidFill>
              </a:rPr>
              <a:t>4:</a:t>
            </a:r>
            <a:endParaRPr lang="en-GB" dirty="0"/>
          </a:p>
        </p:txBody>
      </p:sp>
      <p:sp>
        <p:nvSpPr>
          <p:cNvPr id="12" name="Content Placeholder 11"/>
          <p:cNvSpPr>
            <a:spLocks noGrp="1"/>
          </p:cNvSpPr>
          <p:nvPr>
            <p:ph idx="1"/>
          </p:nvPr>
        </p:nvSpPr>
        <p:spPr/>
        <p:txBody>
          <a:bodyPr>
            <a:normAutofit/>
          </a:bodyPr>
          <a:lstStyle/>
          <a:p>
            <a:pPr>
              <a:buNone/>
            </a:pPr>
            <a:r>
              <a:rPr lang="en-GB" altLang="en-US" sz="2800" dirty="0" smtClean="0"/>
              <a:t>“Very </a:t>
            </a:r>
            <a:r>
              <a:rPr lang="en-GB" altLang="en-US" sz="2800" dirty="0"/>
              <a:t>interesting work - get it done whilst </a:t>
            </a:r>
            <a:r>
              <a:rPr lang="en-GB" altLang="en-US" sz="2800" dirty="0" smtClean="0"/>
              <a:t>the</a:t>
            </a:r>
          </a:p>
          <a:p>
            <a:pPr>
              <a:buNone/>
            </a:pPr>
            <a:r>
              <a:rPr lang="en-GB" altLang="en-US" sz="2800" dirty="0"/>
              <a:t> </a:t>
            </a:r>
            <a:r>
              <a:rPr lang="en-GB" altLang="en-US" sz="2800" dirty="0" smtClean="0"/>
              <a:t> weather's </a:t>
            </a:r>
            <a:r>
              <a:rPr lang="en-GB" altLang="en-US" sz="2800" dirty="0"/>
              <a:t>here I say!!  It's nice to see that they're </a:t>
            </a:r>
            <a:endParaRPr lang="en-GB" altLang="en-US" sz="2800" dirty="0" smtClean="0"/>
          </a:p>
          <a:p>
            <a:pPr>
              <a:buNone/>
            </a:pPr>
            <a:r>
              <a:rPr lang="en-GB" altLang="en-US" sz="2800" dirty="0"/>
              <a:t> </a:t>
            </a:r>
            <a:r>
              <a:rPr lang="en-GB" altLang="en-US" sz="2800" dirty="0" smtClean="0"/>
              <a:t> improving their </a:t>
            </a:r>
            <a:r>
              <a:rPr lang="en-GB" altLang="en-US" sz="2800" dirty="0"/>
              <a:t>understanding of maths and </a:t>
            </a:r>
            <a:r>
              <a:rPr lang="en-GB" altLang="en-US" sz="2800" dirty="0" smtClean="0"/>
              <a:t>applying</a:t>
            </a:r>
          </a:p>
          <a:p>
            <a:pPr>
              <a:buNone/>
            </a:pPr>
            <a:r>
              <a:rPr lang="en-GB" altLang="en-US" sz="2800" dirty="0"/>
              <a:t> </a:t>
            </a:r>
            <a:r>
              <a:rPr lang="en-GB" altLang="en-US" sz="2800" dirty="0" smtClean="0"/>
              <a:t> their learned </a:t>
            </a:r>
            <a:r>
              <a:rPr lang="en-GB" altLang="en-US" sz="2800" dirty="0"/>
              <a:t>skills in practical exercises.  I hope </a:t>
            </a:r>
            <a:r>
              <a:rPr lang="en-GB" altLang="en-US" sz="2800" dirty="0" smtClean="0"/>
              <a:t>their</a:t>
            </a:r>
          </a:p>
          <a:p>
            <a:pPr>
              <a:buNone/>
            </a:pPr>
            <a:r>
              <a:rPr lang="en-GB" altLang="en-US" sz="2800" dirty="0"/>
              <a:t> </a:t>
            </a:r>
            <a:r>
              <a:rPr lang="en-GB" altLang="en-US" sz="2800" dirty="0" smtClean="0"/>
              <a:t> write up </a:t>
            </a:r>
            <a:r>
              <a:rPr lang="en-GB" altLang="en-US" sz="2800" dirty="0"/>
              <a:t>of what they've done reflects this </a:t>
            </a:r>
            <a:r>
              <a:rPr lang="en-GB" altLang="en-US" sz="2800" dirty="0" smtClean="0"/>
              <a:t>great</a:t>
            </a:r>
          </a:p>
          <a:p>
            <a:pPr>
              <a:buNone/>
            </a:pPr>
            <a:r>
              <a:rPr lang="en-GB" altLang="en-US" sz="2800" dirty="0"/>
              <a:t> </a:t>
            </a:r>
            <a:r>
              <a:rPr lang="en-GB" altLang="en-US" sz="2800" dirty="0" smtClean="0"/>
              <a:t> activity – I'm </a:t>
            </a:r>
            <a:r>
              <a:rPr lang="en-GB" altLang="en-US" sz="2800" dirty="0"/>
              <a:t>looking forward to talking to him about </a:t>
            </a:r>
            <a:r>
              <a:rPr lang="en-GB" altLang="en-US" sz="2800" dirty="0" smtClean="0"/>
              <a:t>it</a:t>
            </a:r>
          </a:p>
          <a:p>
            <a:pPr>
              <a:buNone/>
            </a:pPr>
            <a:r>
              <a:rPr lang="en-GB" altLang="en-US" sz="2800" dirty="0"/>
              <a:t> </a:t>
            </a:r>
            <a:r>
              <a:rPr lang="en-GB" altLang="en-US" sz="2800" dirty="0" smtClean="0"/>
              <a:t> later </a:t>
            </a:r>
            <a:r>
              <a:rPr lang="en-GB" altLang="en-US" sz="2800" dirty="0"/>
              <a:t>on</a:t>
            </a:r>
            <a:r>
              <a:rPr lang="en-GB" altLang="en-US" sz="2800" dirty="0" smtClean="0"/>
              <a:t>.” </a:t>
            </a:r>
            <a:endParaRPr lang="en-GB" altLang="en-US" sz="2800" dirty="0"/>
          </a:p>
          <a:p>
            <a:pPr>
              <a:buNone/>
            </a:pPr>
            <a:endParaRPr lang="en-GB" sz="2600" b="1" dirty="0" smtClean="0">
              <a:solidFill>
                <a:srgbClr val="002060"/>
              </a:solidFill>
            </a:endParaRPr>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35</a:t>
            </a:fld>
            <a:endParaRPr lang="en-GB" dirty="0">
              <a:solidFill>
                <a:schemeClr val="accent1">
                  <a:lumMod val="50000"/>
                </a:schemeClr>
              </a:solidFill>
            </a:endParaRPr>
          </a:p>
        </p:txBody>
      </p:sp>
    </p:spTree>
    <p:extLst>
      <p:ext uri="{BB962C8B-B14F-4D97-AF65-F5344CB8AC3E}">
        <p14:creationId xmlns:p14="http://schemas.microsoft.com/office/powerpoint/2010/main" val="434019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r>
              <a:rPr lang="en-GB" altLang="en-US" b="1" dirty="0">
                <a:solidFill>
                  <a:srgbClr val="002060"/>
                </a:solidFill>
              </a:rPr>
              <a:t>Comments from Parents </a:t>
            </a:r>
            <a:r>
              <a:rPr lang="en-GB" altLang="en-US" b="1" dirty="0" smtClean="0">
                <a:solidFill>
                  <a:srgbClr val="002060"/>
                </a:solidFill>
              </a:rPr>
              <a:t>5:</a:t>
            </a:r>
            <a:endParaRPr lang="en-GB" dirty="0"/>
          </a:p>
        </p:txBody>
      </p:sp>
      <p:sp>
        <p:nvSpPr>
          <p:cNvPr id="12" name="Content Placeholder 11"/>
          <p:cNvSpPr>
            <a:spLocks noGrp="1"/>
          </p:cNvSpPr>
          <p:nvPr>
            <p:ph idx="1"/>
          </p:nvPr>
        </p:nvSpPr>
        <p:spPr/>
        <p:txBody>
          <a:bodyPr>
            <a:normAutofit fontScale="77500" lnSpcReduction="20000"/>
          </a:bodyPr>
          <a:lstStyle/>
          <a:p>
            <a:pPr>
              <a:spcBef>
                <a:spcPct val="50000"/>
              </a:spcBef>
            </a:pPr>
            <a:r>
              <a:rPr lang="en-GB" altLang="en-US" sz="2800" dirty="0" smtClean="0"/>
              <a:t>“Hi. </a:t>
            </a:r>
            <a:r>
              <a:rPr lang="en-GB" altLang="en-US" sz="2800" dirty="0"/>
              <a:t>sorry I'll not be able to make it tomorrow. I love </a:t>
            </a:r>
            <a:r>
              <a:rPr lang="en-GB" altLang="en-US" sz="2800" dirty="0" smtClean="0"/>
              <a:t>receiving</a:t>
            </a:r>
          </a:p>
          <a:p>
            <a:pPr marL="0" indent="0">
              <a:spcBef>
                <a:spcPct val="50000"/>
              </a:spcBef>
              <a:buNone/>
            </a:pPr>
            <a:r>
              <a:rPr lang="en-GB" altLang="en-US" sz="2800" dirty="0" smtClean="0"/>
              <a:t>       these </a:t>
            </a:r>
            <a:r>
              <a:rPr lang="en-GB" altLang="en-US" sz="2800" dirty="0"/>
              <a:t>emails and seeing what Kaitlyn and Zoe have </a:t>
            </a:r>
            <a:r>
              <a:rPr lang="en-GB" altLang="en-US" sz="2800" dirty="0" smtClean="0"/>
              <a:t>been</a:t>
            </a:r>
          </a:p>
          <a:p>
            <a:pPr marL="0" indent="0">
              <a:spcBef>
                <a:spcPct val="50000"/>
              </a:spcBef>
              <a:buNone/>
            </a:pPr>
            <a:r>
              <a:rPr lang="en-GB" altLang="en-US" sz="2800" dirty="0" smtClean="0"/>
              <a:t>       doing </a:t>
            </a:r>
            <a:r>
              <a:rPr lang="en-GB" altLang="en-US" sz="2800" dirty="0"/>
              <a:t>in school. They both often ask if any of their work </a:t>
            </a:r>
            <a:r>
              <a:rPr lang="en-GB" altLang="en-US" sz="2800" dirty="0" smtClean="0"/>
              <a:t>has</a:t>
            </a:r>
          </a:p>
          <a:p>
            <a:pPr marL="0" indent="0">
              <a:spcBef>
                <a:spcPct val="50000"/>
              </a:spcBef>
              <a:buNone/>
            </a:pPr>
            <a:r>
              <a:rPr lang="en-GB" altLang="en-US" sz="2800" dirty="0" smtClean="0"/>
              <a:t>       been </a:t>
            </a:r>
            <a:r>
              <a:rPr lang="en-GB" altLang="en-US" sz="2800" dirty="0"/>
              <a:t>sent to us for us to look at, so please do keep it </a:t>
            </a:r>
            <a:r>
              <a:rPr lang="en-GB" altLang="en-US" sz="2800" dirty="0" smtClean="0"/>
              <a:t>going,</a:t>
            </a:r>
          </a:p>
          <a:p>
            <a:pPr marL="0" indent="0">
              <a:spcBef>
                <a:spcPct val="50000"/>
              </a:spcBef>
              <a:buNone/>
            </a:pPr>
            <a:r>
              <a:rPr lang="en-GB" altLang="en-US" sz="2800" dirty="0" smtClean="0"/>
              <a:t>       the </a:t>
            </a:r>
            <a:r>
              <a:rPr lang="en-GB" altLang="en-US" sz="2800" dirty="0"/>
              <a:t>more the better </a:t>
            </a:r>
            <a:r>
              <a:rPr lang="en-GB" altLang="en-US" sz="2800" dirty="0" smtClean="0"/>
              <a:t>:)” -  </a:t>
            </a:r>
            <a:r>
              <a:rPr lang="en-GB" altLang="en-US" sz="2800" dirty="0"/>
              <a:t>Y4 and Y6 </a:t>
            </a:r>
            <a:r>
              <a:rPr lang="en-GB" altLang="en-US" sz="2800" dirty="0" smtClean="0"/>
              <a:t>parent</a:t>
            </a:r>
          </a:p>
          <a:p>
            <a:pPr>
              <a:spcBef>
                <a:spcPct val="50000"/>
              </a:spcBef>
            </a:pPr>
            <a:r>
              <a:rPr lang="en-GB" altLang="en-US" sz="2800" dirty="0" smtClean="0"/>
              <a:t>“It's </a:t>
            </a:r>
            <a:r>
              <a:rPr lang="en-GB" altLang="en-US" sz="2800" dirty="0"/>
              <a:t>great being able to see Aaron's work, especially as not </a:t>
            </a:r>
            <a:r>
              <a:rPr lang="en-GB" altLang="en-US" sz="2800" dirty="0" smtClean="0"/>
              <a:t>all</a:t>
            </a:r>
          </a:p>
          <a:p>
            <a:pPr marL="0" indent="0">
              <a:spcBef>
                <a:spcPct val="50000"/>
              </a:spcBef>
              <a:buNone/>
            </a:pPr>
            <a:r>
              <a:rPr lang="en-GB" altLang="en-US" sz="2800" dirty="0" smtClean="0"/>
              <a:t>       parents/carers </a:t>
            </a:r>
            <a:r>
              <a:rPr lang="en-GB" altLang="en-US" sz="2800" dirty="0"/>
              <a:t>can come to the school events during the day. </a:t>
            </a:r>
            <a:r>
              <a:rPr lang="en-GB" altLang="en-US" sz="2800" dirty="0" smtClean="0"/>
              <a:t>I</a:t>
            </a:r>
          </a:p>
          <a:p>
            <a:pPr marL="0" indent="0">
              <a:spcBef>
                <a:spcPct val="50000"/>
              </a:spcBef>
              <a:buNone/>
            </a:pPr>
            <a:r>
              <a:rPr lang="en-GB" altLang="en-US" sz="2800" dirty="0" smtClean="0"/>
              <a:t>       like </a:t>
            </a:r>
            <a:r>
              <a:rPr lang="en-GB" altLang="en-US" sz="2800" dirty="0"/>
              <a:t>seeing Aaron's work in a variety of subjects. It’s great as </a:t>
            </a:r>
            <a:r>
              <a:rPr lang="en-GB" altLang="en-US" sz="2800" dirty="0" smtClean="0"/>
              <a:t>we</a:t>
            </a:r>
          </a:p>
          <a:p>
            <a:pPr marL="0" indent="0">
              <a:spcBef>
                <a:spcPct val="50000"/>
              </a:spcBef>
              <a:buNone/>
            </a:pPr>
            <a:r>
              <a:rPr lang="en-GB" altLang="en-US" sz="2800" dirty="0" smtClean="0"/>
              <a:t>       can </a:t>
            </a:r>
            <a:r>
              <a:rPr lang="en-GB" altLang="en-US" sz="2800" dirty="0"/>
              <a:t>be a part of their learning. It makes it easier to </a:t>
            </a:r>
            <a:r>
              <a:rPr lang="en-GB" altLang="en-US" sz="2800" dirty="0" smtClean="0"/>
              <a:t>breakdown</a:t>
            </a:r>
          </a:p>
          <a:p>
            <a:pPr marL="0" indent="0">
              <a:spcBef>
                <a:spcPct val="50000"/>
              </a:spcBef>
              <a:buNone/>
            </a:pPr>
            <a:r>
              <a:rPr lang="en-GB" altLang="en-US" sz="2800" dirty="0" smtClean="0"/>
              <a:t>       barriers </a:t>
            </a:r>
            <a:r>
              <a:rPr lang="en-GB" altLang="en-US" sz="2800" dirty="0"/>
              <a:t>when talking about their school day</a:t>
            </a:r>
            <a:r>
              <a:rPr lang="en-GB" altLang="en-US" sz="2800" dirty="0" smtClean="0"/>
              <a:t>.” - </a:t>
            </a:r>
            <a:r>
              <a:rPr lang="en-GB" altLang="en-US" sz="2800" dirty="0"/>
              <a:t>Y4 parent</a:t>
            </a:r>
          </a:p>
          <a:p>
            <a:pPr>
              <a:spcBef>
                <a:spcPct val="50000"/>
              </a:spcBef>
              <a:buNone/>
            </a:pPr>
            <a:endParaRPr lang="en-GB" altLang="en-US" sz="2800"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36</a:t>
            </a:fld>
            <a:endParaRPr lang="en-GB" dirty="0">
              <a:solidFill>
                <a:schemeClr val="accent1">
                  <a:lumMod val="50000"/>
                </a:schemeClr>
              </a:solidFill>
            </a:endParaRPr>
          </a:p>
        </p:txBody>
      </p:sp>
    </p:spTree>
    <p:extLst>
      <p:ext uri="{BB962C8B-B14F-4D97-AF65-F5344CB8AC3E}">
        <p14:creationId xmlns:p14="http://schemas.microsoft.com/office/powerpoint/2010/main" val="975411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2988840" y="-2547664"/>
            <a:ext cx="17317416" cy="17317416"/>
          </a:xfrm>
          <a:prstGeom prst="rect">
            <a:avLst/>
          </a:prstGeom>
        </p:spPr>
      </p:pic>
      <p:sp>
        <p:nvSpPr>
          <p:cNvPr id="8" name="Title 7"/>
          <p:cNvSpPr>
            <a:spLocks noGrp="1"/>
          </p:cNvSpPr>
          <p:nvPr>
            <p:ph type="title"/>
          </p:nvPr>
        </p:nvSpPr>
        <p:spPr/>
        <p:txBody>
          <a:bodyPr>
            <a:normAutofit/>
          </a:bodyPr>
          <a:lstStyle/>
          <a:p>
            <a:r>
              <a:rPr lang="en-GB" altLang="en-US" b="1" dirty="0">
                <a:solidFill>
                  <a:srgbClr val="002060"/>
                </a:solidFill>
              </a:rPr>
              <a:t>Comments from Parents 6</a:t>
            </a:r>
            <a:r>
              <a:rPr lang="en-GB" altLang="en-US" b="1" dirty="0" smtClean="0">
                <a:solidFill>
                  <a:srgbClr val="002060"/>
                </a:solidFill>
              </a:rPr>
              <a:t>:</a:t>
            </a:r>
            <a:endParaRPr lang="en-GB" dirty="0"/>
          </a:p>
        </p:txBody>
      </p:sp>
      <p:sp>
        <p:nvSpPr>
          <p:cNvPr id="12" name="Content Placeholder 11"/>
          <p:cNvSpPr>
            <a:spLocks noGrp="1"/>
          </p:cNvSpPr>
          <p:nvPr>
            <p:ph idx="1"/>
          </p:nvPr>
        </p:nvSpPr>
        <p:spPr/>
        <p:txBody>
          <a:bodyPr>
            <a:normAutofit/>
          </a:bodyPr>
          <a:lstStyle/>
          <a:p>
            <a:pPr>
              <a:spcBef>
                <a:spcPct val="50000"/>
              </a:spcBef>
            </a:pPr>
            <a:r>
              <a:rPr lang="en-GB" altLang="en-US" sz="2800" dirty="0" smtClean="0"/>
              <a:t>“I </a:t>
            </a:r>
            <a:r>
              <a:rPr lang="en-GB" altLang="en-US" sz="2800" dirty="0"/>
              <a:t>think this is a great idea. </a:t>
            </a:r>
            <a:r>
              <a:rPr lang="en-GB" altLang="en-US" sz="2800" dirty="0" smtClean="0"/>
              <a:t>It lets </a:t>
            </a:r>
            <a:r>
              <a:rPr lang="en-GB" altLang="en-US" sz="2800" dirty="0"/>
              <a:t>the parents share their child's work and time spent at school. I love to see what Jessica's been doing at school. Good idea too for younger children who don't always remember what they've been doing, these photos jog their memory </a:t>
            </a:r>
            <a:r>
              <a:rPr lang="en-GB" altLang="en-US" sz="2800"/>
              <a:t>and </a:t>
            </a:r>
            <a:r>
              <a:rPr lang="en-GB" altLang="en-US" sz="2800" smtClean="0"/>
              <a:t>get </a:t>
            </a:r>
            <a:r>
              <a:rPr lang="en-GB" altLang="en-US" sz="2800" dirty="0"/>
              <a:t>them talking and discussing their day</a:t>
            </a:r>
            <a:r>
              <a:rPr lang="en-GB" altLang="en-US" sz="2800" dirty="0" smtClean="0"/>
              <a:t>.” </a:t>
            </a:r>
            <a:endParaRPr lang="en-GB" altLang="en-US" sz="2800" dirty="0"/>
          </a:p>
          <a:p>
            <a:pPr>
              <a:spcBef>
                <a:spcPct val="50000"/>
              </a:spcBef>
              <a:buNone/>
            </a:pPr>
            <a:endParaRPr lang="en-GB" altLang="en-US" sz="2800"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37</a:t>
            </a:fld>
            <a:endParaRPr lang="en-GB" dirty="0">
              <a:solidFill>
                <a:schemeClr val="accent1">
                  <a:lumMod val="50000"/>
                </a:schemeClr>
              </a:solidFill>
            </a:endParaRPr>
          </a:p>
        </p:txBody>
      </p:sp>
    </p:spTree>
    <p:extLst>
      <p:ext uri="{BB962C8B-B14F-4D97-AF65-F5344CB8AC3E}">
        <p14:creationId xmlns:p14="http://schemas.microsoft.com/office/powerpoint/2010/main" val="164665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4789040" y="-2907704"/>
            <a:ext cx="17317416" cy="17317416"/>
          </a:xfrm>
          <a:prstGeom prst="rect">
            <a:avLst/>
          </a:prstGeom>
        </p:spPr>
      </p:pic>
      <p:sp>
        <p:nvSpPr>
          <p:cNvPr id="11" name="Title 10"/>
          <p:cNvSpPr>
            <a:spLocks noGrp="1"/>
          </p:cNvSpPr>
          <p:nvPr>
            <p:ph type="title"/>
          </p:nvPr>
        </p:nvSpPr>
        <p:spPr/>
        <p:txBody>
          <a:bodyPr/>
          <a:lstStyle/>
          <a:p>
            <a:r>
              <a:rPr lang="en-GB" b="1" dirty="0" smtClean="0">
                <a:solidFill>
                  <a:schemeClr val="bg2"/>
                </a:solidFill>
              </a:rPr>
              <a:t>The Sutton Trust Toolkit 2012</a:t>
            </a:r>
            <a:endParaRPr lang="en-GB" dirty="0">
              <a:solidFill>
                <a:schemeClr val="bg2"/>
              </a:solidFill>
            </a:endParaRPr>
          </a:p>
        </p:txBody>
      </p:sp>
      <p:sp>
        <p:nvSpPr>
          <p:cNvPr id="12" name="Content Placeholder 11"/>
          <p:cNvSpPr>
            <a:spLocks noGrp="1"/>
          </p:cNvSpPr>
          <p:nvPr>
            <p:ph idx="1"/>
          </p:nvPr>
        </p:nvSpPr>
        <p:spPr/>
        <p:txBody>
          <a:bodyPr>
            <a:normAutofit fontScale="92500" lnSpcReduction="20000"/>
          </a:bodyPr>
          <a:lstStyle/>
          <a:p>
            <a:r>
              <a:rPr lang="en-GB" dirty="0" smtClean="0">
                <a:solidFill>
                  <a:schemeClr val="bg2"/>
                </a:solidFill>
              </a:rPr>
              <a:t>Effective feedback			+9 months</a:t>
            </a:r>
          </a:p>
          <a:p>
            <a:r>
              <a:rPr lang="en-GB" dirty="0" smtClean="0">
                <a:solidFill>
                  <a:schemeClr val="bg2"/>
                </a:solidFill>
              </a:rPr>
              <a:t>Meta-cognition		  		+8 months</a:t>
            </a:r>
          </a:p>
          <a:p>
            <a:r>
              <a:rPr lang="en-GB" dirty="0" smtClean="0">
                <a:solidFill>
                  <a:schemeClr val="bg2"/>
                </a:solidFill>
              </a:rPr>
              <a:t>Peer-tutoring				+6 months</a:t>
            </a:r>
          </a:p>
          <a:p>
            <a:r>
              <a:rPr lang="en-GB" dirty="0" smtClean="0">
                <a:solidFill>
                  <a:schemeClr val="bg2"/>
                </a:solidFill>
              </a:rPr>
              <a:t>Early intervention			+6 months</a:t>
            </a:r>
          </a:p>
          <a:p>
            <a:r>
              <a:rPr lang="en-GB" dirty="0" smtClean="0">
                <a:solidFill>
                  <a:schemeClr val="bg2"/>
                </a:solidFill>
              </a:rPr>
              <a:t>One-to-one tutoring			+5 months</a:t>
            </a:r>
          </a:p>
          <a:p>
            <a:r>
              <a:rPr lang="en-GB" dirty="0" smtClean="0">
                <a:solidFill>
                  <a:schemeClr val="bg2"/>
                </a:solidFill>
              </a:rPr>
              <a:t>Homework				+5 months</a:t>
            </a:r>
          </a:p>
          <a:p>
            <a:r>
              <a:rPr lang="en-GB" dirty="0" smtClean="0">
                <a:solidFill>
                  <a:schemeClr val="bg2"/>
                </a:solidFill>
              </a:rPr>
              <a:t>ICT						+4 months</a:t>
            </a:r>
          </a:p>
          <a:p>
            <a:r>
              <a:rPr lang="en-GB" dirty="0" err="1" smtClean="0">
                <a:solidFill>
                  <a:schemeClr val="bg2"/>
                </a:solidFill>
              </a:rPr>
              <a:t>AfL</a:t>
            </a:r>
            <a:r>
              <a:rPr lang="en-GB" dirty="0" smtClean="0">
                <a:solidFill>
                  <a:schemeClr val="bg2"/>
                </a:solidFill>
              </a:rPr>
              <a:t>						+3 months</a:t>
            </a:r>
          </a:p>
          <a:p>
            <a:r>
              <a:rPr lang="en-GB" u="sng" dirty="0" smtClean="0">
                <a:solidFill>
                  <a:schemeClr val="bg2"/>
                </a:solidFill>
              </a:rPr>
              <a:t>Parental involvement</a:t>
            </a:r>
            <a:r>
              <a:rPr lang="en-GB" dirty="0" smtClean="0">
                <a:solidFill>
                  <a:schemeClr val="bg2"/>
                </a:solidFill>
              </a:rPr>
              <a:t>			+3 months</a:t>
            </a: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bg2"/>
                </a:solidFill>
              </a:rPr>
              <a:pPr/>
              <a:t>38</a:t>
            </a:fld>
            <a:endParaRPr lang="en-GB" dirty="0">
              <a:solidFill>
                <a:schemeClr val="bg2"/>
              </a:solidFill>
            </a:endParaRPr>
          </a:p>
        </p:txBody>
      </p:sp>
    </p:spTree>
    <p:extLst>
      <p:ext uri="{BB962C8B-B14F-4D97-AF65-F5344CB8AC3E}">
        <p14:creationId xmlns:p14="http://schemas.microsoft.com/office/powerpoint/2010/main" val="3485871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3124200" y="6408361"/>
            <a:ext cx="2895600" cy="26110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defTabSz="914400">
              <a:defRPr sz="1600">
                <a:solidFill>
                  <a:srgbClr val="1F497D"/>
                </a:solidFill>
                <a:latin typeface="Calibri"/>
                <a:ea typeface="Calibri"/>
                <a:cs typeface="Calibri"/>
                <a:sym typeface="Calibri"/>
              </a:defRPr>
            </a:lvl1pPr>
          </a:lstStyle>
          <a:p>
            <a:pPr lvl="0">
              <a:defRPr sz="1800">
                <a:solidFill>
                  <a:srgbClr val="000000"/>
                </a:solidFill>
              </a:defRPr>
            </a:pPr>
            <a:r>
              <a:rPr sz="1100" dirty="0"/>
              <a:t>© Engagement in Education Ltd 2014</a:t>
            </a:r>
          </a:p>
        </p:txBody>
      </p:sp>
      <p:sp>
        <p:nvSpPr>
          <p:cNvPr id="41" name="Shape 41"/>
          <p:cNvSpPr/>
          <p:nvPr/>
        </p:nvSpPr>
        <p:spPr>
          <a:xfrm>
            <a:off x="-728090" y="-79234"/>
            <a:ext cx="9850679" cy="6858000"/>
          </a:xfrm>
          <a:prstGeom prst="rect">
            <a:avLst/>
          </a:prstGeom>
          <a:solidFill>
            <a:srgbClr val="C2E8F6"/>
          </a:solidFill>
          <a:ln w="25400">
            <a:solidFill>
              <a:srgbClr val="3A5E8A"/>
            </a:solidFill>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42" name="image1.png" descr="eie watermark 2.png"/>
          <p:cNvPicPr/>
          <p:nvPr/>
        </p:nvPicPr>
        <p:blipFill>
          <a:blip r:embed="rId3" cstate="print">
            <a:extLst/>
          </a:blip>
          <a:stretch>
            <a:fillRect/>
          </a:stretch>
        </p:blipFill>
        <p:spPr>
          <a:xfrm>
            <a:off x="-3708920" y="-2860239"/>
            <a:ext cx="17317418" cy="17317416"/>
          </a:xfrm>
          <a:prstGeom prst="rect">
            <a:avLst/>
          </a:prstGeom>
          <a:ln w="12700">
            <a:miter lim="400000"/>
          </a:ln>
        </p:spPr>
      </p:pic>
      <p:sp>
        <p:nvSpPr>
          <p:cNvPr id="43" name="Shape 43"/>
          <p:cNvSpPr>
            <a:spLocks noGrp="1"/>
          </p:cNvSpPr>
          <p:nvPr>
            <p:ph type="sldNum" sz="quarter" idx="4294967295"/>
          </p:nvPr>
        </p:nvSpPr>
        <p:spPr>
          <a:xfrm>
            <a:off x="6553200" y="6225799"/>
            <a:ext cx="2133600" cy="261104"/>
          </a:xfrm>
          <a:prstGeom prst="rect">
            <a:avLst/>
          </a:prstGeom>
          <a:extLst>
            <a:ext uri="{C572A759-6A51-4108-AA02-DFA0A04FC94B}">
              <ma14:wrappingTextBoxFlag xmlns="" xmlns:ma14="http://schemas.microsoft.com/office/mac/drawingml/2011/main" val="1"/>
            </a:ext>
          </a:extLst>
        </p:spPr>
        <p:txBody>
          <a:bodyPr lIns="64291" tIns="32146" rIns="64291" bIns="32146">
            <a:normAutofit/>
          </a:bodyPr>
          <a:lstStyle/>
          <a:p>
            <a:pPr lvl="0">
              <a:defRPr sz="1800">
                <a:solidFill>
                  <a:srgbClr val="000000"/>
                </a:solidFill>
              </a:defRPr>
            </a:pPr>
            <a:fld id="{86CB4B4D-7CA3-9044-876B-883B54F8677D}" type="slidenum">
              <a:rPr sz="1100">
                <a:solidFill>
                  <a:schemeClr val="accent1">
                    <a:lumMod val="50000"/>
                  </a:schemeClr>
                </a:solidFill>
              </a:rPr>
              <a:pPr lvl="0">
                <a:defRPr sz="1800">
                  <a:solidFill>
                    <a:srgbClr val="000000"/>
                  </a:solidFill>
                </a:defRPr>
              </a:pPr>
              <a:t>39</a:t>
            </a:fld>
            <a:endParaRPr sz="1100" dirty="0">
              <a:solidFill>
                <a:schemeClr val="accent1">
                  <a:lumMod val="50000"/>
                </a:schemeClr>
              </a:solidFill>
            </a:endParaRPr>
          </a:p>
        </p:txBody>
      </p:sp>
      <p:sp>
        <p:nvSpPr>
          <p:cNvPr id="44" name="Shape 44"/>
          <p:cNvSpPr/>
          <p:nvPr/>
        </p:nvSpPr>
        <p:spPr>
          <a:xfrm>
            <a:off x="2866464" y="2096115"/>
            <a:ext cx="3250046" cy="22413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F43C9"/>
          </a:solidFill>
          <a:ln w="50800">
            <a:solidFill>
              <a:srgbClr val="1F43C9"/>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1700" dirty="0">
                <a:solidFill>
                  <a:srgbClr val="FFFFFF"/>
                </a:solidFill>
                <a:latin typeface="Calibri"/>
                <a:ea typeface="Calibri"/>
                <a:cs typeface="Calibri"/>
                <a:sym typeface="Calibri"/>
              </a:rPr>
              <a:t>     </a:t>
            </a:r>
            <a:r>
              <a:rPr lang="en-GB" sz="1700" dirty="0" smtClean="0">
                <a:solidFill>
                  <a:srgbClr val="FFFFFF"/>
                </a:solidFill>
                <a:latin typeface="Calibri"/>
                <a:ea typeface="Calibri"/>
                <a:cs typeface="Calibri"/>
                <a:sym typeface="Calibri"/>
              </a:rPr>
              <a:t>      </a:t>
            </a:r>
            <a:r>
              <a:rPr sz="2400" b="1" dirty="0" smtClean="0">
                <a:latin typeface="Calibri"/>
                <a:ea typeface="Calibri"/>
                <a:cs typeface="Calibri"/>
                <a:sym typeface="Calibri"/>
              </a:rPr>
              <a:t>What</a:t>
            </a:r>
            <a:r>
              <a:rPr sz="2400" b="1" dirty="0" smtClean="0">
                <a:solidFill>
                  <a:srgbClr val="FFFFFF"/>
                </a:solidFill>
                <a:latin typeface="Calibri"/>
                <a:ea typeface="Calibri"/>
                <a:cs typeface="Calibri"/>
                <a:sym typeface="Calibri"/>
              </a:rPr>
              <a:t> </a:t>
            </a:r>
            <a:r>
              <a:rPr lang="en-GB" sz="2400" b="1" dirty="0" smtClean="0">
                <a:latin typeface="Calibri"/>
                <a:ea typeface="Calibri"/>
                <a:cs typeface="Calibri"/>
                <a:sym typeface="Calibri"/>
              </a:rPr>
              <a:t>else</a:t>
            </a:r>
            <a:r>
              <a:rPr lang="en-GB" sz="2400" b="1" dirty="0" smtClean="0">
                <a:solidFill>
                  <a:srgbClr val="FFFFFF"/>
                </a:solidFill>
                <a:latin typeface="Calibri"/>
                <a:ea typeface="Calibri"/>
                <a:cs typeface="Calibri"/>
                <a:sym typeface="Calibri"/>
              </a:rPr>
              <a:t> </a:t>
            </a:r>
            <a:r>
              <a:rPr sz="2400" b="1" dirty="0" smtClean="0">
                <a:latin typeface="Calibri"/>
                <a:ea typeface="Calibri"/>
                <a:cs typeface="Calibri"/>
                <a:sym typeface="Calibri"/>
              </a:rPr>
              <a:t>does</a:t>
            </a:r>
            <a:endParaRPr sz="2400" b="1" dirty="0">
              <a:solidFill>
                <a:srgbClr val="FFFFFF"/>
              </a:solidFill>
              <a:latin typeface="Calibri"/>
              <a:ea typeface="Calibri"/>
              <a:cs typeface="Calibri"/>
              <a:sym typeface="Calibri"/>
            </a:endParaRPr>
          </a:p>
          <a:p>
            <a:pPr defTabSz="642915">
              <a:defRPr sz="1800"/>
            </a:pPr>
            <a:r>
              <a:rPr sz="2400" b="1" dirty="0">
                <a:solidFill>
                  <a:srgbClr val="FFFFFF"/>
                </a:solidFill>
                <a:latin typeface="Calibri"/>
                <a:ea typeface="Calibri"/>
                <a:cs typeface="Calibri"/>
                <a:sym typeface="Calibri"/>
              </a:rPr>
              <a:t>            </a:t>
            </a:r>
            <a:r>
              <a:rPr lang="en-GB" sz="2400" b="1" dirty="0" smtClean="0">
                <a:solidFill>
                  <a:srgbClr val="FFFFFF"/>
                </a:solidFill>
                <a:latin typeface="Calibri"/>
                <a:ea typeface="Calibri"/>
                <a:cs typeface="Calibri"/>
                <a:sym typeface="Calibri"/>
              </a:rPr>
              <a:t>       </a:t>
            </a:r>
            <a:r>
              <a:rPr sz="2400" b="1" dirty="0" smtClean="0">
                <a:latin typeface="Calibri"/>
                <a:ea typeface="Calibri"/>
                <a:cs typeface="Calibri"/>
                <a:sym typeface="Calibri"/>
              </a:rPr>
              <a:t>FFI</a:t>
            </a:r>
            <a:endParaRPr sz="2400" b="1" dirty="0">
              <a:solidFill>
                <a:srgbClr val="FFFFFF"/>
              </a:solidFill>
              <a:latin typeface="Calibri"/>
              <a:ea typeface="Calibri"/>
              <a:cs typeface="Calibri"/>
              <a:sym typeface="Calibri"/>
            </a:endParaRPr>
          </a:p>
          <a:p>
            <a:pPr defTabSz="642915">
              <a:defRPr sz="1800"/>
            </a:pPr>
            <a:r>
              <a:rPr sz="2400" b="1" dirty="0">
                <a:solidFill>
                  <a:srgbClr val="FFFFFF"/>
                </a:solidFill>
                <a:latin typeface="Calibri"/>
                <a:ea typeface="Calibri"/>
                <a:cs typeface="Calibri"/>
                <a:sym typeface="Calibri"/>
              </a:rPr>
              <a:t>        </a:t>
            </a:r>
            <a:r>
              <a:rPr lang="en-GB" sz="2400" b="1" dirty="0" smtClean="0">
                <a:solidFill>
                  <a:srgbClr val="FFFFFF"/>
                </a:solidFill>
                <a:latin typeface="Calibri"/>
                <a:ea typeface="Calibri"/>
                <a:cs typeface="Calibri"/>
                <a:sym typeface="Calibri"/>
              </a:rPr>
              <a:t>     </a:t>
            </a:r>
            <a:r>
              <a:rPr sz="2400" b="1" dirty="0" smtClean="0">
                <a:solidFill>
                  <a:srgbClr val="FFFFFF"/>
                </a:solidFill>
                <a:latin typeface="Calibri"/>
                <a:ea typeface="Calibri"/>
                <a:cs typeface="Calibri"/>
                <a:sym typeface="Calibri"/>
              </a:rPr>
              <a:t> </a:t>
            </a:r>
            <a:r>
              <a:rPr lang="en-GB" sz="2400" b="1" dirty="0" smtClean="0">
                <a:solidFill>
                  <a:srgbClr val="FFFFFF"/>
                </a:solidFill>
                <a:latin typeface="Calibri"/>
                <a:ea typeface="Calibri"/>
                <a:cs typeface="Calibri"/>
                <a:sym typeface="Calibri"/>
              </a:rPr>
              <a:t> </a:t>
            </a:r>
            <a:r>
              <a:rPr sz="2400" b="1" dirty="0" smtClean="0">
                <a:latin typeface="Calibri"/>
                <a:ea typeface="Calibri"/>
                <a:cs typeface="Calibri"/>
                <a:sym typeface="Calibri"/>
              </a:rPr>
              <a:t>enable</a:t>
            </a:r>
            <a:r>
              <a:rPr sz="2400" b="1" dirty="0">
                <a:latin typeface="Calibri"/>
                <a:ea typeface="Calibri"/>
                <a:cs typeface="Calibri"/>
                <a:sym typeface="Calibri"/>
              </a:rPr>
              <a:t>?</a:t>
            </a:r>
            <a:endParaRPr sz="1700" b="1" dirty="0">
              <a:latin typeface="Calibri"/>
              <a:ea typeface="Calibri"/>
              <a:cs typeface="Calibri"/>
              <a:sym typeface="Calibri"/>
            </a:endParaRPr>
          </a:p>
        </p:txBody>
      </p:sp>
      <p:sp>
        <p:nvSpPr>
          <p:cNvPr id="45" name="Shape 45"/>
          <p:cNvSpPr/>
          <p:nvPr/>
        </p:nvSpPr>
        <p:spPr>
          <a:xfrm>
            <a:off x="7236296" y="2492896"/>
            <a:ext cx="1656184" cy="15561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lang="en-GB" sz="2000"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Unobtrusive</a:t>
            </a:r>
            <a:endParaRPr sz="2000" b="1" dirty="0">
              <a:solidFill>
                <a:schemeClr val="bg1"/>
              </a:solidFill>
              <a:latin typeface="Calibri"/>
              <a:ea typeface="Calibri"/>
              <a:cs typeface="Calibri"/>
              <a:sym typeface="Calibri"/>
            </a:endParaRP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Scrutiny</a:t>
            </a:r>
            <a:endParaRPr sz="2000" b="1" dirty="0">
              <a:solidFill>
                <a:schemeClr val="bg1"/>
              </a:solidFill>
              <a:latin typeface="Calibri"/>
              <a:ea typeface="Calibri"/>
              <a:cs typeface="Calibri"/>
              <a:sym typeface="Calibri"/>
            </a:endParaRPr>
          </a:p>
        </p:txBody>
      </p:sp>
      <p:sp>
        <p:nvSpPr>
          <p:cNvPr id="46" name="Shape 46"/>
          <p:cNvSpPr/>
          <p:nvPr/>
        </p:nvSpPr>
        <p:spPr>
          <a:xfrm>
            <a:off x="3923928" y="0"/>
            <a:ext cx="1476700" cy="1548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2000" b="1" dirty="0">
                <a:latin typeface="Calibri"/>
                <a:ea typeface="Calibri"/>
                <a:cs typeface="Calibri"/>
                <a:sym typeface="Calibri"/>
              </a:rPr>
              <a:t>  </a:t>
            </a:r>
            <a:r>
              <a:rPr lang="en-GB" sz="2000" b="1"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Effective</a:t>
            </a:r>
            <a:endParaRPr sz="2000" b="1" dirty="0">
              <a:solidFill>
                <a:schemeClr val="bg1"/>
              </a:solidFill>
              <a:latin typeface="Calibri"/>
              <a:ea typeface="Calibri"/>
              <a:cs typeface="Calibri"/>
              <a:sym typeface="Calibri"/>
            </a:endParaRP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Feedback</a:t>
            </a:r>
            <a:endParaRPr sz="2000" b="1" dirty="0">
              <a:solidFill>
                <a:schemeClr val="bg1"/>
              </a:solidFill>
              <a:latin typeface="Calibri"/>
              <a:ea typeface="Calibri"/>
              <a:cs typeface="Calibri"/>
              <a:sym typeface="Calibri"/>
            </a:endParaRPr>
          </a:p>
        </p:txBody>
      </p:sp>
      <p:sp>
        <p:nvSpPr>
          <p:cNvPr id="47" name="Shape 47"/>
          <p:cNvSpPr/>
          <p:nvPr/>
        </p:nvSpPr>
        <p:spPr>
          <a:xfrm>
            <a:off x="827584" y="548681"/>
            <a:ext cx="1658470" cy="15121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321457">
              <a:defRPr sz="1800"/>
            </a:pPr>
            <a:r>
              <a:rPr sz="1100" b="1" dirty="0">
                <a:latin typeface="Helvetica"/>
                <a:ea typeface="Helvetica"/>
                <a:cs typeface="Helvetica"/>
                <a:sym typeface="Helvetica"/>
              </a:rPr>
              <a:t>   </a:t>
            </a:r>
            <a:r>
              <a:rPr lang="en-GB" sz="1100" b="1" dirty="0" smtClean="0">
                <a:latin typeface="Helvetica"/>
                <a:ea typeface="Helvetica"/>
                <a:cs typeface="Helvetica"/>
                <a:sym typeface="Helvetica"/>
              </a:rPr>
              <a:t>     </a:t>
            </a:r>
            <a:r>
              <a:rPr sz="2000" b="1" dirty="0" smtClean="0">
                <a:solidFill>
                  <a:schemeClr val="bg1"/>
                </a:solidFill>
                <a:latin typeface="Helvetica"/>
                <a:ea typeface="Helvetica"/>
                <a:cs typeface="Helvetica"/>
                <a:sym typeface="Helvetica"/>
              </a:rPr>
              <a:t>Parental</a:t>
            </a:r>
            <a:r>
              <a:rPr sz="1100" b="1" dirty="0" smtClean="0">
                <a:solidFill>
                  <a:schemeClr val="bg1"/>
                </a:solidFill>
                <a:latin typeface="Helvetica"/>
                <a:ea typeface="Helvetica"/>
                <a:cs typeface="Helvetica"/>
                <a:sym typeface="Helvetica"/>
              </a:rPr>
              <a:t> </a:t>
            </a:r>
            <a:r>
              <a:rPr lang="en-GB" sz="1100" b="1" dirty="0" smtClean="0">
                <a:solidFill>
                  <a:schemeClr val="bg1"/>
                </a:solidFill>
                <a:latin typeface="Helvetica"/>
                <a:ea typeface="Helvetica"/>
                <a:cs typeface="Helvetica"/>
                <a:sym typeface="Helvetica"/>
              </a:rPr>
              <a:t>  </a:t>
            </a:r>
            <a:r>
              <a:rPr sz="2000" b="1" dirty="0" smtClean="0">
                <a:solidFill>
                  <a:schemeClr val="bg1"/>
                </a:solidFill>
                <a:latin typeface="Helvetica"/>
                <a:ea typeface="Helvetica"/>
                <a:cs typeface="Helvetica"/>
                <a:sym typeface="Helvetica"/>
              </a:rPr>
              <a:t>Engagement</a:t>
            </a:r>
            <a:endParaRPr sz="2000" b="1" dirty="0">
              <a:solidFill>
                <a:schemeClr val="bg1"/>
              </a:solidFill>
              <a:latin typeface="Helvetica"/>
              <a:ea typeface="Helvetica"/>
              <a:cs typeface="Helvetica"/>
              <a:sym typeface="Helvetica"/>
            </a:endParaRPr>
          </a:p>
        </p:txBody>
      </p:sp>
      <p:sp>
        <p:nvSpPr>
          <p:cNvPr id="48" name="Shape 48"/>
          <p:cNvSpPr/>
          <p:nvPr/>
        </p:nvSpPr>
        <p:spPr>
          <a:xfrm>
            <a:off x="395536" y="3429000"/>
            <a:ext cx="1512168" cy="1336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lvl1pPr algn="l" defTabSz="914400">
              <a:defRPr sz="2800">
                <a:latin typeface="Calibri"/>
                <a:ea typeface="Calibri"/>
                <a:cs typeface="Calibri"/>
                <a:sym typeface="Calibri"/>
              </a:defRPr>
            </a:lvl1pPr>
          </a:lstStyle>
          <a:p>
            <a:pPr lvl="0">
              <a:defRPr sz="1800"/>
            </a:pPr>
            <a:r>
              <a:rPr sz="2000" dirty="0"/>
              <a:t>   </a:t>
            </a:r>
            <a:r>
              <a:rPr sz="2000" b="1" dirty="0" smtClean="0">
                <a:solidFill>
                  <a:schemeClr val="bg1"/>
                </a:solidFill>
              </a:rPr>
              <a:t>Transition</a:t>
            </a:r>
            <a:endParaRPr sz="2000" b="1" dirty="0">
              <a:solidFill>
                <a:schemeClr val="bg1"/>
              </a:solidFill>
            </a:endParaRPr>
          </a:p>
        </p:txBody>
      </p:sp>
      <p:sp>
        <p:nvSpPr>
          <p:cNvPr id="49" name="Shape 49"/>
          <p:cNvSpPr/>
          <p:nvPr/>
        </p:nvSpPr>
        <p:spPr>
          <a:xfrm>
            <a:off x="467544" y="2060848"/>
            <a:ext cx="1440160" cy="13808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lang="en-GB" sz="1700" dirty="0">
                <a:solidFill>
                  <a:srgbClr val="FFFFFF"/>
                </a:solidFill>
                <a:latin typeface="Calibri"/>
                <a:ea typeface="Calibri"/>
                <a:cs typeface="Calibri"/>
                <a:sym typeface="Calibri"/>
              </a:rPr>
              <a:t> </a:t>
            </a:r>
            <a:r>
              <a:rPr lang="en-GB" sz="1700" dirty="0" smtClean="0">
                <a:solidFill>
                  <a:srgbClr val="FFFFFF"/>
                </a:solidFill>
                <a:latin typeface="Calibri"/>
                <a:ea typeface="Calibri"/>
                <a:cs typeface="Calibri"/>
                <a:sym typeface="Calibri"/>
              </a:rPr>
              <a:t>  </a:t>
            </a:r>
          </a:p>
          <a:p>
            <a:pPr defTabSz="642915">
              <a:defRPr sz="1800"/>
            </a:pPr>
            <a:r>
              <a:rPr lang="en-GB" sz="1700" dirty="0">
                <a:solidFill>
                  <a:srgbClr val="FFFFFF"/>
                </a:solidFill>
                <a:latin typeface="Calibri"/>
                <a:ea typeface="Calibri"/>
                <a:cs typeface="Calibri"/>
                <a:sym typeface="Calibri"/>
              </a:rPr>
              <a:t> </a:t>
            </a:r>
            <a:r>
              <a:rPr lang="en-GB" sz="1700" dirty="0" smtClean="0">
                <a:solidFill>
                  <a:srgbClr val="FFFFFF"/>
                </a:solidFill>
                <a:latin typeface="Calibri"/>
                <a:ea typeface="Calibri"/>
                <a:cs typeface="Calibri"/>
                <a:sym typeface="Calibri"/>
              </a:rPr>
              <a:t>  </a:t>
            </a:r>
            <a:r>
              <a:rPr lang="en-GB" b="1" dirty="0" smtClean="0">
                <a:solidFill>
                  <a:schemeClr val="bg1"/>
                </a:solidFill>
                <a:latin typeface="Calibri"/>
                <a:ea typeface="Calibri"/>
                <a:cs typeface="Calibri"/>
                <a:sym typeface="Calibri"/>
              </a:rPr>
              <a:t>Assessment</a:t>
            </a:r>
          </a:p>
          <a:p>
            <a:pPr defTabSz="642915">
              <a:defRPr sz="1800"/>
            </a:pPr>
            <a:r>
              <a:rPr lang="en-GB" b="1" dirty="0" smtClean="0">
                <a:solidFill>
                  <a:schemeClr val="bg1"/>
                </a:solidFill>
                <a:latin typeface="Calibri"/>
                <a:ea typeface="Calibri"/>
                <a:cs typeface="Calibri"/>
                <a:sym typeface="Calibri"/>
              </a:rPr>
              <a:t>           for </a:t>
            </a:r>
          </a:p>
          <a:p>
            <a:pPr defTabSz="642915">
              <a:defRPr sz="1800"/>
            </a:pPr>
            <a:r>
              <a:rPr lang="en-GB" b="1" dirty="0" smtClean="0">
                <a:solidFill>
                  <a:schemeClr val="bg1"/>
                </a:solidFill>
                <a:latin typeface="Calibri"/>
                <a:ea typeface="Calibri"/>
                <a:cs typeface="Calibri"/>
                <a:sym typeface="Calibri"/>
              </a:rPr>
              <a:t>      Learning</a:t>
            </a:r>
            <a:endParaRPr b="1" dirty="0">
              <a:solidFill>
                <a:schemeClr val="bg1"/>
              </a:solidFill>
              <a:latin typeface="Calibri"/>
              <a:ea typeface="Calibri"/>
              <a:cs typeface="Calibri"/>
              <a:sym typeface="Calibri"/>
            </a:endParaRPr>
          </a:p>
          <a:p>
            <a:pPr defTabSz="642915">
              <a:defRPr sz="1800"/>
            </a:pPr>
            <a:r>
              <a:rPr sz="1700" b="1" dirty="0">
                <a:solidFill>
                  <a:srgbClr val="FFFFFF"/>
                </a:solidFill>
                <a:latin typeface="Calibri"/>
                <a:ea typeface="Calibri"/>
                <a:cs typeface="Calibri"/>
                <a:sym typeface="Calibri"/>
              </a:rPr>
              <a:t>  </a:t>
            </a:r>
            <a:r>
              <a:rPr lang="en-GB" sz="1700" b="1" dirty="0" smtClean="0">
                <a:solidFill>
                  <a:srgbClr val="FFFFFF"/>
                </a:solidFill>
                <a:latin typeface="Calibri"/>
                <a:ea typeface="Calibri"/>
                <a:cs typeface="Calibri"/>
                <a:sym typeface="Calibri"/>
              </a:rPr>
              <a:t>   </a:t>
            </a:r>
            <a:endParaRPr sz="2000" b="1" dirty="0">
              <a:latin typeface="Calibri"/>
              <a:ea typeface="Calibri"/>
              <a:cs typeface="Calibri"/>
              <a:sym typeface="Calibri"/>
            </a:endParaRPr>
          </a:p>
        </p:txBody>
      </p:sp>
      <p:sp>
        <p:nvSpPr>
          <p:cNvPr id="50" name="Shape 50"/>
          <p:cNvSpPr/>
          <p:nvPr/>
        </p:nvSpPr>
        <p:spPr>
          <a:xfrm>
            <a:off x="2699792" y="5013176"/>
            <a:ext cx="1584176" cy="15841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lang="en-GB" sz="2000"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Collaborative</a:t>
            </a:r>
            <a:endParaRPr sz="2000" b="1" dirty="0">
              <a:solidFill>
                <a:schemeClr val="bg1"/>
              </a:solidFill>
              <a:latin typeface="Calibri"/>
              <a:ea typeface="Calibri"/>
              <a:cs typeface="Calibri"/>
              <a:sym typeface="Calibri"/>
            </a:endParaRPr>
          </a:p>
          <a:p>
            <a:pPr defTabSz="642915">
              <a:defRPr sz="1800"/>
            </a:pPr>
            <a:r>
              <a:rPr sz="1700" b="1" dirty="0">
                <a:solidFill>
                  <a:schemeClr val="bg1"/>
                </a:solidFill>
                <a:latin typeface="Calibri"/>
                <a:ea typeface="Calibri"/>
                <a:cs typeface="Calibri"/>
                <a:sym typeface="Calibri"/>
              </a:rPr>
              <a:t>    </a:t>
            </a:r>
            <a:r>
              <a:rPr lang="en-GB" sz="17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Learning</a:t>
            </a:r>
            <a:endParaRPr sz="2000" b="1" dirty="0">
              <a:solidFill>
                <a:schemeClr val="bg1"/>
              </a:solidFill>
              <a:latin typeface="Calibri"/>
              <a:ea typeface="Calibri"/>
              <a:cs typeface="Calibri"/>
              <a:sym typeface="Calibri"/>
            </a:endParaRPr>
          </a:p>
        </p:txBody>
      </p:sp>
      <p:sp>
        <p:nvSpPr>
          <p:cNvPr id="51" name="Shape 51"/>
          <p:cNvSpPr/>
          <p:nvPr/>
        </p:nvSpPr>
        <p:spPr>
          <a:xfrm>
            <a:off x="4283969" y="5157192"/>
            <a:ext cx="1512168" cy="1450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1700" dirty="0">
                <a:solidFill>
                  <a:srgbClr val="FFFFFF"/>
                </a:solidFill>
                <a:latin typeface="Calibri"/>
                <a:ea typeface="Calibri"/>
                <a:cs typeface="Calibri"/>
                <a:sym typeface="Calibri"/>
              </a:rPr>
              <a:t>      </a:t>
            </a:r>
            <a:r>
              <a:rPr lang="en-GB" sz="1700" dirty="0" smtClean="0">
                <a:solidFill>
                  <a:srgbClr val="FFFFFF"/>
                </a:solidFill>
                <a:latin typeface="Calibri"/>
                <a:ea typeface="Calibri"/>
                <a:cs typeface="Calibri"/>
                <a:sym typeface="Calibri"/>
              </a:rPr>
              <a:t>    </a:t>
            </a:r>
            <a:r>
              <a:rPr sz="2000" b="1" dirty="0" smtClean="0">
                <a:solidFill>
                  <a:schemeClr val="bg1"/>
                </a:solidFill>
                <a:latin typeface="Calibri"/>
                <a:ea typeface="Calibri"/>
                <a:cs typeface="Calibri"/>
                <a:sym typeface="Calibri"/>
              </a:rPr>
              <a:t>Peer</a:t>
            </a:r>
            <a:endParaRPr sz="1700" b="1" dirty="0">
              <a:solidFill>
                <a:schemeClr val="bg1"/>
              </a:solidFill>
              <a:latin typeface="Calibri"/>
              <a:ea typeface="Calibri"/>
              <a:cs typeface="Calibri"/>
              <a:sym typeface="Calibri"/>
            </a:endParaRPr>
          </a:p>
          <a:p>
            <a:pPr defTabSz="642915">
              <a:defRPr sz="1800"/>
            </a:pPr>
            <a:r>
              <a:rPr sz="1700" b="1" dirty="0">
                <a:solidFill>
                  <a:schemeClr val="bg1"/>
                </a:solidFill>
                <a:latin typeface="Calibri"/>
                <a:ea typeface="Calibri"/>
                <a:cs typeface="Calibri"/>
                <a:sym typeface="Calibri"/>
              </a:rPr>
              <a:t>  </a:t>
            </a:r>
            <a:r>
              <a:rPr lang="en-GB" sz="17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Mentoring</a:t>
            </a:r>
            <a:endParaRPr sz="2000" b="1" dirty="0">
              <a:solidFill>
                <a:schemeClr val="bg1"/>
              </a:solidFill>
              <a:latin typeface="Calibri"/>
              <a:ea typeface="Calibri"/>
              <a:cs typeface="Calibri"/>
              <a:sym typeface="Calibri"/>
            </a:endParaRPr>
          </a:p>
        </p:txBody>
      </p:sp>
      <p:sp>
        <p:nvSpPr>
          <p:cNvPr id="52" name="Shape 52"/>
          <p:cNvSpPr/>
          <p:nvPr/>
        </p:nvSpPr>
        <p:spPr>
          <a:xfrm>
            <a:off x="7092280" y="4077072"/>
            <a:ext cx="1522379" cy="15009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1700" dirty="0">
                <a:solidFill>
                  <a:srgbClr val="FFFFFF"/>
                </a:solidFill>
                <a:latin typeface="Calibri"/>
                <a:ea typeface="Calibri"/>
                <a:cs typeface="Calibri"/>
                <a:sym typeface="Calibri"/>
              </a:rPr>
              <a:t>     </a:t>
            </a:r>
            <a:r>
              <a:rPr lang="en-GB" sz="1700" dirty="0" smtClean="0">
                <a:solidFill>
                  <a:srgbClr val="FFFFFF"/>
                </a:solidFill>
                <a:latin typeface="Calibri"/>
                <a:ea typeface="Calibri"/>
                <a:cs typeface="Calibri"/>
                <a:sym typeface="Calibri"/>
              </a:rPr>
              <a:t>    </a:t>
            </a:r>
            <a:r>
              <a:rPr sz="2000" b="1" dirty="0" smtClean="0">
                <a:solidFill>
                  <a:schemeClr val="bg1"/>
                </a:solidFill>
                <a:latin typeface="Calibri"/>
                <a:ea typeface="Calibri"/>
                <a:cs typeface="Calibri"/>
                <a:sym typeface="Calibri"/>
              </a:rPr>
              <a:t>Meta-</a:t>
            </a:r>
            <a:endParaRPr lang="en-GB" sz="2000" b="1" dirty="0" smtClean="0">
              <a:solidFill>
                <a:schemeClr val="bg1"/>
              </a:solidFill>
              <a:latin typeface="Calibri"/>
              <a:ea typeface="Calibri"/>
              <a:cs typeface="Calibri"/>
              <a:sym typeface="Calibri"/>
            </a:endParaRPr>
          </a:p>
          <a:p>
            <a:pPr defTabSz="642915">
              <a:defRPr sz="1800"/>
            </a:pPr>
            <a:r>
              <a:rPr lang="en-GB" sz="2000" b="1" dirty="0" smtClean="0">
                <a:solidFill>
                  <a:schemeClr val="bg1"/>
                </a:solidFill>
                <a:latin typeface="Calibri"/>
                <a:ea typeface="Calibri"/>
                <a:cs typeface="Calibri"/>
                <a:sym typeface="Calibri"/>
              </a:rPr>
              <a:t>    Cognition</a:t>
            </a:r>
            <a:r>
              <a:rPr sz="1700" b="1" dirty="0" smtClean="0">
                <a:solidFill>
                  <a:schemeClr val="bg1"/>
                </a:solidFill>
                <a:latin typeface="Calibri"/>
                <a:ea typeface="Calibri"/>
                <a:cs typeface="Calibri"/>
                <a:sym typeface="Calibri"/>
              </a:rPr>
              <a:t>        </a:t>
            </a:r>
            <a:r>
              <a:rPr lang="en-GB" sz="1700" b="1" dirty="0" smtClean="0">
                <a:solidFill>
                  <a:schemeClr val="bg1"/>
                </a:solidFill>
                <a:latin typeface="Calibri"/>
                <a:ea typeface="Calibri"/>
                <a:cs typeface="Calibri"/>
                <a:sym typeface="Calibri"/>
              </a:rPr>
              <a:t>     </a:t>
            </a:r>
            <a:endParaRPr sz="2000" b="1" dirty="0">
              <a:solidFill>
                <a:schemeClr val="bg1"/>
              </a:solidFill>
              <a:latin typeface="Calibri"/>
              <a:ea typeface="Calibri"/>
              <a:cs typeface="Calibri"/>
              <a:sym typeface="Calibri"/>
            </a:endParaRPr>
          </a:p>
        </p:txBody>
      </p:sp>
      <p:sp>
        <p:nvSpPr>
          <p:cNvPr id="53" name="Shape 53"/>
          <p:cNvSpPr/>
          <p:nvPr/>
        </p:nvSpPr>
        <p:spPr>
          <a:xfrm>
            <a:off x="5436096" y="188640"/>
            <a:ext cx="1609396" cy="14789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lang="en-GB" sz="2000"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Reporting</a:t>
            </a:r>
            <a:endParaRPr sz="2000" b="1" dirty="0">
              <a:solidFill>
                <a:schemeClr val="bg1"/>
              </a:solidFill>
              <a:latin typeface="Calibri"/>
              <a:ea typeface="Calibri"/>
              <a:cs typeface="Calibri"/>
              <a:sym typeface="Calibri"/>
            </a:endParaRP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 </a:t>
            </a:r>
            <a:r>
              <a:rPr sz="2000" b="1" dirty="0">
                <a:solidFill>
                  <a:schemeClr val="bg1"/>
                </a:solidFill>
                <a:latin typeface="Calibri"/>
                <a:ea typeface="Calibri"/>
                <a:cs typeface="Calibri"/>
                <a:sym typeface="Calibri"/>
              </a:rPr>
              <a:t>to</a:t>
            </a: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Parents</a:t>
            </a:r>
            <a:endParaRPr sz="2000" b="1" dirty="0">
              <a:solidFill>
                <a:schemeClr val="bg1"/>
              </a:solidFill>
              <a:latin typeface="Calibri"/>
              <a:ea typeface="Calibri"/>
              <a:cs typeface="Calibri"/>
              <a:sym typeface="Calibri"/>
            </a:endParaRPr>
          </a:p>
        </p:txBody>
      </p:sp>
      <p:sp>
        <p:nvSpPr>
          <p:cNvPr id="54" name="Shape 54"/>
          <p:cNvSpPr/>
          <p:nvPr/>
        </p:nvSpPr>
        <p:spPr>
          <a:xfrm>
            <a:off x="6804248" y="1052736"/>
            <a:ext cx="1492771" cy="1492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2000" dirty="0">
                <a:latin typeface="Calibri"/>
                <a:ea typeface="Calibri"/>
                <a:cs typeface="Calibri"/>
                <a:sym typeface="Calibri"/>
              </a:rPr>
              <a:t>   </a:t>
            </a:r>
            <a:r>
              <a:rPr lang="en-GB" sz="2000"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Expert</a:t>
            </a:r>
            <a:endParaRPr sz="2000" b="1" dirty="0">
              <a:solidFill>
                <a:schemeClr val="bg1"/>
              </a:solidFill>
              <a:latin typeface="Calibri"/>
              <a:ea typeface="Calibri"/>
              <a:cs typeface="Calibri"/>
              <a:sym typeface="Calibri"/>
            </a:endParaRP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Teachers</a:t>
            </a:r>
            <a:endParaRPr sz="2000" b="1" dirty="0">
              <a:solidFill>
                <a:schemeClr val="bg1"/>
              </a:solidFill>
              <a:latin typeface="Calibri"/>
              <a:ea typeface="Calibri"/>
              <a:cs typeface="Calibri"/>
              <a:sym typeface="Calibri"/>
            </a:endParaRPr>
          </a:p>
        </p:txBody>
      </p:sp>
      <p:sp>
        <p:nvSpPr>
          <p:cNvPr id="55" name="Shape 55"/>
          <p:cNvSpPr/>
          <p:nvPr/>
        </p:nvSpPr>
        <p:spPr>
          <a:xfrm>
            <a:off x="5796136" y="4941168"/>
            <a:ext cx="1512168" cy="14689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2000" dirty="0">
                <a:latin typeface="Calibri"/>
                <a:ea typeface="Calibri"/>
                <a:cs typeface="Calibri"/>
                <a:sym typeface="Calibri"/>
              </a:rPr>
              <a:t>     </a:t>
            </a:r>
            <a:r>
              <a:rPr lang="en-GB" sz="2000" dirty="0" smtClean="0">
                <a:latin typeface="Calibri"/>
                <a:ea typeface="Calibri"/>
                <a:cs typeface="Calibri"/>
                <a:sym typeface="Calibri"/>
              </a:rPr>
              <a:t>   </a:t>
            </a:r>
            <a:r>
              <a:rPr sz="2000" b="1" dirty="0" smtClean="0">
                <a:solidFill>
                  <a:schemeClr val="bg1"/>
                </a:solidFill>
                <a:latin typeface="Calibri"/>
                <a:ea typeface="Calibri"/>
                <a:cs typeface="Calibri"/>
                <a:sym typeface="Calibri"/>
              </a:rPr>
              <a:t>Pupil</a:t>
            </a:r>
            <a:endParaRPr sz="2000" b="1" dirty="0">
              <a:solidFill>
                <a:schemeClr val="bg1"/>
              </a:solidFill>
              <a:latin typeface="Calibri"/>
              <a:ea typeface="Calibri"/>
              <a:cs typeface="Calibri"/>
              <a:sym typeface="Calibri"/>
            </a:endParaRPr>
          </a:p>
          <a:p>
            <a:pPr defTabSz="642915">
              <a:defRPr sz="1800"/>
            </a:pPr>
            <a:r>
              <a:rPr sz="2000" b="1" dirty="0">
                <a:solidFill>
                  <a:schemeClr val="bg1"/>
                </a:solidFill>
                <a:latin typeface="Calibri"/>
                <a:ea typeface="Calibri"/>
                <a:cs typeface="Calibri"/>
                <a:sym typeface="Calibri"/>
              </a:rPr>
              <a:t>     </a:t>
            </a:r>
            <a:r>
              <a:rPr lang="en-GB" sz="2000" b="1" dirty="0" smtClean="0">
                <a:solidFill>
                  <a:schemeClr val="bg1"/>
                </a:solidFill>
                <a:latin typeface="Calibri"/>
                <a:ea typeface="Calibri"/>
                <a:cs typeface="Calibri"/>
                <a:sym typeface="Calibri"/>
              </a:rPr>
              <a:t>   </a:t>
            </a:r>
            <a:r>
              <a:rPr sz="2000" b="1" dirty="0" smtClean="0">
                <a:solidFill>
                  <a:schemeClr val="bg1"/>
                </a:solidFill>
                <a:latin typeface="Calibri"/>
                <a:ea typeface="Calibri"/>
                <a:cs typeface="Calibri"/>
                <a:sym typeface="Calibri"/>
              </a:rPr>
              <a:t>Voice</a:t>
            </a:r>
            <a:endParaRPr sz="2000" b="1" dirty="0">
              <a:solidFill>
                <a:schemeClr val="bg1"/>
              </a:solidFill>
              <a:latin typeface="Calibri"/>
              <a:ea typeface="Calibri"/>
              <a:cs typeface="Calibri"/>
              <a:sym typeface="Calibri"/>
            </a:endParaRPr>
          </a:p>
        </p:txBody>
      </p:sp>
      <p:sp>
        <p:nvSpPr>
          <p:cNvPr id="56" name="Shape 56"/>
          <p:cNvSpPr/>
          <p:nvPr/>
        </p:nvSpPr>
        <p:spPr>
          <a:xfrm>
            <a:off x="2411760" y="0"/>
            <a:ext cx="1482063" cy="14820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lvl1pPr algn="l" defTabSz="914400">
              <a:defRPr sz="2800">
                <a:latin typeface="Calibri"/>
                <a:ea typeface="Calibri"/>
                <a:cs typeface="Calibri"/>
                <a:sym typeface="Calibri"/>
              </a:defRPr>
            </a:lvl1pPr>
          </a:lstStyle>
          <a:p>
            <a:pPr lvl="0">
              <a:defRPr sz="1800"/>
            </a:pPr>
            <a:r>
              <a:rPr sz="2000" dirty="0"/>
              <a:t> </a:t>
            </a:r>
            <a:r>
              <a:rPr lang="en-GB" sz="2000" dirty="0" smtClean="0"/>
              <a:t>      </a:t>
            </a:r>
            <a:r>
              <a:rPr sz="2000" b="1" dirty="0" smtClean="0">
                <a:solidFill>
                  <a:schemeClr val="bg1"/>
                </a:solidFill>
              </a:rPr>
              <a:t>Home</a:t>
            </a:r>
            <a:endParaRPr lang="en-GB" sz="2000" b="1" dirty="0" smtClean="0">
              <a:solidFill>
                <a:schemeClr val="bg1"/>
              </a:solidFill>
            </a:endParaRPr>
          </a:p>
          <a:p>
            <a:pPr lvl="0">
              <a:defRPr sz="1800"/>
            </a:pPr>
            <a:r>
              <a:rPr lang="en-GB" sz="2000" b="1" dirty="0" smtClean="0">
                <a:solidFill>
                  <a:schemeClr val="bg1"/>
                </a:solidFill>
              </a:rPr>
              <a:t>     Learning</a:t>
            </a:r>
            <a:endParaRPr sz="2000" b="1" dirty="0">
              <a:solidFill>
                <a:schemeClr val="bg1"/>
              </a:solidFill>
            </a:endParaRPr>
          </a:p>
        </p:txBody>
      </p:sp>
      <p:sp>
        <p:nvSpPr>
          <p:cNvPr id="57" name="Shape 57"/>
          <p:cNvSpPr/>
          <p:nvPr/>
        </p:nvSpPr>
        <p:spPr>
          <a:xfrm>
            <a:off x="1259632" y="4581128"/>
            <a:ext cx="1495714" cy="1423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D85A1"/>
              </a:gs>
              <a:gs pos="60000">
                <a:srgbClr val="2BB9DF"/>
              </a:gs>
              <a:gs pos="100000">
                <a:srgbClr val="47D2FF"/>
              </a:gs>
            </a:gsLst>
            <a:lin ang="16200000"/>
          </a:gra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lang="en-GB" sz="2000" dirty="0" smtClean="0">
                <a:latin typeface="Calibri"/>
                <a:ea typeface="Calibri"/>
                <a:cs typeface="Calibri"/>
                <a:sym typeface="Calibri"/>
              </a:rPr>
              <a:t>    </a:t>
            </a:r>
            <a:r>
              <a:rPr lang="en-GB" sz="2000" b="1" dirty="0" smtClean="0">
                <a:solidFill>
                  <a:schemeClr val="bg1"/>
                </a:solidFill>
                <a:latin typeface="Calibri"/>
                <a:ea typeface="Calibri"/>
                <a:cs typeface="Calibri"/>
                <a:sym typeface="Calibri"/>
              </a:rPr>
              <a:t>Teacher</a:t>
            </a:r>
          </a:p>
          <a:p>
            <a:pPr defTabSz="642915">
              <a:defRPr sz="1800"/>
            </a:pPr>
            <a:r>
              <a:rPr lang="en-GB" sz="2000" b="1" dirty="0" smtClean="0">
                <a:solidFill>
                  <a:schemeClr val="bg1"/>
                </a:solidFill>
                <a:latin typeface="Calibri"/>
                <a:ea typeface="Calibri"/>
                <a:cs typeface="Calibri"/>
                <a:sym typeface="Calibri"/>
              </a:rPr>
              <a:t>     Clarity</a:t>
            </a:r>
            <a:endParaRPr sz="2000" b="1" dirty="0">
              <a:solidFill>
                <a:schemeClr val="bg1"/>
              </a:solidFill>
              <a:latin typeface="Calibri"/>
              <a:ea typeface="Calibri"/>
              <a:cs typeface="Calibri"/>
              <a:sym typeface="Calibri"/>
            </a:endParaRPr>
          </a:p>
        </p:txBody>
      </p:sp>
      <p:sp>
        <p:nvSpPr>
          <p:cNvPr id="58" name="Shape 58"/>
          <p:cNvSpPr/>
          <p:nvPr/>
        </p:nvSpPr>
        <p:spPr>
          <a:xfrm>
            <a:off x="2771800" y="1988840"/>
            <a:ext cx="3528392" cy="24703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12700">
            <a:solidFill>
              <a:srgbClr val="2CBEE5"/>
            </a:solidFill>
          </a:ln>
          <a:effectLst>
            <a:outerShdw blurRad="88900" dist="508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8" tIns="45718" rIns="45718" bIns="45718" anchor="ctr"/>
          <a:lstStyle/>
          <a:p>
            <a:pPr defTabSz="642915">
              <a:defRPr sz="1800"/>
            </a:pPr>
            <a:r>
              <a:rPr sz="2400" dirty="0">
                <a:latin typeface="Calibri"/>
                <a:ea typeface="Calibri"/>
                <a:cs typeface="Calibri"/>
                <a:sym typeface="Calibri"/>
              </a:rPr>
              <a:t>         </a:t>
            </a:r>
            <a:r>
              <a:rPr lang="en-GB" sz="2400" dirty="0" smtClean="0">
                <a:latin typeface="Calibri"/>
                <a:ea typeface="Calibri"/>
                <a:cs typeface="Calibri"/>
                <a:sym typeface="Calibri"/>
              </a:rPr>
              <a:t>       </a:t>
            </a:r>
            <a:r>
              <a:rPr sz="2400" b="1" dirty="0" smtClean="0">
                <a:latin typeface="Calibri"/>
                <a:ea typeface="Calibri"/>
                <a:cs typeface="Calibri"/>
                <a:sym typeface="Calibri"/>
              </a:rPr>
              <a:t>Workload</a:t>
            </a:r>
            <a:endParaRPr sz="2400" b="1" dirty="0">
              <a:latin typeface="Calibri"/>
              <a:ea typeface="Calibri"/>
              <a:cs typeface="Calibri"/>
              <a:sym typeface="Calibri"/>
            </a:endParaRPr>
          </a:p>
          <a:p>
            <a:pPr defTabSz="642915">
              <a:defRPr sz="1800"/>
            </a:pPr>
            <a:r>
              <a:rPr sz="2400" b="1" dirty="0">
                <a:latin typeface="Calibri"/>
                <a:ea typeface="Calibri"/>
                <a:cs typeface="Calibri"/>
                <a:sym typeface="Calibri"/>
              </a:rPr>
              <a:t>        </a:t>
            </a:r>
            <a:r>
              <a:rPr lang="en-GB" sz="2400" b="1" dirty="0" smtClean="0">
                <a:latin typeface="Calibri"/>
                <a:ea typeface="Calibri"/>
                <a:cs typeface="Calibri"/>
                <a:sym typeface="Calibri"/>
              </a:rPr>
              <a:t>       </a:t>
            </a:r>
            <a:r>
              <a:rPr sz="2400" b="1" dirty="0" smtClean="0">
                <a:latin typeface="Calibri"/>
                <a:ea typeface="Calibri"/>
                <a:cs typeface="Calibri"/>
                <a:sym typeface="Calibri"/>
              </a:rPr>
              <a:t> </a:t>
            </a:r>
            <a:r>
              <a:rPr sz="2400" b="1" dirty="0">
                <a:latin typeface="Calibri"/>
                <a:ea typeface="Calibri"/>
                <a:cs typeface="Calibri"/>
                <a:sym typeface="Calibri"/>
              </a:rPr>
              <a:t>Reduction</a:t>
            </a:r>
          </a:p>
        </p:txBody>
      </p:sp>
      <p:sp>
        <p:nvSpPr>
          <p:cNvPr id="21" name="Footer Placeholder 20"/>
          <p:cNvSpPr>
            <a:spLocks noGrp="1"/>
          </p:cNvSpPr>
          <p:nvPr>
            <p:ph type="ftr" sz="quarter" idx="11"/>
          </p:nvPr>
        </p:nvSpPr>
        <p:spPr/>
        <p:txBody>
          <a:bodyPr/>
          <a:lstStyle/>
          <a:p>
            <a:r>
              <a:rPr lang="en-GB" dirty="0" smtClean="0"/>
              <a:t>© Engagement in Education Ltd 2015</a:t>
            </a:r>
            <a:endParaRPr lang="en-GB" dirty="0"/>
          </a:p>
        </p:txBody>
      </p:sp>
    </p:spTree>
    <p:extLst>
      <p:ext uri="{BB962C8B-B14F-4D97-AF65-F5344CB8AC3E}">
        <p14:creationId xmlns:p14="http://schemas.microsoft.com/office/powerpoint/2010/main" val="3314020129"/>
      </p:ext>
    </p:extLst>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p:tmAbs val="0"/>
                                  </p:iterate>
                                  <p:childTnLst>
                                    <p:set>
                                      <p:cBhvr>
                                        <p:cTn id="54" fill="hold"/>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iterate>
                                    <p:tmAbs val="0"/>
                                  </p:iterate>
                                  <p:childTnLst>
                                    <p:set>
                                      <p:cBhvr>
                                        <p:cTn id="58" fill="hold"/>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p:tmAbs val="0"/>
                                  </p:iterate>
                                  <p:childTnLst>
                                    <p:set>
                                      <p:cBhvr>
                                        <p:cTn id="62" fill="hold"/>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P spid="45" grpId="0" animBg="1" advAuto="0"/>
      <p:bldP spid="46" grpId="0" animBg="1" advAuto="0"/>
      <p:bldP spid="47" grpId="0" animBg="1" advAuto="0"/>
      <p:bldP spid="48" grpId="0" animBg="1" advAuto="0"/>
      <p:bldP spid="49" grpId="0" animBg="1" advAuto="0"/>
      <p:bldP spid="50" grpId="0" animBg="1" advAuto="0"/>
      <p:bldP spid="51" grpId="0" animBg="1" advAuto="0"/>
      <p:bldP spid="52" grpId="0" animBg="1" advAuto="0"/>
      <p:bldP spid="53" grpId="0" animBg="1" advAuto="0"/>
      <p:bldP spid="54" grpId="0" animBg="1" advAuto="0"/>
      <p:bldP spid="55" grpId="0" animBg="1" advAuto="0"/>
      <p:bldP spid="56" grpId="0" animBg="1" advAuto="0"/>
      <p:bldP spid="57" grpId="0" animBg="1" advAuto="0"/>
      <p:bldP spid="5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11" name="Title 10"/>
          <p:cNvSpPr>
            <a:spLocks noGrp="1"/>
          </p:cNvSpPr>
          <p:nvPr>
            <p:ph type="title"/>
          </p:nvPr>
        </p:nvSpPr>
        <p:spPr/>
        <p:txBody>
          <a:bodyPr>
            <a:normAutofit fontScale="90000"/>
          </a:bodyPr>
          <a:lstStyle/>
          <a:p>
            <a:pPr marL="514350" indent="-514350" algn="l"/>
            <a:r>
              <a:rPr lang="en-GB" b="1" dirty="0" smtClean="0">
                <a:solidFill>
                  <a:srgbClr val="002060"/>
                </a:solidFill>
              </a:rPr>
              <a:t>1. What do we want to achieve from    Parental Engagement, and why?</a:t>
            </a:r>
          </a:p>
        </p:txBody>
      </p:sp>
      <p:sp>
        <p:nvSpPr>
          <p:cNvPr id="12" name="Content Placeholder 11"/>
          <p:cNvSpPr>
            <a:spLocks noGrp="1"/>
          </p:cNvSpPr>
          <p:nvPr>
            <p:ph idx="1"/>
          </p:nvPr>
        </p:nvSpPr>
        <p:spPr/>
        <p:txBody>
          <a:bodyPr>
            <a:normAutofit lnSpcReduction="10000"/>
          </a:bodyPr>
          <a:lstStyle/>
          <a:p>
            <a:pPr>
              <a:buNone/>
            </a:pPr>
            <a:r>
              <a:rPr lang="en-GB" b="1" dirty="0" smtClean="0"/>
              <a:t>	“The effect of parental engagement over a student’s school career is equivalent to adding an extra two or three years to that student’s education.”</a:t>
            </a:r>
          </a:p>
          <a:p>
            <a:pPr>
              <a:buNone/>
            </a:pPr>
            <a:r>
              <a:rPr lang="en-GB" sz="2400" b="1" dirty="0" smtClean="0"/>
              <a:t>	Professor John Hattie</a:t>
            </a:r>
          </a:p>
          <a:p>
            <a:pPr>
              <a:buNone/>
            </a:pPr>
            <a:r>
              <a:rPr lang="en-GB" sz="2000" b="1" i="1" dirty="0" smtClean="0">
                <a:latin typeface="Times New Roman" pitchFamily="18" charset="0"/>
                <a:cs typeface="Times New Roman" pitchFamily="18" charset="0"/>
              </a:rPr>
              <a:t>	First Steps: A new approach for our schools, CBI, November 2012</a:t>
            </a:r>
          </a:p>
          <a:p>
            <a:pPr>
              <a:buNone/>
            </a:pPr>
            <a:r>
              <a:rPr lang="en-GB" dirty="0" smtClean="0"/>
              <a:t> </a:t>
            </a:r>
          </a:p>
          <a:p>
            <a:pPr algn="ctr">
              <a:buNone/>
            </a:pPr>
            <a:r>
              <a:rPr lang="en-GB" dirty="0" smtClean="0"/>
              <a:t>Meta-analysis of more than 50,000 studies</a:t>
            </a:r>
          </a:p>
          <a:p>
            <a:pPr algn="ctr">
              <a:buNone/>
            </a:pPr>
            <a:r>
              <a:rPr lang="en-GB" dirty="0" smtClean="0"/>
              <a:t>covering more than 80 million pupils </a:t>
            </a: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4</a:t>
            </a:fld>
            <a:endParaRPr lang="en-GB" dirty="0">
              <a:solidFill>
                <a:schemeClr val="accent1">
                  <a:lumMod val="50000"/>
                </a:schemeClr>
              </a:solidFill>
            </a:endParaRPr>
          </a:p>
        </p:txBody>
      </p:sp>
      <p:sp>
        <p:nvSpPr>
          <p:cNvPr id="8" name="Rectangle 7"/>
          <p:cNvSpPr/>
          <p:nvPr/>
        </p:nvSpPr>
        <p:spPr>
          <a:xfrm>
            <a:off x="323528" y="1916832"/>
            <a:ext cx="8352928" cy="646331"/>
          </a:xfrm>
          <a:prstGeom prst="rect">
            <a:avLst/>
          </a:prstGeom>
        </p:spPr>
        <p:txBody>
          <a:bodyPr wrap="square">
            <a:spAutoFit/>
          </a:bodyPr>
          <a:lstStyle/>
          <a:p>
            <a:pPr lvl="1"/>
            <a:endParaRPr lang="en-GB"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03648"/>
            <a:ext cx="17317416" cy="17317416"/>
          </a:xfrm>
          <a:prstGeom prst="rect">
            <a:avLst/>
          </a:prstGeom>
        </p:spPr>
      </p:pic>
      <p:sp>
        <p:nvSpPr>
          <p:cNvPr id="11" name="Title 10"/>
          <p:cNvSpPr>
            <a:spLocks noGrp="1"/>
          </p:cNvSpPr>
          <p:nvPr>
            <p:ph type="title"/>
          </p:nvPr>
        </p:nvSpPr>
        <p:spPr>
          <a:xfrm>
            <a:off x="755576" y="2348880"/>
            <a:ext cx="7772400" cy="1362075"/>
          </a:xfrm>
        </p:spPr>
        <p:txBody>
          <a:bodyPr>
            <a:normAutofit fontScale="90000"/>
          </a:bodyPr>
          <a:lstStyle/>
          <a:p>
            <a:pPr algn="ctr"/>
            <a:r>
              <a:rPr lang="en-GB" sz="3600" dirty="0" smtClean="0">
                <a:solidFill>
                  <a:srgbClr val="002060"/>
                </a:solidFill>
              </a:rPr>
              <a:t>4. What can I do to improve Parental Engagement in my school?</a:t>
            </a:r>
            <a:endParaRPr lang="en-GB" sz="3600" dirty="0">
              <a:solidFill>
                <a:srgbClr val="002060"/>
              </a:solidFill>
            </a:endParaRPr>
          </a:p>
        </p:txBody>
      </p:sp>
      <p:sp>
        <p:nvSpPr>
          <p:cNvPr id="12" name="Content Placeholder 11"/>
          <p:cNvSpPr>
            <a:spLocks noGrp="1"/>
          </p:cNvSpPr>
          <p:nvPr>
            <p:ph type="body" idx="1"/>
          </p:nvPr>
        </p:nvSpPr>
        <p:spPr>
          <a:xfrm>
            <a:off x="827584" y="3717032"/>
            <a:ext cx="7772400" cy="1500187"/>
          </a:xfrm>
        </p:spPr>
        <p:txBody>
          <a:bodyPr/>
          <a:lstStyle/>
          <a:p>
            <a:pPr>
              <a:buNone/>
            </a:pPr>
            <a:endParaRPr lang="en-GB" dirty="0" smtClean="0">
              <a:solidFill>
                <a:srgbClr val="002060"/>
              </a:solidFill>
            </a:endParaRP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40</a:t>
            </a:fld>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r>
              <a:rPr lang="en-GB" b="1" dirty="0" smtClean="0">
                <a:solidFill>
                  <a:srgbClr val="002060"/>
                </a:solidFill>
              </a:rPr>
              <a:t>Remember .....</a:t>
            </a:r>
            <a:endParaRPr lang="en-GB" b="1" dirty="0">
              <a:solidFill>
                <a:srgbClr val="002060"/>
              </a:solidFill>
            </a:endParaRPr>
          </a:p>
        </p:txBody>
      </p:sp>
      <p:sp>
        <p:nvSpPr>
          <p:cNvPr id="12" name="Content Placeholder 11"/>
          <p:cNvSpPr>
            <a:spLocks noGrp="1"/>
          </p:cNvSpPr>
          <p:nvPr>
            <p:ph idx="1"/>
          </p:nvPr>
        </p:nvSpPr>
        <p:spPr/>
        <p:txBody>
          <a:bodyPr/>
          <a:lstStyle/>
          <a:p>
            <a:pPr>
              <a:buNone/>
            </a:pPr>
            <a:endParaRPr lang="en-GB" dirty="0" smtClean="0">
              <a:solidFill>
                <a:srgbClr val="002060"/>
              </a:solidFill>
            </a:endParaRP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41</a:t>
            </a:fld>
            <a:endParaRPr lang="en-GB" dirty="0">
              <a:solidFill>
                <a:schemeClr val="accent1">
                  <a:lumMod val="50000"/>
                </a:schemeClr>
              </a:solidFill>
            </a:endParaRPr>
          </a:p>
        </p:txBody>
      </p:sp>
      <p:sp>
        <p:nvSpPr>
          <p:cNvPr id="11" name="Rectangle 10"/>
          <p:cNvSpPr/>
          <p:nvPr/>
        </p:nvSpPr>
        <p:spPr>
          <a:xfrm>
            <a:off x="1475656" y="1772816"/>
            <a:ext cx="6480720" cy="4031873"/>
          </a:xfrm>
          <a:prstGeom prst="rect">
            <a:avLst/>
          </a:prstGeom>
        </p:spPr>
        <p:txBody>
          <a:bodyPr wrap="square">
            <a:spAutoFit/>
          </a:bodyPr>
          <a:lstStyle/>
          <a:p>
            <a:pPr>
              <a:buNone/>
            </a:pPr>
            <a:r>
              <a:rPr lang="en-GB" sz="3200" b="1" dirty="0" smtClean="0">
                <a:solidFill>
                  <a:srgbClr val="002060"/>
                </a:solidFill>
                <a:cs typeface="Arial" pitchFamily="34" charset="0"/>
              </a:rPr>
              <a:t>‘To be precise, the most significant factor was ‘home discussion’.  Regardless of social class, the more parents and children conversed with each other in the home, the more the pupils achieved in school’.</a:t>
            </a:r>
          </a:p>
          <a:p>
            <a:endParaRPr lang="en-GB" sz="3200" b="1" dirty="0" smtClean="0">
              <a:solidFill>
                <a:srgbClr val="002060"/>
              </a:solidFill>
              <a:cs typeface="Arial" pitchFamily="34" charset="0"/>
            </a:endParaRPr>
          </a:p>
          <a:p>
            <a:pPr>
              <a:buNone/>
            </a:pPr>
            <a:r>
              <a:rPr lang="en-GB" sz="3200" b="1" dirty="0" smtClean="0">
                <a:solidFill>
                  <a:srgbClr val="002060"/>
                </a:solidFill>
                <a:cs typeface="Arial" pitchFamily="34" charset="0"/>
              </a:rPr>
              <a:t>	Sui-</a:t>
            </a:r>
            <a:r>
              <a:rPr lang="en-US" sz="3200" b="1" dirty="0" smtClean="0">
                <a:solidFill>
                  <a:srgbClr val="002060"/>
                </a:solidFill>
                <a:cs typeface="Arial" pitchFamily="34" charset="0"/>
              </a:rPr>
              <a:t>Chu and </a:t>
            </a:r>
            <a:r>
              <a:rPr lang="en-US" sz="3200" b="1" dirty="0" err="1" smtClean="0">
                <a:solidFill>
                  <a:srgbClr val="002060"/>
                </a:solidFill>
                <a:cs typeface="Arial" pitchFamily="34" charset="0"/>
              </a:rPr>
              <a:t>Willms</a:t>
            </a:r>
            <a:r>
              <a:rPr lang="en-US" sz="3200" b="1" dirty="0" smtClean="0">
                <a:solidFill>
                  <a:srgbClr val="002060"/>
                </a:solidFill>
                <a:cs typeface="Arial" pitchFamily="34" charset="0"/>
              </a:rPr>
              <a:t>, 1996</a:t>
            </a:r>
            <a:endParaRPr lang="en-GB" sz="32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9" name="Title 8"/>
          <p:cNvSpPr>
            <a:spLocks noGrp="1"/>
          </p:cNvSpPr>
          <p:nvPr>
            <p:ph type="title"/>
          </p:nvPr>
        </p:nvSpPr>
        <p:spPr/>
        <p:txBody>
          <a:bodyPr/>
          <a:lstStyle/>
          <a:p>
            <a:r>
              <a:rPr lang="en-GB" b="1" dirty="0" smtClean="0">
                <a:solidFill>
                  <a:srgbClr val="002060"/>
                </a:solidFill>
              </a:rPr>
              <a:t>Effective action</a:t>
            </a:r>
            <a:endParaRPr lang="en-GB" b="1" dirty="0">
              <a:solidFill>
                <a:srgbClr val="002060"/>
              </a:solidFill>
            </a:endParaRPr>
          </a:p>
        </p:txBody>
      </p:sp>
      <p:sp>
        <p:nvSpPr>
          <p:cNvPr id="10" name="Content Placeholder 9"/>
          <p:cNvSpPr>
            <a:spLocks noGrp="1"/>
          </p:cNvSpPr>
          <p:nvPr>
            <p:ph idx="1"/>
          </p:nvPr>
        </p:nvSpPr>
        <p:spPr/>
        <p:txBody>
          <a:bodyPr>
            <a:normAutofit/>
          </a:bodyPr>
          <a:lstStyle/>
          <a:p>
            <a:pPr>
              <a:buNone/>
            </a:pPr>
            <a:r>
              <a:rPr lang="en-GB" b="1" dirty="0" smtClean="0">
                <a:solidFill>
                  <a:srgbClr val="002060"/>
                </a:solidFill>
                <a:cs typeface="Arial" pitchFamily="34" charset="0"/>
              </a:rPr>
              <a:t>1.		Create an environment of mutual trust 	and respect where </a:t>
            </a:r>
            <a:r>
              <a:rPr lang="en-GB" b="1" i="1" u="sng" dirty="0" smtClean="0">
                <a:solidFill>
                  <a:srgbClr val="002060"/>
                </a:solidFill>
                <a:cs typeface="Arial" pitchFamily="34" charset="0"/>
              </a:rPr>
              <a:t>all</a:t>
            </a:r>
            <a:r>
              <a:rPr lang="en-GB" b="1" dirty="0" smtClean="0">
                <a:solidFill>
                  <a:srgbClr val="002060"/>
                </a:solidFill>
                <a:cs typeface="Arial" pitchFamily="34" charset="0"/>
              </a:rPr>
              <a:t> parents understand 	how, </a:t>
            </a:r>
            <a:r>
              <a:rPr lang="en-GB" b="1" i="1" u="sng" dirty="0" smtClean="0">
                <a:solidFill>
                  <a:srgbClr val="002060"/>
                </a:solidFill>
                <a:cs typeface="Arial" pitchFamily="34" charset="0"/>
              </a:rPr>
              <a:t>without teaching their children</a:t>
            </a:r>
            <a:r>
              <a:rPr lang="en-GB" b="1" dirty="0" smtClean="0">
                <a:solidFill>
                  <a:srgbClr val="002060"/>
                </a:solidFill>
                <a:cs typeface="Arial" pitchFamily="34" charset="0"/>
              </a:rPr>
              <a:t>, they 	can support learning in the home.</a:t>
            </a:r>
            <a:endParaRPr lang="en-GB" sz="2400" b="1" dirty="0" smtClean="0">
              <a:solidFill>
                <a:srgbClr val="002060"/>
              </a:solidFill>
              <a:cs typeface="Arial" pitchFamily="34" charset="0"/>
            </a:endParaRPr>
          </a:p>
          <a:p>
            <a:pPr>
              <a:buNone/>
            </a:pPr>
            <a:endParaRPr lang="en-GB" sz="2400" b="1" dirty="0" smtClean="0">
              <a:solidFill>
                <a:srgbClr val="002060"/>
              </a:solidFill>
              <a:cs typeface="Arial" pitchFamily="34" charset="0"/>
            </a:endParaRPr>
          </a:p>
          <a:p>
            <a:pPr>
              <a:buNone/>
            </a:pPr>
            <a:r>
              <a:rPr lang="en-GB" b="1" dirty="0" smtClean="0">
                <a:solidFill>
                  <a:srgbClr val="002060"/>
                </a:solidFill>
                <a:cs typeface="Arial" pitchFamily="34" charset="0"/>
              </a:rPr>
              <a:t>2.		Enable parents of all backgrounds to have</a:t>
            </a:r>
          </a:p>
          <a:p>
            <a:pPr>
              <a:buNone/>
            </a:pPr>
            <a:r>
              <a:rPr lang="en-GB" b="1" dirty="0" smtClean="0">
                <a:solidFill>
                  <a:srgbClr val="002060"/>
                </a:solidFill>
                <a:cs typeface="Arial" pitchFamily="34" charset="0"/>
              </a:rPr>
              <a:t>		regular home discussions with their 	children.</a:t>
            </a:r>
            <a:endParaRPr lang="en-GB" dirty="0"/>
          </a:p>
        </p:txBody>
      </p:sp>
      <p:sp>
        <p:nvSpPr>
          <p:cNvPr id="8" name="Footer Placeholder 7"/>
          <p:cNvSpPr>
            <a:spLocks noGrp="1"/>
          </p:cNvSpPr>
          <p:nvPr>
            <p:ph type="ftr" sz="quarter" idx="11"/>
          </p:nvPr>
        </p:nvSpPr>
        <p:spPr/>
        <p:txBody>
          <a:bodyPr/>
          <a:lstStyle/>
          <a:p>
            <a:r>
              <a:rPr lang="en-GB" dirty="0" smtClean="0"/>
              <a:t>© Engagement in Education Ltd 2015</a:t>
            </a:r>
            <a:endParaRPr lang="en-GB" dirty="0"/>
          </a:p>
        </p:txBody>
      </p:sp>
      <p:sp>
        <p:nvSpPr>
          <p:cNvPr id="7" name="Slide Number Placeholder 6"/>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42</a:t>
            </a:fld>
            <a:endParaRPr lang="en-GB"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9" name="Title 8"/>
          <p:cNvSpPr>
            <a:spLocks noGrp="1"/>
          </p:cNvSpPr>
          <p:nvPr>
            <p:ph type="title"/>
          </p:nvPr>
        </p:nvSpPr>
        <p:spPr/>
        <p:txBody>
          <a:bodyPr>
            <a:normAutofit fontScale="90000"/>
          </a:bodyPr>
          <a:lstStyle/>
          <a:p>
            <a:r>
              <a:rPr lang="en-GB" b="1" dirty="0" smtClean="0">
                <a:solidFill>
                  <a:srgbClr val="002060"/>
                </a:solidFill>
              </a:rPr>
              <a:t>Delivering a change in concept for staff, parents and pupils</a:t>
            </a:r>
            <a:endParaRPr lang="en-GB" b="1" dirty="0">
              <a:solidFill>
                <a:srgbClr val="002060"/>
              </a:solidFill>
            </a:endParaRPr>
          </a:p>
        </p:txBody>
      </p:sp>
      <p:sp>
        <p:nvSpPr>
          <p:cNvPr id="10" name="Content Placeholder 9"/>
          <p:cNvSpPr>
            <a:spLocks noGrp="1"/>
          </p:cNvSpPr>
          <p:nvPr>
            <p:ph idx="1"/>
          </p:nvPr>
        </p:nvSpPr>
        <p:spPr/>
        <p:txBody>
          <a:bodyPr>
            <a:normAutofit/>
          </a:bodyPr>
          <a:lstStyle/>
          <a:p>
            <a:pPr>
              <a:buNone/>
            </a:pPr>
            <a:endParaRPr lang="en-GB" sz="3600" b="1" dirty="0" smtClean="0">
              <a:solidFill>
                <a:srgbClr val="002060"/>
              </a:solidFill>
              <a:cs typeface="Arial" pitchFamily="34" charset="0"/>
            </a:endParaRPr>
          </a:p>
          <a:p>
            <a:pPr marL="742950" indent="-742950">
              <a:buFont typeface="+mj-lt"/>
              <a:buAutoNum type="arabicPeriod"/>
            </a:pPr>
            <a:r>
              <a:rPr lang="en-GB" sz="3600" b="1" dirty="0" smtClean="0">
                <a:solidFill>
                  <a:srgbClr val="002060"/>
                </a:solidFill>
                <a:cs typeface="Arial" pitchFamily="34" charset="0"/>
              </a:rPr>
              <a:t>Staff training that transforms attitudes </a:t>
            </a:r>
          </a:p>
          <a:p>
            <a:pPr marL="742950" indent="-742950">
              <a:buFont typeface="+mj-lt"/>
              <a:buAutoNum type="arabicPeriod"/>
            </a:pPr>
            <a:endParaRPr lang="en-GB" sz="3600" b="1" dirty="0" smtClean="0">
              <a:cs typeface="Arial" pitchFamily="34" charset="0"/>
            </a:endParaRPr>
          </a:p>
          <a:p>
            <a:pPr marL="742950" indent="-742950">
              <a:buFont typeface="+mj-lt"/>
              <a:buAutoNum type="arabicPeriod"/>
            </a:pPr>
            <a:r>
              <a:rPr lang="en-GB" sz="3600" b="1" dirty="0" smtClean="0">
                <a:solidFill>
                  <a:srgbClr val="002060"/>
                </a:solidFill>
                <a:cs typeface="Arial" pitchFamily="34" charset="0"/>
              </a:rPr>
              <a:t>Provide parents with material that</a:t>
            </a:r>
          </a:p>
          <a:p>
            <a:pPr marL="742950" indent="-742950">
              <a:buNone/>
            </a:pPr>
            <a:r>
              <a:rPr lang="en-GB" sz="3600" b="1" dirty="0" smtClean="0">
                <a:solidFill>
                  <a:srgbClr val="002060"/>
                </a:solidFill>
                <a:cs typeface="Arial" pitchFamily="34" charset="0"/>
              </a:rPr>
              <a:t>	facilitates ‘regular at home discussion’.</a:t>
            </a:r>
          </a:p>
        </p:txBody>
      </p:sp>
      <p:sp>
        <p:nvSpPr>
          <p:cNvPr id="8" name="Footer Placeholder 7"/>
          <p:cNvSpPr>
            <a:spLocks noGrp="1"/>
          </p:cNvSpPr>
          <p:nvPr>
            <p:ph type="ftr" sz="quarter" idx="11"/>
          </p:nvPr>
        </p:nvSpPr>
        <p:spPr/>
        <p:txBody>
          <a:bodyPr/>
          <a:lstStyle/>
          <a:p>
            <a:r>
              <a:rPr lang="en-GB" dirty="0" smtClean="0"/>
              <a:t>© Engagement in Education Ltd 2015</a:t>
            </a:r>
            <a:endParaRPr lang="en-GB" dirty="0"/>
          </a:p>
        </p:txBody>
      </p:sp>
      <p:sp>
        <p:nvSpPr>
          <p:cNvPr id="7" name="Slide Number Placeholder 6"/>
          <p:cNvSpPr>
            <a:spLocks noGrp="1"/>
          </p:cNvSpPr>
          <p:nvPr>
            <p:ph type="sldNum" sz="quarter" idx="12"/>
          </p:nvPr>
        </p:nvSpPr>
        <p:spPr>
          <a:xfrm rot="20400000">
            <a:off x="6553200" y="6356350"/>
            <a:ext cx="2133600" cy="365125"/>
          </a:xfrm>
        </p:spPr>
        <p:txBody>
          <a:bodyPr/>
          <a:lstStyle/>
          <a:p>
            <a:fld id="{E9C5FC03-7505-42A5-BDE3-1A34DF1F0EDA}" type="slidenum">
              <a:rPr lang="en-GB" smtClean="0">
                <a:solidFill>
                  <a:schemeClr val="accent1">
                    <a:lumMod val="50000"/>
                  </a:schemeClr>
                </a:solidFill>
              </a:rPr>
              <a:pPr/>
              <a:t>43</a:t>
            </a:fld>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644900"/>
            <a:ext cx="9421813"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itle 1"/>
          <p:cNvSpPr>
            <a:spLocks noGrp="1"/>
          </p:cNvSpPr>
          <p:nvPr>
            <p:ph type="ctrTitle"/>
          </p:nvPr>
        </p:nvSpPr>
        <p:spPr>
          <a:xfrm>
            <a:off x="533400" y="3141663"/>
            <a:ext cx="8077200" cy="1470025"/>
          </a:xfrm>
        </p:spPr>
        <p:txBody>
          <a:bodyPr/>
          <a:lstStyle/>
          <a:p>
            <a:pPr eaLnBrk="1" hangingPunct="1"/>
            <a:r>
              <a:rPr lang="en-GB" altLang="en-US" dirty="0" smtClean="0"/>
              <a:t>TO GET PARENTAL ENGAGEMENT RIGHT?</a:t>
            </a: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15888"/>
            <a:ext cx="25130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Box 4"/>
          <p:cNvSpPr txBox="1">
            <a:spLocks noChangeArrowheads="1"/>
          </p:cNvSpPr>
          <p:nvPr/>
        </p:nvSpPr>
        <p:spPr bwMode="auto">
          <a:xfrm>
            <a:off x="0" y="6078764"/>
            <a:ext cx="3024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3600" dirty="0" smtClean="0">
                <a:solidFill>
                  <a:prstClr val="white"/>
                </a:solidFill>
                <a:cs typeface="Arial" charset="0"/>
              </a:rPr>
              <a:t>#SNEsummit15</a:t>
            </a:r>
          </a:p>
        </p:txBody>
      </p:sp>
      <p:sp>
        <p:nvSpPr>
          <p:cNvPr id="2055" name="TextBox 5"/>
          <p:cNvSpPr txBox="1">
            <a:spLocks noChangeArrowheads="1"/>
          </p:cNvSpPr>
          <p:nvPr/>
        </p:nvSpPr>
        <p:spPr bwMode="auto">
          <a:xfrm>
            <a:off x="1389063" y="2276475"/>
            <a:ext cx="6365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4400" b="1" i="1" dirty="0" smtClean="0">
                <a:solidFill>
                  <a:prstClr val="black"/>
                </a:solidFill>
                <a:cs typeface="Arial" charset="0"/>
              </a:rPr>
              <a:t>What will it take…</a:t>
            </a:r>
          </a:p>
        </p:txBody>
      </p:sp>
      <p:pic>
        <p:nvPicPr>
          <p:cNvPr id="8" name="Picture 9" descr="Z:\WDHarddisk\Events\Annual Events\Summit\Summit 2015\Marketing\MUCKLE MAIN SPONSO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5229201"/>
            <a:ext cx="2164633" cy="98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50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4789040" y="-2907704"/>
            <a:ext cx="17317416" cy="17317416"/>
          </a:xfrm>
          <a:prstGeom prst="rect">
            <a:avLst/>
          </a:prstGeom>
        </p:spPr>
      </p:pic>
      <p:sp>
        <p:nvSpPr>
          <p:cNvPr id="11" name="Title 10"/>
          <p:cNvSpPr>
            <a:spLocks noGrp="1"/>
          </p:cNvSpPr>
          <p:nvPr>
            <p:ph type="title"/>
          </p:nvPr>
        </p:nvSpPr>
        <p:spPr/>
        <p:txBody>
          <a:bodyPr/>
          <a:lstStyle/>
          <a:p>
            <a:r>
              <a:rPr lang="en-GB" b="1" dirty="0" smtClean="0">
                <a:solidFill>
                  <a:schemeClr val="bg2"/>
                </a:solidFill>
              </a:rPr>
              <a:t>The Sutton Trust Toolkit 2012</a:t>
            </a:r>
            <a:endParaRPr lang="en-GB" dirty="0">
              <a:solidFill>
                <a:schemeClr val="bg2"/>
              </a:solidFill>
            </a:endParaRPr>
          </a:p>
        </p:txBody>
      </p:sp>
      <p:sp>
        <p:nvSpPr>
          <p:cNvPr id="12" name="Content Placeholder 11"/>
          <p:cNvSpPr>
            <a:spLocks noGrp="1"/>
          </p:cNvSpPr>
          <p:nvPr>
            <p:ph idx="1"/>
          </p:nvPr>
        </p:nvSpPr>
        <p:spPr/>
        <p:txBody>
          <a:bodyPr>
            <a:normAutofit fontScale="92500" lnSpcReduction="20000"/>
          </a:bodyPr>
          <a:lstStyle/>
          <a:p>
            <a:r>
              <a:rPr lang="en-GB" dirty="0" smtClean="0">
                <a:solidFill>
                  <a:schemeClr val="bg2"/>
                </a:solidFill>
              </a:rPr>
              <a:t>Effective feedback			+9 months</a:t>
            </a:r>
          </a:p>
          <a:p>
            <a:r>
              <a:rPr lang="en-GB" dirty="0" smtClean="0">
                <a:solidFill>
                  <a:schemeClr val="bg2"/>
                </a:solidFill>
              </a:rPr>
              <a:t>Meta-cognition		  		+8 months</a:t>
            </a:r>
          </a:p>
          <a:p>
            <a:r>
              <a:rPr lang="en-GB" dirty="0" smtClean="0">
                <a:solidFill>
                  <a:schemeClr val="bg2"/>
                </a:solidFill>
              </a:rPr>
              <a:t>Peer-tutoring				+6 months</a:t>
            </a:r>
          </a:p>
          <a:p>
            <a:r>
              <a:rPr lang="en-GB" dirty="0" smtClean="0">
                <a:solidFill>
                  <a:schemeClr val="bg2"/>
                </a:solidFill>
              </a:rPr>
              <a:t>Early intervention			+6 months</a:t>
            </a:r>
          </a:p>
          <a:p>
            <a:r>
              <a:rPr lang="en-GB" dirty="0" smtClean="0">
                <a:solidFill>
                  <a:schemeClr val="bg2"/>
                </a:solidFill>
              </a:rPr>
              <a:t>One-to-one tutoring			+5 months</a:t>
            </a:r>
          </a:p>
          <a:p>
            <a:r>
              <a:rPr lang="en-GB" dirty="0" smtClean="0">
                <a:solidFill>
                  <a:schemeClr val="bg2"/>
                </a:solidFill>
              </a:rPr>
              <a:t>Homework				+5 months</a:t>
            </a:r>
          </a:p>
          <a:p>
            <a:r>
              <a:rPr lang="en-GB" dirty="0" smtClean="0">
                <a:solidFill>
                  <a:schemeClr val="bg2"/>
                </a:solidFill>
              </a:rPr>
              <a:t>ICT						+4 months</a:t>
            </a:r>
          </a:p>
          <a:p>
            <a:r>
              <a:rPr lang="en-GB" dirty="0" err="1" smtClean="0">
                <a:solidFill>
                  <a:schemeClr val="bg2"/>
                </a:solidFill>
              </a:rPr>
              <a:t>AfL</a:t>
            </a:r>
            <a:r>
              <a:rPr lang="en-GB" dirty="0" smtClean="0">
                <a:solidFill>
                  <a:schemeClr val="bg2"/>
                </a:solidFill>
              </a:rPr>
              <a:t>						+3 months</a:t>
            </a:r>
          </a:p>
          <a:p>
            <a:r>
              <a:rPr lang="en-GB" u="sng" dirty="0" smtClean="0">
                <a:solidFill>
                  <a:schemeClr val="bg2"/>
                </a:solidFill>
              </a:rPr>
              <a:t>Parental involvement</a:t>
            </a:r>
            <a:r>
              <a:rPr lang="en-GB" dirty="0" smtClean="0">
                <a:solidFill>
                  <a:schemeClr val="bg2"/>
                </a:solidFill>
              </a:rPr>
              <a:t>			+3 months</a:t>
            </a: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bg2"/>
                </a:solidFill>
              </a:rPr>
              <a:pPr/>
              <a:t>5</a:t>
            </a:fld>
            <a:endParaRPr lang="en-GB"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11" name="Title 10"/>
          <p:cNvSpPr>
            <a:spLocks noGrp="1"/>
          </p:cNvSpPr>
          <p:nvPr>
            <p:ph type="title"/>
          </p:nvPr>
        </p:nvSpPr>
        <p:spPr/>
        <p:txBody>
          <a:bodyPr/>
          <a:lstStyle/>
          <a:p>
            <a:r>
              <a:rPr lang="en-US" b="1" dirty="0" smtClean="0">
                <a:solidFill>
                  <a:srgbClr val="002060"/>
                </a:solidFill>
              </a:rPr>
              <a:t>But………..</a:t>
            </a:r>
            <a:endParaRPr lang="en-GB" dirty="0"/>
          </a:p>
        </p:txBody>
      </p:sp>
      <p:sp>
        <p:nvSpPr>
          <p:cNvPr id="12" name="Content Placeholder 11"/>
          <p:cNvSpPr>
            <a:spLocks noGrp="1"/>
          </p:cNvSpPr>
          <p:nvPr>
            <p:ph idx="1"/>
          </p:nvPr>
        </p:nvSpPr>
        <p:spPr/>
        <p:txBody>
          <a:bodyPr/>
          <a:lstStyle/>
          <a:p>
            <a:pPr>
              <a:buNone/>
            </a:pPr>
            <a:endParaRPr lang="en-GB" dirty="0" smtClean="0">
              <a:solidFill>
                <a:srgbClr val="002060"/>
              </a:solidFill>
            </a:endParaRPr>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accent1">
                    <a:lumMod val="50000"/>
                  </a:schemeClr>
                </a:solidFill>
              </a:rPr>
              <a:pPr/>
              <a:t>6</a:t>
            </a:fld>
            <a:endParaRPr lang="en-GB" dirty="0">
              <a:solidFill>
                <a:schemeClr val="accent1">
                  <a:lumMod val="50000"/>
                </a:schemeClr>
              </a:solidFill>
            </a:endParaRPr>
          </a:p>
        </p:txBody>
      </p:sp>
      <p:sp>
        <p:nvSpPr>
          <p:cNvPr id="8" name="Rectangle 7"/>
          <p:cNvSpPr/>
          <p:nvPr/>
        </p:nvSpPr>
        <p:spPr>
          <a:xfrm>
            <a:off x="719572" y="1166294"/>
            <a:ext cx="7704856" cy="5016758"/>
          </a:xfrm>
          <a:prstGeom prst="rect">
            <a:avLst/>
          </a:prstGeom>
        </p:spPr>
        <p:txBody>
          <a:bodyPr wrap="square">
            <a:spAutoFit/>
          </a:bodyPr>
          <a:lstStyle/>
          <a:p>
            <a:pPr>
              <a:buFontTx/>
              <a:buNone/>
            </a:pPr>
            <a:r>
              <a:rPr lang="en-US" sz="4000" b="1" dirty="0" smtClean="0">
                <a:solidFill>
                  <a:srgbClr val="002060"/>
                </a:solidFill>
              </a:rPr>
              <a:t>"Although most schools embrace the concepts of partnership and parent involvement, </a:t>
            </a:r>
            <a:r>
              <a:rPr lang="en-US" sz="4000" b="1" dirty="0" smtClean="0">
                <a:solidFill>
                  <a:srgbClr val="FF0000"/>
                </a:solidFill>
              </a:rPr>
              <a:t>few have translated their beliefs into plans or their plans into action</a:t>
            </a:r>
            <a:r>
              <a:rPr lang="en-US" sz="4000" b="1" dirty="0" smtClean="0">
                <a:solidFill>
                  <a:srgbClr val="002060"/>
                </a:solidFill>
              </a:rPr>
              <a:t>“</a:t>
            </a:r>
          </a:p>
          <a:p>
            <a:pPr>
              <a:buFontTx/>
              <a:buNone/>
            </a:pPr>
            <a:r>
              <a:rPr lang="en-US" sz="3200" b="1" dirty="0" smtClean="0">
                <a:solidFill>
                  <a:srgbClr val="002060"/>
                </a:solidFill>
              </a:rPr>
              <a:t>Joyce Epstein (1991)</a:t>
            </a:r>
            <a:r>
              <a:rPr lang="en-US" sz="4000" b="1" dirty="0" smtClean="0">
                <a:solidFill>
                  <a:srgbClr val="002060"/>
                </a:solidFill>
              </a:rPr>
              <a:t> </a:t>
            </a:r>
          </a:p>
          <a:p>
            <a:pPr>
              <a:buFontTx/>
              <a:buNone/>
            </a:pPr>
            <a:endParaRPr lang="en-US" sz="4000" b="1" dirty="0" smtClean="0">
              <a:solidFill>
                <a:srgbClr val="002060"/>
              </a:solidFill>
            </a:endParaRPr>
          </a:p>
          <a:p>
            <a:pPr>
              <a:buFontTx/>
              <a:buNone/>
            </a:pPr>
            <a:endParaRPr lang="en-GB" sz="4000" b="1"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907704"/>
            <a:ext cx="17317416" cy="17317416"/>
          </a:xfrm>
          <a:prstGeom prst="rect">
            <a:avLst/>
          </a:prstGeom>
        </p:spPr>
      </p:pic>
      <p:sp>
        <p:nvSpPr>
          <p:cNvPr id="11" name="Title 10"/>
          <p:cNvSpPr>
            <a:spLocks noGrp="1"/>
          </p:cNvSpPr>
          <p:nvPr>
            <p:ph type="title"/>
          </p:nvPr>
        </p:nvSpPr>
        <p:spPr/>
        <p:txBody>
          <a:bodyPr/>
          <a:lstStyle/>
          <a:p>
            <a:r>
              <a:rPr lang="en-GB" dirty="0" smtClean="0">
                <a:solidFill>
                  <a:schemeClr val="bg2"/>
                </a:solidFill>
              </a:rPr>
              <a:t>Government Response</a:t>
            </a:r>
            <a:endParaRPr lang="en-GB" dirty="0">
              <a:solidFill>
                <a:schemeClr val="bg2"/>
              </a:solidFill>
            </a:endParaRPr>
          </a:p>
        </p:txBody>
      </p:sp>
      <p:sp>
        <p:nvSpPr>
          <p:cNvPr id="12" name="Content Placeholder 11"/>
          <p:cNvSpPr>
            <a:spLocks noGrp="1"/>
          </p:cNvSpPr>
          <p:nvPr>
            <p:ph idx="1"/>
          </p:nvPr>
        </p:nvSpPr>
        <p:spPr/>
        <p:txBody>
          <a:bodyPr>
            <a:normAutofit lnSpcReduction="10000"/>
          </a:bodyPr>
          <a:lstStyle/>
          <a:p>
            <a:pPr>
              <a:buNone/>
            </a:pPr>
            <a:r>
              <a:rPr lang="en-GB" b="1" dirty="0" smtClean="0"/>
              <a:t>SSAT</a:t>
            </a:r>
          </a:p>
          <a:p>
            <a:pPr>
              <a:buNone/>
            </a:pPr>
            <a:r>
              <a:rPr lang="en-GB" dirty="0" smtClean="0"/>
              <a:t>EPRA Campaign (Engaging Parents in Raising</a:t>
            </a:r>
          </a:p>
          <a:p>
            <a:pPr>
              <a:buNone/>
            </a:pPr>
            <a:r>
              <a:rPr lang="en-GB" dirty="0" smtClean="0"/>
              <a:t>Achievement) 2006/7</a:t>
            </a:r>
          </a:p>
          <a:p>
            <a:pPr>
              <a:buNone/>
            </a:pPr>
            <a:r>
              <a:rPr lang="en-GB" b="1" dirty="0" err="1" smtClean="0"/>
              <a:t>Becta</a:t>
            </a:r>
            <a:r>
              <a:rPr lang="en-GB" b="1" dirty="0" smtClean="0"/>
              <a:t> </a:t>
            </a:r>
          </a:p>
          <a:p>
            <a:pPr>
              <a:buNone/>
            </a:pPr>
            <a:r>
              <a:rPr lang="en-GB" dirty="0" smtClean="0"/>
              <a:t>Online Reporting to Parents 2007/8</a:t>
            </a:r>
          </a:p>
          <a:p>
            <a:pPr>
              <a:buNone/>
            </a:pPr>
            <a:r>
              <a:rPr lang="en-GB" dirty="0" smtClean="0"/>
              <a:t>Manageable, meaningful and sustainable</a:t>
            </a:r>
          </a:p>
          <a:p>
            <a:pPr>
              <a:buNone/>
            </a:pPr>
            <a:r>
              <a:rPr lang="en-GB" b="1" dirty="0" smtClean="0"/>
              <a:t>Ofsted </a:t>
            </a:r>
          </a:p>
          <a:p>
            <a:pPr>
              <a:buNone/>
            </a:pPr>
            <a:r>
              <a:rPr lang="en-GB" dirty="0" smtClean="0"/>
              <a:t>Inspection Framework 2012</a:t>
            </a:r>
          </a:p>
          <a:p>
            <a:pPr>
              <a:buNone/>
            </a:pPr>
            <a:endParaRPr lang="en-GB" dirty="0" smtClean="0"/>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smtClean="0">
                <a:solidFill>
                  <a:schemeClr val="bg2"/>
                </a:solidFill>
              </a:rPr>
              <a:pPr/>
              <a:t>7</a:t>
            </a:fld>
            <a:endParaRPr lang="en-GB" dirty="0">
              <a:solidFill>
                <a:schemeClr val="bg2"/>
              </a:solidFill>
            </a:endParaRPr>
          </a:p>
        </p:txBody>
      </p:sp>
    </p:spTree>
    <p:extLst>
      <p:ext uri="{BB962C8B-B14F-4D97-AF65-F5344CB8AC3E}">
        <p14:creationId xmlns:p14="http://schemas.microsoft.com/office/powerpoint/2010/main" val="396665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r>
              <a:rPr lang="en-GB" dirty="0" smtClean="0">
                <a:solidFill>
                  <a:srgbClr val="002060"/>
                </a:solidFill>
              </a:rPr>
              <a:t>Activity 1 </a:t>
            </a:r>
            <a:endParaRPr lang="en-GB" dirty="0">
              <a:solidFill>
                <a:srgbClr val="002060"/>
              </a:solidFill>
            </a:endParaRPr>
          </a:p>
        </p:txBody>
      </p:sp>
      <p:sp>
        <p:nvSpPr>
          <p:cNvPr id="12" name="Content Placeholder 11"/>
          <p:cNvSpPr>
            <a:spLocks noGrp="1"/>
          </p:cNvSpPr>
          <p:nvPr>
            <p:ph idx="1"/>
          </p:nvPr>
        </p:nvSpPr>
        <p:spPr>
          <a:xfrm>
            <a:off x="395536" y="1772816"/>
            <a:ext cx="8229600" cy="4536504"/>
          </a:xfrm>
        </p:spPr>
        <p:txBody>
          <a:bodyPr>
            <a:normAutofit fontScale="92500" lnSpcReduction="20000"/>
          </a:bodyPr>
          <a:lstStyle/>
          <a:p>
            <a:pPr marL="0" indent="0">
              <a:buNone/>
            </a:pPr>
            <a:r>
              <a:rPr lang="en-GB" b="1" dirty="0" smtClean="0"/>
              <a:t>2.</a:t>
            </a:r>
            <a:r>
              <a:rPr lang="en-GB" b="1" dirty="0"/>
              <a:t> </a:t>
            </a:r>
            <a:r>
              <a:rPr lang="en-GB" b="1" dirty="0" smtClean="0"/>
              <a:t>Why is it hard to find evidence of consistent</a:t>
            </a:r>
          </a:p>
          <a:p>
            <a:pPr marL="514350" indent="-514350">
              <a:buNone/>
            </a:pPr>
            <a:r>
              <a:rPr lang="en-GB" b="1" dirty="0"/>
              <a:t>  </a:t>
            </a:r>
            <a:r>
              <a:rPr lang="en-GB" b="1" dirty="0" smtClean="0"/>
              <a:t>   good practice in schools?</a:t>
            </a:r>
          </a:p>
          <a:p>
            <a:pPr marL="514350" indent="-514350">
              <a:buNone/>
            </a:pPr>
            <a:r>
              <a:rPr lang="en-GB" b="1" dirty="0" smtClean="0"/>
              <a:t>	</a:t>
            </a:r>
          </a:p>
          <a:p>
            <a:pPr marL="514350" indent="-514350">
              <a:buNone/>
            </a:pPr>
            <a:endParaRPr lang="en-GB" b="1" dirty="0" smtClean="0"/>
          </a:p>
          <a:p>
            <a:pPr marL="514350" indent="-514350">
              <a:buNone/>
            </a:pPr>
            <a:r>
              <a:rPr lang="en-GB" b="1" dirty="0" smtClean="0"/>
              <a:t>	You have a lead Ofsted inspector in front of you and you are asked to list 3 parental engagement activities in your school. </a:t>
            </a:r>
          </a:p>
          <a:p>
            <a:pPr marL="514350" indent="-514350">
              <a:buNone/>
            </a:pPr>
            <a:r>
              <a:rPr lang="en-GB" b="1" dirty="0" smtClean="0"/>
              <a:t>	</a:t>
            </a:r>
            <a:r>
              <a:rPr lang="en-GB" b="1" dirty="0"/>
              <a:t>Task: create that list.</a:t>
            </a:r>
          </a:p>
          <a:p>
            <a:pPr marL="514350" indent="-514350">
              <a:buNone/>
            </a:pPr>
            <a:r>
              <a:rPr lang="en-GB" b="1" dirty="0" smtClean="0"/>
              <a:t>	Time: 20 seconds</a:t>
            </a:r>
          </a:p>
          <a:p>
            <a:pPr marL="514350" indent="-514350">
              <a:buNone/>
            </a:pPr>
            <a:r>
              <a:rPr lang="en-GB" b="1" dirty="0" smtClean="0"/>
              <a:t>	</a:t>
            </a:r>
          </a:p>
          <a:p>
            <a:pPr marL="514350" indent="-514350">
              <a:buNone/>
            </a:pPr>
            <a:endParaRPr lang="en-GB" b="1" dirty="0" smtClean="0"/>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8</a:t>
            </a:fld>
            <a:endParaRPr lang="en-GB"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2E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eie watermark 2.png"/>
          <p:cNvPicPr>
            <a:picLocks noChangeAspect="1"/>
          </p:cNvPicPr>
          <p:nvPr/>
        </p:nvPicPr>
        <p:blipFill>
          <a:blip r:embed="rId2" cstate="print"/>
          <a:stretch>
            <a:fillRect/>
          </a:stretch>
        </p:blipFill>
        <p:spPr>
          <a:xfrm>
            <a:off x="-3060848" y="-2475656"/>
            <a:ext cx="17317416" cy="17317416"/>
          </a:xfrm>
          <a:prstGeom prst="rect">
            <a:avLst/>
          </a:prstGeom>
        </p:spPr>
      </p:pic>
      <p:sp>
        <p:nvSpPr>
          <p:cNvPr id="8" name="Title 7"/>
          <p:cNvSpPr>
            <a:spLocks noGrp="1"/>
          </p:cNvSpPr>
          <p:nvPr>
            <p:ph type="title"/>
          </p:nvPr>
        </p:nvSpPr>
        <p:spPr/>
        <p:txBody>
          <a:bodyPr/>
          <a:lstStyle/>
          <a:p>
            <a:r>
              <a:rPr lang="en-GB" dirty="0" smtClean="0">
                <a:solidFill>
                  <a:srgbClr val="002060"/>
                </a:solidFill>
              </a:rPr>
              <a:t>Activity 1a </a:t>
            </a:r>
            <a:endParaRPr lang="en-GB" dirty="0">
              <a:solidFill>
                <a:srgbClr val="002060"/>
              </a:solidFill>
            </a:endParaRPr>
          </a:p>
        </p:txBody>
      </p:sp>
      <p:sp>
        <p:nvSpPr>
          <p:cNvPr id="12" name="Content Placeholder 11"/>
          <p:cNvSpPr>
            <a:spLocks noGrp="1"/>
          </p:cNvSpPr>
          <p:nvPr>
            <p:ph idx="1"/>
          </p:nvPr>
        </p:nvSpPr>
        <p:spPr>
          <a:xfrm>
            <a:off x="395536" y="1772816"/>
            <a:ext cx="8229600" cy="4536504"/>
          </a:xfrm>
        </p:spPr>
        <p:txBody>
          <a:bodyPr>
            <a:normAutofit/>
          </a:bodyPr>
          <a:lstStyle/>
          <a:p>
            <a:pPr marL="514350" indent="-514350">
              <a:buNone/>
            </a:pPr>
            <a:r>
              <a:rPr lang="en-GB" b="1" dirty="0" smtClean="0"/>
              <a:t>	How do you evaluate the effectiveness of that good practice? 	</a:t>
            </a:r>
          </a:p>
          <a:p>
            <a:pPr marL="514350" indent="-514350">
              <a:buNone/>
            </a:pPr>
            <a:r>
              <a:rPr lang="en-GB" b="1" dirty="0" smtClean="0"/>
              <a:t>	Task: create that list</a:t>
            </a:r>
            <a:r>
              <a:rPr lang="en-GB" b="1" dirty="0"/>
              <a:t>. </a:t>
            </a:r>
            <a:endParaRPr lang="en-GB" b="1" dirty="0" smtClean="0"/>
          </a:p>
          <a:p>
            <a:pPr marL="514350" indent="-514350">
              <a:buNone/>
            </a:pPr>
            <a:r>
              <a:rPr lang="en-GB" b="1" dirty="0"/>
              <a:t>	</a:t>
            </a:r>
            <a:r>
              <a:rPr lang="en-GB" b="1" dirty="0" smtClean="0"/>
              <a:t>Time</a:t>
            </a:r>
            <a:r>
              <a:rPr lang="en-GB" b="1" dirty="0"/>
              <a:t>: </a:t>
            </a:r>
            <a:r>
              <a:rPr lang="en-GB" b="1" dirty="0" smtClean="0"/>
              <a:t>20 seconds</a:t>
            </a:r>
          </a:p>
          <a:p>
            <a:pPr marL="514350" indent="-514350">
              <a:buNone/>
            </a:pPr>
            <a:endParaRPr lang="en-GB" b="1" dirty="0" smtClean="0"/>
          </a:p>
          <a:p>
            <a:pPr marL="514350" indent="-514350">
              <a:buNone/>
            </a:pPr>
            <a:endParaRPr lang="en-GB" b="1" dirty="0" smtClean="0"/>
          </a:p>
          <a:p>
            <a:pPr>
              <a:buNone/>
            </a:pPr>
            <a:endParaRPr lang="en-GB" dirty="0"/>
          </a:p>
        </p:txBody>
      </p:sp>
      <p:sp>
        <p:nvSpPr>
          <p:cNvPr id="10" name="Footer Placeholder 9"/>
          <p:cNvSpPr>
            <a:spLocks noGrp="1"/>
          </p:cNvSpPr>
          <p:nvPr>
            <p:ph type="ftr" sz="quarter" idx="11"/>
          </p:nvPr>
        </p:nvSpPr>
        <p:spPr/>
        <p:txBody>
          <a:bodyPr/>
          <a:lstStyle/>
          <a:p>
            <a:r>
              <a:rPr lang="en-GB" dirty="0" smtClean="0">
                <a:solidFill>
                  <a:schemeClr val="bg2"/>
                </a:solidFill>
              </a:rPr>
              <a:t>© Engagement in Education Ltd 2015</a:t>
            </a:r>
            <a:endParaRPr lang="en-GB" dirty="0">
              <a:solidFill>
                <a:schemeClr val="bg2"/>
              </a:solidFill>
            </a:endParaRPr>
          </a:p>
        </p:txBody>
      </p:sp>
      <p:sp>
        <p:nvSpPr>
          <p:cNvPr id="9" name="Slide Number Placeholder 8"/>
          <p:cNvSpPr>
            <a:spLocks noGrp="1"/>
          </p:cNvSpPr>
          <p:nvPr>
            <p:ph type="sldNum" sz="quarter" idx="12"/>
          </p:nvPr>
        </p:nvSpPr>
        <p:spPr/>
        <p:txBody>
          <a:bodyPr/>
          <a:lstStyle/>
          <a:p>
            <a:fld id="{E9C5FC03-7505-42A5-BDE3-1A34DF1F0EDA}" type="slidenum">
              <a:rPr lang="en-GB" b="1" smtClean="0">
                <a:solidFill>
                  <a:schemeClr val="bg2"/>
                </a:solidFill>
              </a:rPr>
              <a:pPr/>
              <a:t>9</a:t>
            </a:fld>
            <a:endParaRPr lang="en-GB" b="1" dirty="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1935</Words>
  <Application>Microsoft Office PowerPoint</Application>
  <PresentationFormat>On-screen Show (4:3)</PresentationFormat>
  <Paragraphs>362</Paragraphs>
  <Slides>44</Slides>
  <Notes>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TO GET PARENTAL ENGAGEMENT RIGHT?</vt:lpstr>
      <vt:lpstr>What will it take…to get parental engagement right? </vt:lpstr>
      <vt:lpstr>Why isn’t Parental Engagement working?</vt:lpstr>
      <vt:lpstr>1. What do we want to achieve from    Parental Engagement, and why?</vt:lpstr>
      <vt:lpstr>The Sutton Trust Toolkit 2012</vt:lpstr>
      <vt:lpstr>But………..</vt:lpstr>
      <vt:lpstr>Government Response</vt:lpstr>
      <vt:lpstr>Activity 1 </vt:lpstr>
      <vt:lpstr>Activity 1a </vt:lpstr>
      <vt:lpstr> 3. How does our current practice     inhibit those aims? </vt:lpstr>
      <vt:lpstr>A crucial difference in function</vt:lpstr>
      <vt:lpstr>Activity 2</vt:lpstr>
      <vt:lpstr>Where are we going wrong?</vt:lpstr>
      <vt:lpstr>Recognising a balance</vt:lpstr>
      <vt:lpstr>Wilshaw and Gove blame the ‘feckless’ parents  </vt:lpstr>
      <vt:lpstr>PowerPoint Presentation</vt:lpstr>
      <vt:lpstr>PowerPoint Presentation</vt:lpstr>
      <vt:lpstr>PowerPoint Presentation</vt:lpstr>
      <vt:lpstr>New Thinking - New Methodology</vt:lpstr>
      <vt:lpstr>PowerPoint Presentation</vt:lpstr>
      <vt:lpstr>PowerPoint Presentation</vt:lpstr>
      <vt:lpstr>PowerPoint Presentation</vt:lpstr>
      <vt:lpstr>Parental Consultation</vt:lpstr>
      <vt:lpstr>PowerPoint Presentation</vt:lpstr>
      <vt:lpstr>PowerPoint Presentation</vt:lpstr>
      <vt:lpstr>Evolution of proof of concept at Throckley</vt:lpstr>
      <vt:lpstr>PowerPoint Presentation</vt:lpstr>
      <vt:lpstr>PowerPoint Presentation</vt:lpstr>
      <vt:lpstr>PowerPoint Presentation</vt:lpstr>
      <vt:lpstr>PowerPoint Presentation</vt:lpstr>
      <vt:lpstr>Comments from Teachers: </vt:lpstr>
      <vt:lpstr>Comments from Parents 1: </vt:lpstr>
      <vt:lpstr>Comments from Parents 2: </vt:lpstr>
      <vt:lpstr>Comments from Parents 3:</vt:lpstr>
      <vt:lpstr>Comments from Parents 4:</vt:lpstr>
      <vt:lpstr>Comments from Parents 5:</vt:lpstr>
      <vt:lpstr>Comments from Parents 6:</vt:lpstr>
      <vt:lpstr>The Sutton Trust Toolkit 2012</vt:lpstr>
      <vt:lpstr>PowerPoint Presentation</vt:lpstr>
      <vt:lpstr>4. What can I do to improve Parental Engagement in my school?</vt:lpstr>
      <vt:lpstr>Remember .....</vt:lpstr>
      <vt:lpstr>Effective action</vt:lpstr>
      <vt:lpstr>Delivering a change in concept for staff, parents and pupils</vt:lpstr>
      <vt:lpstr>TO GET PARENTAL ENGAGEMENT RIGHT?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Ellie Geddes</cp:lastModifiedBy>
  <cp:revision>331</cp:revision>
  <dcterms:created xsi:type="dcterms:W3CDTF">2013-09-18T09:27:11Z</dcterms:created>
  <dcterms:modified xsi:type="dcterms:W3CDTF">2015-10-14T12:11:34Z</dcterms:modified>
</cp:coreProperties>
</file>