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3" r:id="rId2"/>
    <p:sldId id="274" r:id="rId3"/>
    <p:sldId id="276" r:id="rId4"/>
    <p:sldId id="277" r:id="rId5"/>
    <p:sldId id="278" r:id="rId6"/>
    <p:sldId id="281" r:id="rId7"/>
    <p:sldId id="282" r:id="rId8"/>
    <p:sldId id="283" r:id="rId9"/>
    <p:sldId id="284" r:id="rId10"/>
    <p:sldId id="285" r:id="rId11"/>
    <p:sldId id="279" r:id="rId12"/>
    <p:sldId id="27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C1A"/>
    <a:srgbClr val="E5C12C"/>
    <a:srgbClr val="DFAD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89112" autoAdjust="0"/>
  </p:normalViewPr>
  <p:slideViewPr>
    <p:cSldViewPr snapToGrid="0" snapToObjects="1">
      <p:cViewPr>
        <p:scale>
          <a:sx n="75" d="100"/>
          <a:sy n="75" d="100"/>
        </p:scale>
        <p:origin x="-48"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410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392BF2-4735-664C-8CDB-F4ACFE7044A2}" type="datetimeFigureOut">
              <a:rPr lang="en-US" smtClean="0"/>
              <a:pPr/>
              <a:t>11/1/2013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438468-A534-F747-B6D2-DF6DA6D623E8}" type="slidenum">
              <a:rPr lang="en-US" smtClean="0"/>
              <a:pPr/>
              <a:t>‹#›</a:t>
            </a:fld>
            <a:endParaRPr lang="en-US" dirty="0"/>
          </a:p>
        </p:txBody>
      </p:sp>
    </p:spTree>
    <p:extLst>
      <p:ext uri="{BB962C8B-B14F-4D97-AF65-F5344CB8AC3E}">
        <p14:creationId xmlns:p14="http://schemas.microsoft.com/office/powerpoint/2010/main" val="3753795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636AC-14A5-7F43-8210-2BD28D97E0C1}" type="datetimeFigureOut">
              <a:rPr lang="en-US" smtClean="0"/>
              <a:pPr/>
              <a:t>11/1/2013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5C35F-A843-6C47-A6C3-7EAD09AB969D}" type="slidenum">
              <a:rPr lang="en-US" smtClean="0"/>
              <a:pPr/>
              <a:t>‹#›</a:t>
            </a:fld>
            <a:endParaRPr lang="en-US" dirty="0"/>
          </a:p>
        </p:txBody>
      </p:sp>
    </p:spTree>
    <p:extLst>
      <p:ext uri="{BB962C8B-B14F-4D97-AF65-F5344CB8AC3E}">
        <p14:creationId xmlns:p14="http://schemas.microsoft.com/office/powerpoint/2010/main" val="5474479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D5C35F-A843-6C47-A6C3-7EAD09AB969D}" type="slidenum">
              <a:rPr lang="en-US" smtClean="0"/>
              <a:pPr/>
              <a:t>5</a:t>
            </a:fld>
            <a:endParaRPr lang="en-US" dirty="0"/>
          </a:p>
        </p:txBody>
      </p:sp>
    </p:spTree>
    <p:extLst>
      <p:ext uri="{BB962C8B-B14F-4D97-AF65-F5344CB8AC3E}">
        <p14:creationId xmlns:p14="http://schemas.microsoft.com/office/powerpoint/2010/main" val="838399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0" name="Picture 9" descr="3-min-read-Powerpoint_cover.jpg"/>
          <p:cNvPicPr>
            <a:picLocks noChangeAspect="1"/>
          </p:cNvPicPr>
          <p:nvPr userDrawn="1"/>
        </p:nvPicPr>
        <p:blipFill>
          <a:blip r:embed="rId2"/>
          <a:stretch>
            <a:fillRect/>
          </a:stretch>
        </p:blipFill>
        <p:spPr>
          <a:xfrm>
            <a:off x="6112" y="0"/>
            <a:ext cx="9137888" cy="6858000"/>
          </a:xfrm>
          <a:prstGeom prst="rect">
            <a:avLst/>
          </a:prstGeom>
        </p:spPr>
      </p:pic>
    </p:spTree>
    <p:extLst>
      <p:ext uri="{BB962C8B-B14F-4D97-AF65-F5344CB8AC3E}">
        <p14:creationId xmlns:p14="http://schemas.microsoft.com/office/powerpoint/2010/main" val="420897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4" descr="3-min-read-Powerpoint_inside_alt.jpg"/>
          <p:cNvPicPr>
            <a:picLocks noChangeAspect="1"/>
          </p:cNvPicPr>
          <p:nvPr userDrawn="1"/>
        </p:nvPicPr>
        <p:blipFill>
          <a:blip r:embed="rId2"/>
          <a:stretch>
            <a:fillRect/>
          </a:stretch>
        </p:blipFill>
        <p:spPr>
          <a:xfrm>
            <a:off x="0" y="0"/>
            <a:ext cx="9144000" cy="6858000"/>
          </a:xfrm>
          <a:prstGeom prst="rect">
            <a:avLst/>
          </a:prstGeom>
        </p:spPr>
      </p:pic>
      <p:sp>
        <p:nvSpPr>
          <p:cNvPr id="4" name="Title 3"/>
          <p:cNvSpPr>
            <a:spLocks noGrp="1"/>
          </p:cNvSpPr>
          <p:nvPr>
            <p:ph type="title"/>
          </p:nvPr>
        </p:nvSpPr>
        <p:spPr>
          <a:xfrm>
            <a:off x="1016000" y="619760"/>
            <a:ext cx="7142480" cy="797878"/>
          </a:xfrm>
          <a:prstGeom prst="rect">
            <a:avLst/>
          </a:prstGeom>
        </p:spPr>
        <p:txBody>
          <a:bodyPr vert="horz"/>
          <a:lstStyle>
            <a:lvl1pPr algn="l">
              <a:defRPr sz="2800">
                <a:solidFill>
                  <a:srgbClr val="E5C12C"/>
                </a:solidFill>
                <a:latin typeface="Arial"/>
                <a:cs typeface="Arial"/>
              </a:defRPr>
            </a:lvl1pPr>
          </a:lstStyle>
          <a:p>
            <a:r>
              <a:rPr lang="en-GB" dirty="0" smtClean="0"/>
              <a:t>Click to edit Master title style</a:t>
            </a:r>
            <a:endParaRPr lang="en-US" dirty="0"/>
          </a:p>
        </p:txBody>
      </p:sp>
      <p:sp>
        <p:nvSpPr>
          <p:cNvPr id="6" name="Text Placeholder 5"/>
          <p:cNvSpPr>
            <a:spLocks noGrp="1"/>
          </p:cNvSpPr>
          <p:nvPr>
            <p:ph type="body" sz="quarter" idx="10"/>
          </p:nvPr>
        </p:nvSpPr>
        <p:spPr>
          <a:xfrm>
            <a:off x="1016000" y="1417638"/>
            <a:ext cx="7142480" cy="4251325"/>
          </a:xfrm>
          <a:prstGeom prst="rect">
            <a:avLst/>
          </a:prstGeom>
        </p:spPr>
        <p:txBody>
          <a:bodyPr vert="horz"/>
          <a:lstStyle>
            <a:lvl1pPr>
              <a:defRPr sz="1600"/>
            </a:lvl1pPr>
            <a:lvl2pPr>
              <a:defRPr sz="1600"/>
            </a:lvl2pPr>
            <a:lvl3pPr>
              <a:defRPr sz="1600"/>
            </a:lvl3pPr>
            <a:lvl4pPr>
              <a:defRPr sz="1600"/>
            </a:lvl4pPr>
            <a:lvl5pPr>
              <a:defRPr sz="16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5999403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23286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heschoolbu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65980" y="3722250"/>
            <a:ext cx="2932546" cy="584776"/>
          </a:xfrm>
          <a:prstGeom prst="rect">
            <a:avLst/>
          </a:prstGeom>
          <a:noFill/>
        </p:spPr>
        <p:txBody>
          <a:bodyPr wrap="square" rtlCol="0">
            <a:spAutoFit/>
          </a:bodyPr>
          <a:lstStyle/>
          <a:p>
            <a:r>
              <a:rPr lang="en-US" sz="3200" kern="400" spc="100" dirty="0" smtClean="0">
                <a:solidFill>
                  <a:srgbClr val="F6C21E"/>
                </a:solidFill>
                <a:latin typeface="Impact"/>
                <a:cs typeface="Impact"/>
              </a:rPr>
              <a:t>3-MINUTE READ</a:t>
            </a:r>
            <a:endParaRPr lang="en-US" sz="3200" kern="400" spc="100" dirty="0">
              <a:solidFill>
                <a:srgbClr val="F6C21E"/>
              </a:solidFill>
              <a:latin typeface="Impact"/>
              <a:cs typeface="Impact"/>
            </a:endParaRPr>
          </a:p>
        </p:txBody>
      </p:sp>
      <p:sp>
        <p:nvSpPr>
          <p:cNvPr id="4" name="TextBox 3"/>
          <p:cNvSpPr txBox="1"/>
          <p:nvPr/>
        </p:nvSpPr>
        <p:spPr>
          <a:xfrm>
            <a:off x="4645661" y="4105548"/>
            <a:ext cx="3939540" cy="1938992"/>
          </a:xfrm>
          <a:prstGeom prst="rect">
            <a:avLst/>
          </a:prstGeom>
          <a:noFill/>
        </p:spPr>
        <p:txBody>
          <a:bodyPr wrap="square" rtlCol="0">
            <a:spAutoFit/>
          </a:bodyPr>
          <a:lstStyle/>
          <a:p>
            <a:r>
              <a:rPr lang="en-GB" sz="4000" kern="400" spc="100" dirty="0">
                <a:solidFill>
                  <a:srgbClr val="6B6C6B"/>
                </a:solidFill>
                <a:latin typeface="Impact"/>
                <a:cs typeface="Impact"/>
              </a:rPr>
              <a:t>Draft </a:t>
            </a:r>
            <a:r>
              <a:rPr lang="en-GB" sz="4000" kern="400" spc="100" dirty="0" smtClean="0">
                <a:solidFill>
                  <a:srgbClr val="6B6C6B"/>
                </a:solidFill>
                <a:latin typeface="Impact"/>
                <a:cs typeface="Impact"/>
              </a:rPr>
              <a:t>SEN Code </a:t>
            </a:r>
            <a:r>
              <a:rPr lang="en-GB" sz="4000" kern="400" spc="100" dirty="0">
                <a:solidFill>
                  <a:srgbClr val="6B6C6B"/>
                </a:solidFill>
                <a:latin typeface="Impact"/>
                <a:cs typeface="Impact"/>
              </a:rPr>
              <a:t>of Practice: </a:t>
            </a:r>
          </a:p>
          <a:p>
            <a:r>
              <a:rPr lang="en-GB" sz="4000" kern="400" spc="100" dirty="0">
                <a:solidFill>
                  <a:srgbClr val="6B6C6B"/>
                </a:solidFill>
                <a:latin typeface="Impact"/>
                <a:cs typeface="Impact"/>
              </a:rPr>
              <a:t>for 0 to 25 years</a:t>
            </a:r>
            <a:endParaRPr lang="en-US" sz="4000" kern="400" spc="100" dirty="0">
              <a:solidFill>
                <a:srgbClr val="6B6C6B"/>
              </a:solidFill>
              <a:latin typeface="Impact"/>
              <a:cs typeface="Impact"/>
            </a:endParaRPr>
          </a:p>
        </p:txBody>
      </p:sp>
    </p:spTree>
    <p:extLst>
      <p:ext uri="{BB962C8B-B14F-4D97-AF65-F5344CB8AC3E}">
        <p14:creationId xmlns:p14="http://schemas.microsoft.com/office/powerpoint/2010/main" val="284342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Resolving disputes</a:t>
            </a:r>
            <a:endParaRPr lang="en-GB" dirty="0"/>
          </a:p>
        </p:txBody>
      </p:sp>
      <p:sp>
        <p:nvSpPr>
          <p:cNvPr id="3" name="Text Placeholder 2"/>
          <p:cNvSpPr>
            <a:spLocks noGrp="1"/>
          </p:cNvSpPr>
          <p:nvPr>
            <p:ph type="body" sz="quarter" idx="10"/>
          </p:nvPr>
        </p:nvSpPr>
        <p:spPr/>
        <p:txBody>
          <a:bodyPr/>
          <a:lstStyle/>
          <a:p>
            <a:pPr marL="0" indent="0" algn="just">
              <a:buNone/>
            </a:pPr>
            <a:r>
              <a:rPr lang="en-GB" dirty="0" smtClean="0">
                <a:latin typeface="Arial" panose="020B0604020202020204" pitchFamily="34" charset="0"/>
                <a:cs typeface="Arial" panose="020B0604020202020204" pitchFamily="34" charset="0"/>
              </a:rPr>
              <a:t>LAs </a:t>
            </a:r>
            <a:r>
              <a:rPr lang="en-GB" b="1" u="sng" dirty="0" smtClean="0">
                <a:latin typeface="Arial" panose="020B0604020202020204" pitchFamily="34" charset="0"/>
                <a:cs typeface="Arial" panose="020B0604020202020204" pitchFamily="34" charset="0"/>
              </a:rPr>
              <a:t>must</a:t>
            </a:r>
            <a:r>
              <a:rPr lang="en-GB" dirty="0" smtClean="0">
                <a:latin typeface="Arial" panose="020B0604020202020204" pitchFamily="34" charset="0"/>
                <a:cs typeface="Arial" panose="020B0604020202020204" pitchFamily="34" charset="0"/>
              </a:rPr>
              <a:t> make disagreement resolution services available to parents and young people.</a:t>
            </a:r>
          </a:p>
          <a:p>
            <a:pPr marL="0" indent="0" algn="just">
              <a:buNone/>
            </a:pPr>
            <a:endParaRPr lang="en-GB" dirty="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Details of the disagreement resolution arrangements </a:t>
            </a:r>
            <a:r>
              <a:rPr lang="en-GB" b="1" u="sng" dirty="0" smtClean="0">
                <a:latin typeface="Arial" panose="020B0604020202020204" pitchFamily="34" charset="0"/>
                <a:cs typeface="Arial" panose="020B0604020202020204" pitchFamily="34" charset="0"/>
              </a:rPr>
              <a:t>must</a:t>
            </a:r>
            <a:r>
              <a:rPr lang="en-GB" dirty="0" smtClean="0">
                <a:latin typeface="Arial" panose="020B0604020202020204" pitchFamily="34" charset="0"/>
                <a:cs typeface="Arial" panose="020B0604020202020204" pitchFamily="34" charset="0"/>
              </a:rPr>
              <a:t> be included in the local offer when developing EHC plans.</a:t>
            </a:r>
          </a:p>
          <a:p>
            <a:pPr marL="0" indent="0" algn="just">
              <a:buNone/>
            </a:pPr>
            <a:endParaRPr lang="en-GB" dirty="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A number of avenues are available to address disagreements, including Ofsted, Local Government Ombudsman and First-tier tribunals. The Secretary of State for Education can also be addressed if the dispute cannot be solved at the local level. </a:t>
            </a:r>
          </a:p>
          <a:p>
            <a:pPr marL="0" indent="0" algn="just">
              <a:buNone/>
            </a:pPr>
            <a:endParaRPr lang="en-GB" dirty="0">
              <a:latin typeface="Arial" panose="020B0604020202020204" pitchFamily="34" charset="0"/>
              <a:cs typeface="Arial" panose="020B0604020202020204" pitchFamily="34" charset="0"/>
            </a:endParaRPr>
          </a:p>
          <a:p>
            <a:pPr marL="0" indent="0" algn="just">
              <a:buNone/>
            </a:pPr>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he First-tier tribunal is explained in more detail in  the SEN (Appeals) Regulation 3-Minute Read, downloadable from TheSchoolBus website.</a:t>
            </a:r>
          </a:p>
        </p:txBody>
      </p:sp>
    </p:spTree>
    <p:extLst>
      <p:ext uri="{BB962C8B-B14F-4D97-AF65-F5344CB8AC3E}">
        <p14:creationId xmlns:p14="http://schemas.microsoft.com/office/powerpoint/2010/main" val="4003644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Transitional Arrangements</a:t>
            </a:r>
            <a:endParaRPr lang="en-GB" dirty="0"/>
          </a:p>
        </p:txBody>
      </p:sp>
      <p:sp>
        <p:nvSpPr>
          <p:cNvPr id="3" name="Text Placeholder 2"/>
          <p:cNvSpPr>
            <a:spLocks noGrp="1"/>
          </p:cNvSpPr>
          <p:nvPr>
            <p:ph type="body" sz="quarter" idx="10"/>
          </p:nvPr>
        </p:nvSpPr>
        <p:spPr/>
        <p:txBody>
          <a:bodyPr/>
          <a:lstStyle/>
          <a:p>
            <a:pPr marL="0" indent="0">
              <a:buNone/>
            </a:pPr>
            <a:r>
              <a:rPr lang="en-GB" dirty="0">
                <a:latin typeface="Arial" panose="020B0604020202020204" pitchFamily="34" charset="0"/>
                <a:cs typeface="Arial" panose="020B0604020202020204" pitchFamily="34" charset="0"/>
              </a:rPr>
              <a:t>From 1 September </a:t>
            </a:r>
            <a:r>
              <a:rPr lang="en-GB" dirty="0" smtClean="0">
                <a:latin typeface="Arial" panose="020B0604020202020204" pitchFamily="34" charset="0"/>
                <a:cs typeface="Arial" panose="020B0604020202020204" pitchFamily="34" charset="0"/>
              </a:rPr>
              <a:t>2014, </a:t>
            </a:r>
            <a:r>
              <a:rPr lang="en-GB" dirty="0">
                <a:latin typeface="Arial" panose="020B0604020202020204" pitchFamily="34" charset="0"/>
                <a:cs typeface="Arial" panose="020B0604020202020204" pitchFamily="34" charset="0"/>
              </a:rPr>
              <a:t>transitional arrangements will be </a:t>
            </a:r>
            <a:r>
              <a:rPr lang="en-GB" dirty="0" smtClean="0">
                <a:latin typeface="Arial" panose="020B0604020202020204" pitchFamily="34" charset="0"/>
                <a:cs typeface="Arial" panose="020B0604020202020204" pitchFamily="34" charset="0"/>
              </a:rPr>
              <a:t>put in </a:t>
            </a:r>
            <a:r>
              <a:rPr lang="en-GB" dirty="0">
                <a:latin typeface="Arial" panose="020B0604020202020204" pitchFamily="34" charset="0"/>
                <a:cs typeface="Arial" panose="020B0604020202020204" pitchFamily="34" charset="0"/>
              </a:rPr>
              <a:t>place to support the </a:t>
            </a:r>
            <a:r>
              <a:rPr lang="en-GB" dirty="0" smtClean="0">
                <a:latin typeface="Arial" panose="020B0604020202020204" pitchFamily="34" charset="0"/>
                <a:cs typeface="Arial" panose="020B0604020202020204" pitchFamily="34" charset="0"/>
              </a:rPr>
              <a:t>changeover </a:t>
            </a:r>
            <a:r>
              <a:rPr lang="en-GB" dirty="0">
                <a:latin typeface="Arial" panose="020B0604020202020204" pitchFamily="34" charset="0"/>
                <a:cs typeface="Arial" panose="020B0604020202020204" pitchFamily="34" charset="0"/>
              </a:rPr>
              <a:t>from the current system to the new system in </a:t>
            </a:r>
            <a:r>
              <a:rPr lang="en-GB" dirty="0" smtClean="0">
                <a:latin typeface="Arial" panose="020B0604020202020204" pitchFamily="34" charset="0"/>
                <a:cs typeface="Arial" panose="020B0604020202020204" pitchFamily="34" charset="0"/>
              </a:rPr>
              <a:t>a way that is manageable. </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These arrangements </a:t>
            </a:r>
            <a:r>
              <a:rPr lang="en-GB" dirty="0">
                <a:latin typeface="Arial" panose="020B0604020202020204" pitchFamily="34" charset="0"/>
                <a:cs typeface="Arial" panose="020B0604020202020204" pitchFamily="34" charset="0"/>
              </a:rPr>
              <a:t>will set out the elements of </a:t>
            </a:r>
            <a:r>
              <a:rPr lang="en-GB" dirty="0" smtClean="0">
                <a:latin typeface="Arial" panose="020B0604020202020204" pitchFamily="34" charset="0"/>
                <a:cs typeface="Arial" panose="020B0604020202020204" pitchFamily="34" charset="0"/>
              </a:rPr>
              <a:t>the following legislative instruments that will remain in force during the transition period: </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SEN </a:t>
            </a:r>
            <a:r>
              <a:rPr lang="en-GB" dirty="0">
                <a:latin typeface="Arial" panose="020B0604020202020204" pitchFamily="34" charset="0"/>
                <a:cs typeface="Arial" panose="020B0604020202020204" pitchFamily="34" charset="0"/>
              </a:rPr>
              <a:t>Code of Practice (2001</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Section </a:t>
            </a:r>
            <a:r>
              <a:rPr lang="en-GB" dirty="0">
                <a:latin typeface="Arial" panose="020B0604020202020204" pitchFamily="34" charset="0"/>
                <a:cs typeface="Arial" panose="020B0604020202020204" pitchFamily="34" charset="0"/>
              </a:rPr>
              <a:t>139A Learning Difficulty Assessments Statutory Guidance (2013</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155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What’s next?</a:t>
            </a:r>
            <a:endParaRPr lang="en-GB" dirty="0"/>
          </a:p>
        </p:txBody>
      </p:sp>
      <p:sp>
        <p:nvSpPr>
          <p:cNvPr id="3" name="Text Placeholder 2"/>
          <p:cNvSpPr>
            <a:spLocks noGrp="1"/>
          </p:cNvSpPr>
          <p:nvPr>
            <p:ph type="body" sz="quarter" idx="10"/>
          </p:nvPr>
        </p:nvSpPr>
        <p:spPr/>
        <p:txBody>
          <a:bodyPr/>
          <a:lstStyle/>
          <a:p>
            <a:pPr marL="0" indent="0">
              <a:buNone/>
            </a:pPr>
            <a:r>
              <a:rPr lang="en-GB" dirty="0">
                <a:latin typeface="Arial" panose="020B0604020202020204" pitchFamily="34" charset="0"/>
                <a:cs typeface="Arial" pitchFamily="34" charset="0"/>
              </a:rPr>
              <a:t>From 1 September 2014 the provisions in the Children and Families Bill, its </a:t>
            </a:r>
          </a:p>
          <a:p>
            <a:pPr marL="0" indent="0">
              <a:buNone/>
            </a:pPr>
            <a:r>
              <a:rPr lang="en-GB" dirty="0">
                <a:latin typeface="Arial" panose="020B0604020202020204" pitchFamily="34" charset="0"/>
                <a:cs typeface="Arial" pitchFamily="34" charset="0"/>
              </a:rPr>
              <a:t>associated regulations and Code of Practice will be in force. </a:t>
            </a:r>
          </a:p>
          <a:p>
            <a:pPr marL="0" indent="0">
              <a:buNone/>
            </a:pPr>
            <a:endParaRPr lang="en-GB" dirty="0">
              <a:latin typeface="Arial" panose="020B0604020202020204" pitchFamily="34" charset="0"/>
              <a:cs typeface="Arial" pitchFamily="34" charset="0"/>
            </a:endParaRPr>
          </a:p>
          <a:p>
            <a:pPr marL="0" indent="0">
              <a:buNone/>
            </a:pPr>
            <a:r>
              <a:rPr lang="en-GB" dirty="0">
                <a:latin typeface="Arial" panose="020B0604020202020204" pitchFamily="34" charset="0"/>
                <a:cs typeface="Arial" pitchFamily="34" charset="0"/>
              </a:rPr>
              <a:t>Subject to any transitional arrangements made, from that date the following guidance </a:t>
            </a:r>
            <a:r>
              <a:rPr lang="en-GB" dirty="0" smtClean="0">
                <a:latin typeface="Arial" panose="020B0604020202020204" pitchFamily="34" charset="0"/>
                <a:cs typeface="Arial" pitchFamily="34" charset="0"/>
              </a:rPr>
              <a:t>will </a:t>
            </a:r>
            <a:r>
              <a:rPr lang="en-GB" dirty="0">
                <a:latin typeface="Arial" panose="020B0604020202020204" pitchFamily="34" charset="0"/>
                <a:cs typeface="Arial" pitchFamily="34" charset="0"/>
              </a:rPr>
              <a:t>cease to have effect</a:t>
            </a:r>
            <a:r>
              <a:rPr lang="en-GB" dirty="0" smtClean="0">
                <a:latin typeface="Arial" panose="020B0604020202020204" pitchFamily="34" charset="0"/>
                <a:cs typeface="Arial" pitchFamily="34" charset="0"/>
              </a:rPr>
              <a:t>:</a:t>
            </a:r>
          </a:p>
          <a:p>
            <a:pPr marL="0" indent="0">
              <a:buNone/>
            </a:pPr>
            <a:r>
              <a:rPr lang="en-GB" dirty="0" smtClean="0">
                <a:latin typeface="Arial" panose="020B0604020202020204" pitchFamily="34" charset="0"/>
                <a:cs typeface="Arial" pitchFamily="34" charset="0"/>
              </a:rPr>
              <a:t> </a:t>
            </a:r>
            <a:endParaRPr lang="en-GB" dirty="0">
              <a:latin typeface="Arial" panose="020B0604020202020204" pitchFamily="34" charset="0"/>
              <a:cs typeface="Arial" pitchFamily="34" charset="0"/>
            </a:endParaRPr>
          </a:p>
          <a:p>
            <a:pPr marL="0" indent="0">
              <a:buNone/>
            </a:pPr>
            <a:r>
              <a:rPr lang="en-GB" dirty="0">
                <a:latin typeface="Arial" panose="020B0604020202020204" pitchFamily="34" charset="0"/>
                <a:cs typeface="Arial" pitchFamily="34" charset="0"/>
              </a:rPr>
              <a:t>• SEN Code of Practice (2001</a:t>
            </a:r>
            <a:r>
              <a:rPr lang="en-GB" dirty="0" smtClean="0">
                <a:latin typeface="Arial" panose="020B0604020202020204" pitchFamily="34" charset="0"/>
                <a:cs typeface="Arial" pitchFamily="34" charset="0"/>
              </a:rPr>
              <a:t>). </a:t>
            </a:r>
            <a:endParaRPr lang="en-GB" dirty="0">
              <a:latin typeface="Arial" panose="020B0604020202020204" pitchFamily="34" charset="0"/>
              <a:cs typeface="Arial" pitchFamily="34" charset="0"/>
            </a:endParaRPr>
          </a:p>
          <a:p>
            <a:pPr marL="0" indent="0">
              <a:buNone/>
            </a:pPr>
            <a:r>
              <a:rPr lang="en-GB" dirty="0">
                <a:latin typeface="Arial" panose="020B0604020202020204" pitchFamily="34" charset="0"/>
                <a:cs typeface="Arial" pitchFamily="34" charset="0"/>
              </a:rPr>
              <a:t>• Inclusive Schooling (2001</a:t>
            </a:r>
            <a:r>
              <a:rPr lang="en-GB" dirty="0" smtClean="0">
                <a:latin typeface="Arial" panose="020B0604020202020204" pitchFamily="34" charset="0"/>
                <a:cs typeface="Arial" pitchFamily="34" charset="0"/>
              </a:rPr>
              <a:t>). </a:t>
            </a:r>
            <a:endParaRPr lang="en-GB" dirty="0">
              <a:latin typeface="Arial" panose="020B0604020202020204" pitchFamily="34" charset="0"/>
              <a:cs typeface="Arial" pitchFamily="34" charset="0"/>
            </a:endParaRPr>
          </a:p>
          <a:p>
            <a:pPr marL="0" indent="0">
              <a:buNone/>
            </a:pPr>
            <a:r>
              <a:rPr lang="en-GB" dirty="0">
                <a:latin typeface="Arial" panose="020B0604020202020204" pitchFamily="34" charset="0"/>
                <a:cs typeface="Arial" pitchFamily="34" charset="0"/>
              </a:rPr>
              <a:t>• Section 139A Learning Difficulty Assessments Statutory Guidance (2013</a:t>
            </a:r>
            <a:r>
              <a:rPr lang="en-GB" dirty="0" smtClean="0">
                <a:latin typeface="Arial" panose="020B0604020202020204" pitchFamily="34" charset="0"/>
                <a:cs typeface="Arial" pitchFamily="34" charset="0"/>
              </a:rPr>
              <a:t>).</a:t>
            </a:r>
          </a:p>
          <a:p>
            <a:pPr marL="0" indent="0">
              <a:buNone/>
            </a:pPr>
            <a:endParaRPr lang="en-GB" dirty="0">
              <a:latin typeface="Arial" panose="020B0604020202020204" pitchFamily="34" charset="0"/>
              <a:cs typeface="Arial" pitchFamily="34" charset="0"/>
            </a:endParaRPr>
          </a:p>
          <a:p>
            <a:pPr marL="0" indent="0">
              <a:buNone/>
            </a:pPr>
            <a:r>
              <a:rPr lang="en-GB" dirty="0" smtClean="0">
                <a:latin typeface="Arial" panose="020B0604020202020204" pitchFamily="34" charset="0"/>
                <a:cs typeface="Arial" pitchFamily="34" charset="0"/>
              </a:rPr>
              <a:t>If </a:t>
            </a:r>
            <a:r>
              <a:rPr lang="en-GB" dirty="0">
                <a:latin typeface="Arial" panose="020B0604020202020204" pitchFamily="34" charset="0"/>
                <a:cs typeface="Arial" pitchFamily="34" charset="0"/>
              </a:rPr>
              <a:t>you wish to discover more about </a:t>
            </a:r>
            <a:r>
              <a:rPr lang="en-GB" dirty="0" smtClean="0">
                <a:latin typeface="Arial" panose="020B0604020202020204" pitchFamily="34" charset="0"/>
                <a:cs typeface="Arial" pitchFamily="34" charset="0"/>
              </a:rPr>
              <a:t>the SEN (2014) Code of Practice and / or its Statutory Guidance, you can download them in full on </a:t>
            </a:r>
            <a:r>
              <a:rPr lang="en-GB" dirty="0" smtClean="0">
                <a:latin typeface="Arial" panose="020B0604020202020204" pitchFamily="34" charset="0"/>
                <a:cs typeface="Arial" pitchFamily="34" charset="0"/>
                <a:hlinkClick r:id="rId2"/>
              </a:rPr>
              <a:t>TheSchoolBus website.</a:t>
            </a:r>
            <a:endParaRPr lang="en-GB" dirty="0">
              <a:latin typeface="Arial" panose="020B0604020202020204" pitchFamily="34" charset="0"/>
              <a:cs typeface="Arial" pitchFamily="34" charset="0"/>
            </a:endParaRPr>
          </a:p>
          <a:p>
            <a:pPr marL="0" indent="0">
              <a:buNone/>
            </a:pPr>
            <a:endParaRPr lang="en-GB" dirty="0"/>
          </a:p>
        </p:txBody>
      </p:sp>
    </p:spTree>
    <p:extLst>
      <p:ext uri="{BB962C8B-B14F-4D97-AF65-F5344CB8AC3E}">
        <p14:creationId xmlns:p14="http://schemas.microsoft.com/office/powerpoint/2010/main" val="430673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and what does it mean for you?</a:t>
            </a:r>
            <a:endParaRPr lang="en-US" dirty="0"/>
          </a:p>
        </p:txBody>
      </p:sp>
      <p:sp>
        <p:nvSpPr>
          <p:cNvPr id="3" name="Text Placeholder 2"/>
          <p:cNvSpPr>
            <a:spLocks noGrp="1"/>
          </p:cNvSpPr>
          <p:nvPr>
            <p:ph type="body" sz="quarter" idx="10"/>
          </p:nvPr>
        </p:nvSpPr>
        <p:spPr/>
        <p:txBody>
          <a:bodyPr/>
          <a:lstStyle/>
          <a:p>
            <a:pPr marL="0" indent="0" algn="just">
              <a:buNone/>
            </a:pPr>
            <a:r>
              <a:rPr lang="en-US" dirty="0" smtClean="0">
                <a:latin typeface="Arial" panose="020B0604020202020204" pitchFamily="34" charset="0"/>
                <a:cs typeface="Arial" panose="020B0604020202020204" pitchFamily="34" charset="0"/>
              </a:rPr>
              <a:t>The </a:t>
            </a:r>
            <a:r>
              <a:rPr lang="en-US" dirty="0" err="1" smtClean="0">
                <a:latin typeface="Arial" panose="020B0604020202020204" pitchFamily="34" charset="0"/>
                <a:cs typeface="Arial" panose="020B0604020202020204" pitchFamily="34" charset="0"/>
              </a:rPr>
              <a:t>DfE</a:t>
            </a:r>
            <a:r>
              <a:rPr lang="en-US" dirty="0" smtClean="0">
                <a:latin typeface="Arial" panose="020B0604020202020204" pitchFamily="34" charset="0"/>
                <a:cs typeface="Arial" panose="020B0604020202020204" pitchFamily="34" charset="0"/>
              </a:rPr>
              <a:t> has produced statutory guidance concerning Part 3 of the Children and Families Bill; the Special Educational Needs (SEN) Code of Practice. </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smtClean="0">
                <a:latin typeface="Arial" panose="020B0604020202020204" pitchFamily="34" charset="0"/>
                <a:cs typeface="Arial" panose="020B0604020202020204" pitchFamily="34" charset="0"/>
              </a:rPr>
              <a:t>The 174 page guidance was published in October 2013 and contains a wealth of information that school leaders and local authorities (LAs) may find valuable. The Code provides practical advice on </a:t>
            </a:r>
            <a:r>
              <a:rPr lang="en-US" dirty="0">
                <a:latin typeface="Arial" panose="020B0604020202020204" pitchFamily="34" charset="0"/>
                <a:cs typeface="Arial" panose="020B0604020202020204" pitchFamily="34" charset="0"/>
              </a:rPr>
              <a:t>how to identify, assess and make provision for children and young people with SEN.  </a:t>
            </a:r>
          </a:p>
          <a:p>
            <a:pPr marL="0" indent="0" algn="just">
              <a:buNone/>
            </a:pPr>
            <a:r>
              <a:rPr lang="en-US" dirty="0" smtClean="0">
                <a:latin typeface="Arial" panose="020B0604020202020204" pitchFamily="34" charset="0"/>
                <a:cs typeface="Arial" panose="020B0604020202020204" pitchFamily="34" charset="0"/>
              </a:rPr>
              <a:t> </a:t>
            </a:r>
          </a:p>
          <a:p>
            <a:pPr marL="0" indent="0" algn="just">
              <a:buNone/>
            </a:pPr>
            <a:r>
              <a:rPr lang="en-US" dirty="0" smtClean="0">
                <a:latin typeface="Arial" panose="020B0604020202020204" pitchFamily="34" charset="0"/>
                <a:cs typeface="Arial" panose="020B0604020202020204" pitchFamily="34" charset="0"/>
              </a:rPr>
              <a:t>This information will enable schools to gain a clear understanding of the duties, policies and procedures inherent within the Code and also to ensure that the statutory duties towards Children with SEN are effectively fulfilled. </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smtClean="0">
                <a:latin typeface="Arial" panose="020B0604020202020204" pitchFamily="34" charset="0"/>
                <a:cs typeface="Arial" panose="020B0604020202020204" pitchFamily="34" charset="0"/>
              </a:rPr>
              <a:t>The key points concerning the SEN Code of Practice Statutory Guide have been presented in this 3-Minute Read in an efficient and concise manner.</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Changes from the 2001 Code of Practice</a:t>
            </a:r>
            <a:endParaRPr lang="en-GB" dirty="0"/>
          </a:p>
        </p:txBody>
      </p:sp>
      <p:sp>
        <p:nvSpPr>
          <p:cNvPr id="3" name="Text Placeholder 2"/>
          <p:cNvSpPr>
            <a:spLocks noGrp="1"/>
          </p:cNvSpPr>
          <p:nvPr>
            <p:ph type="body" sz="quarter" idx="10"/>
          </p:nvPr>
        </p:nvSpPr>
        <p:spPr>
          <a:xfrm>
            <a:off x="1016000" y="1277938"/>
            <a:ext cx="7142480" cy="4251325"/>
          </a:xfrm>
        </p:spPr>
        <p:txBody>
          <a:bodyPr/>
          <a:lstStyle/>
          <a:p>
            <a:pPr marL="0" indent="0" algn="just">
              <a:buNone/>
            </a:pPr>
            <a:r>
              <a:rPr lang="en-GB" dirty="0" smtClean="0">
                <a:latin typeface="Arial" panose="020B0604020202020204" pitchFamily="34" charset="0"/>
                <a:cs typeface="Arial" panose="020B0604020202020204" pitchFamily="34" charset="0"/>
              </a:rPr>
              <a:t>The main changes from the SEN Code of Practice (2001), to reflect the new legislation, are: </a:t>
            </a:r>
          </a:p>
          <a:p>
            <a:pPr marL="0" indent="0" algn="just">
              <a:buNone/>
            </a:pPr>
            <a:endParaRPr lang="en-GB" dirty="0" smtClean="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overs </a:t>
            </a:r>
            <a:r>
              <a:rPr lang="en-GB" dirty="0">
                <a:latin typeface="Arial" panose="020B0604020202020204" pitchFamily="34" charset="0"/>
                <a:cs typeface="Arial" panose="020B0604020202020204" pitchFamily="34" charset="0"/>
              </a:rPr>
              <a:t>the 0-25 age </a:t>
            </a:r>
            <a:r>
              <a:rPr lang="en-GB" dirty="0" smtClean="0">
                <a:latin typeface="Arial" panose="020B0604020202020204" pitchFamily="34" charset="0"/>
                <a:cs typeface="Arial" panose="020B0604020202020204" pitchFamily="34" charset="0"/>
              </a:rPr>
              <a:t>range</a:t>
            </a:r>
            <a:r>
              <a:rPr lang="en-GB" dirty="0">
                <a:latin typeface="Arial" panose="020B0604020202020204" pitchFamily="34" charset="0"/>
                <a:cs typeface="Arial" panose="020B0604020202020204" pitchFamily="34" charset="0"/>
              </a:rPr>
              <a:t>.</a:t>
            </a:r>
          </a:p>
          <a:p>
            <a:pPr algn="just"/>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learer </a:t>
            </a:r>
            <a:r>
              <a:rPr lang="en-GB" dirty="0">
                <a:latin typeface="Arial" panose="020B0604020202020204" pitchFamily="34" charset="0"/>
                <a:cs typeface="Arial" panose="020B0604020202020204" pitchFamily="34" charset="0"/>
              </a:rPr>
              <a:t>focus on the views of children </a:t>
            </a:r>
            <a:r>
              <a:rPr lang="en-GB" dirty="0" smtClean="0">
                <a:latin typeface="Arial" panose="020B0604020202020204" pitchFamily="34" charset="0"/>
                <a:cs typeface="Arial" panose="020B0604020202020204" pitchFamily="34" charset="0"/>
              </a:rPr>
              <a:t>and young people and their </a:t>
            </a:r>
            <a:r>
              <a:rPr lang="en-GB" dirty="0">
                <a:latin typeface="Arial" panose="020B0604020202020204" pitchFamily="34" charset="0"/>
                <a:cs typeface="Arial" panose="020B0604020202020204" pitchFamily="34" charset="0"/>
              </a:rPr>
              <a:t>role in </a:t>
            </a:r>
            <a:r>
              <a:rPr lang="en-GB" dirty="0" smtClean="0">
                <a:latin typeface="Arial" panose="020B0604020202020204" pitchFamily="34" charset="0"/>
                <a:cs typeface="Arial" panose="020B0604020202020204" pitchFamily="34" charset="0"/>
              </a:rPr>
              <a:t>decision-making.</a:t>
            </a:r>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G</a:t>
            </a:r>
            <a:r>
              <a:rPr lang="en-GB" dirty="0" smtClean="0">
                <a:latin typeface="Arial" panose="020B0604020202020204" pitchFamily="34" charset="0"/>
                <a:cs typeface="Arial" panose="020B0604020202020204" pitchFamily="34" charset="0"/>
              </a:rPr>
              <a:t>uidance </a:t>
            </a:r>
            <a:r>
              <a:rPr lang="en-GB" dirty="0">
                <a:latin typeface="Arial" panose="020B0604020202020204" pitchFamily="34" charset="0"/>
                <a:cs typeface="Arial" panose="020B0604020202020204" pitchFamily="34" charset="0"/>
              </a:rPr>
              <a:t>on the joint planning and commissioning of services to </a:t>
            </a:r>
            <a:r>
              <a:rPr lang="en-GB" dirty="0" smtClean="0">
                <a:latin typeface="Arial" panose="020B0604020202020204" pitchFamily="34" charset="0"/>
                <a:cs typeface="Arial" panose="020B0604020202020204" pitchFamily="34" charset="0"/>
              </a:rPr>
              <a:t>ensure co-operation </a:t>
            </a:r>
            <a:r>
              <a:rPr lang="en-GB" dirty="0">
                <a:latin typeface="Arial" panose="020B0604020202020204" pitchFamily="34" charset="0"/>
                <a:cs typeface="Arial" panose="020B0604020202020204" pitchFamily="34" charset="0"/>
              </a:rPr>
              <a:t>between education, health services and social </a:t>
            </a:r>
            <a:r>
              <a:rPr lang="en-GB" dirty="0" smtClean="0">
                <a:latin typeface="Arial" panose="020B0604020202020204" pitchFamily="34" charset="0"/>
                <a:cs typeface="Arial" panose="020B0604020202020204" pitchFamily="34" charset="0"/>
              </a:rPr>
              <a:t>care. </a:t>
            </a:r>
            <a:endParaRPr lang="en-GB" dirty="0">
              <a:latin typeface="Arial" panose="020B0604020202020204" pitchFamily="34" charset="0"/>
              <a:cs typeface="Arial" panose="020B0604020202020204" pitchFamily="34" charset="0"/>
            </a:endParaRPr>
          </a:p>
          <a:p>
            <a:pPr algn="just"/>
            <a:r>
              <a:rPr lang="en-GB" dirty="0" smtClean="0">
                <a:latin typeface="Arial" panose="020B0604020202020204" pitchFamily="34" charset="0"/>
                <a:cs typeface="Arial" panose="020B0604020202020204" pitchFamily="34" charset="0"/>
              </a:rPr>
              <a:t>For </a:t>
            </a:r>
            <a:r>
              <a:rPr lang="en-GB" dirty="0">
                <a:latin typeface="Arial" panose="020B0604020202020204" pitchFamily="34" charset="0"/>
                <a:cs typeface="Arial" panose="020B0604020202020204" pitchFamily="34" charset="0"/>
              </a:rPr>
              <a:t>children and young people with </a:t>
            </a:r>
            <a:r>
              <a:rPr lang="en-GB" dirty="0" smtClean="0">
                <a:latin typeface="Arial" panose="020B0604020202020204" pitchFamily="34" charset="0"/>
                <a:cs typeface="Arial" panose="020B0604020202020204" pitchFamily="34" charset="0"/>
              </a:rPr>
              <a:t>complex needs, </a:t>
            </a:r>
            <a:r>
              <a:rPr lang="en-GB" dirty="0">
                <a:latin typeface="Arial" panose="020B0604020202020204" pitchFamily="34" charset="0"/>
                <a:cs typeface="Arial" panose="020B0604020202020204" pitchFamily="34" charset="0"/>
              </a:rPr>
              <a:t>a co-ordinated </a:t>
            </a:r>
            <a:r>
              <a:rPr lang="en-GB" dirty="0" smtClean="0">
                <a:latin typeface="Arial" panose="020B0604020202020204" pitchFamily="34" charset="0"/>
                <a:cs typeface="Arial" panose="020B0604020202020204" pitchFamily="34" charset="0"/>
              </a:rPr>
              <a:t>assessment and </a:t>
            </a:r>
            <a:r>
              <a:rPr lang="en-GB" dirty="0">
                <a:latin typeface="Arial" panose="020B0604020202020204" pitchFamily="34" charset="0"/>
                <a:cs typeface="Arial" panose="020B0604020202020204" pitchFamily="34" charset="0"/>
              </a:rPr>
              <a:t>the new 0-25 Education, Health and Care Plan </a:t>
            </a: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EHC plan) replace statements and Learning Difficulty Assessments (LDAs</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N</a:t>
            </a:r>
            <a:r>
              <a:rPr lang="en-GB" dirty="0" smtClean="0">
                <a:latin typeface="Arial" panose="020B0604020202020204" pitchFamily="34" charset="0"/>
                <a:cs typeface="Arial" panose="020B0604020202020204" pitchFamily="34" charset="0"/>
              </a:rPr>
              <a:t>ew </a:t>
            </a:r>
            <a:r>
              <a:rPr lang="en-GB" dirty="0">
                <a:latin typeface="Arial" panose="020B0604020202020204" pitchFamily="34" charset="0"/>
                <a:cs typeface="Arial" panose="020B0604020202020204" pitchFamily="34" charset="0"/>
              </a:rPr>
              <a:t>guidance on the support </a:t>
            </a:r>
            <a:r>
              <a:rPr lang="en-GB" dirty="0" smtClean="0">
                <a:latin typeface="Arial" panose="020B0604020202020204" pitchFamily="34" charset="0"/>
                <a:cs typeface="Arial" panose="020B0604020202020204" pitchFamily="34" charset="0"/>
              </a:rPr>
              <a:t>pupils </a:t>
            </a:r>
            <a:r>
              <a:rPr lang="en-GB" dirty="0">
                <a:latin typeface="Arial" panose="020B0604020202020204" pitchFamily="34" charset="0"/>
                <a:cs typeface="Arial" panose="020B0604020202020204" pitchFamily="34" charset="0"/>
              </a:rPr>
              <a:t>and students should receive in </a:t>
            </a:r>
            <a:r>
              <a:rPr lang="en-GB" dirty="0" smtClean="0">
                <a:latin typeface="Arial" panose="020B0604020202020204" pitchFamily="34" charset="0"/>
                <a:cs typeface="Arial" panose="020B0604020202020204" pitchFamily="34" charset="0"/>
              </a:rPr>
              <a:t>education </a:t>
            </a:r>
            <a:r>
              <a:rPr lang="en-GB" dirty="0">
                <a:latin typeface="Arial" panose="020B0604020202020204" pitchFamily="34" charset="0"/>
                <a:cs typeface="Arial" panose="020B0604020202020204" pitchFamily="34" charset="0"/>
              </a:rPr>
              <a:t>and training </a:t>
            </a:r>
            <a:r>
              <a:rPr lang="en-GB" dirty="0" smtClean="0">
                <a:latin typeface="Arial" panose="020B0604020202020204" pitchFamily="34" charset="0"/>
                <a:cs typeface="Arial" panose="020B0604020202020204" pitchFamily="34" charset="0"/>
              </a:rPr>
              <a:t>settings. </a:t>
            </a:r>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G</a:t>
            </a:r>
            <a:r>
              <a:rPr lang="en-GB" dirty="0" smtClean="0">
                <a:latin typeface="Arial" panose="020B0604020202020204" pitchFamily="34" charset="0"/>
                <a:cs typeface="Arial" panose="020B0604020202020204" pitchFamily="34" charset="0"/>
              </a:rPr>
              <a:t>reater </a:t>
            </a:r>
            <a:r>
              <a:rPr lang="en-GB" dirty="0">
                <a:latin typeface="Arial" panose="020B0604020202020204" pitchFamily="34" charset="0"/>
                <a:cs typeface="Arial" panose="020B0604020202020204" pitchFamily="34" charset="0"/>
              </a:rPr>
              <a:t>focus on support that enables those with SEN to succeed in </a:t>
            </a:r>
            <a:r>
              <a:rPr lang="en-GB" dirty="0" smtClean="0">
                <a:latin typeface="Arial" panose="020B0604020202020204" pitchFamily="34" charset="0"/>
                <a:cs typeface="Arial" panose="020B0604020202020204" pitchFamily="34" charset="0"/>
              </a:rPr>
              <a:t>their </a:t>
            </a:r>
            <a:r>
              <a:rPr lang="en-GB" dirty="0">
                <a:latin typeface="Arial" panose="020B0604020202020204" pitchFamily="34" charset="0"/>
                <a:cs typeface="Arial" panose="020B0604020202020204" pitchFamily="34" charset="0"/>
              </a:rPr>
              <a:t>education and make a successful transition to adulthood. </a:t>
            </a:r>
          </a:p>
        </p:txBody>
      </p:sp>
    </p:spTree>
    <p:extLst>
      <p:ext uri="{BB962C8B-B14F-4D97-AF65-F5344CB8AC3E}">
        <p14:creationId xmlns:p14="http://schemas.microsoft.com/office/powerpoint/2010/main" val="3120681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Family centred system</a:t>
            </a:r>
            <a:endParaRPr lang="en-GB" dirty="0"/>
          </a:p>
        </p:txBody>
      </p:sp>
      <p:sp>
        <p:nvSpPr>
          <p:cNvPr id="3" name="Text Placeholder 2"/>
          <p:cNvSpPr>
            <a:spLocks noGrp="1"/>
          </p:cNvSpPr>
          <p:nvPr>
            <p:ph type="body" sz="quarter" idx="10"/>
          </p:nvPr>
        </p:nvSpPr>
        <p:spPr/>
        <p:txBody>
          <a:bodyPr/>
          <a:lstStyle/>
          <a:p>
            <a:pPr marL="0" indent="0" algn="just">
              <a:buNone/>
            </a:pPr>
            <a:r>
              <a:rPr lang="en-GB" dirty="0" smtClean="0">
                <a:latin typeface="Arial" panose="020B0604020202020204" pitchFamily="34" charset="0"/>
                <a:cs typeface="Arial" panose="020B0604020202020204" pitchFamily="34" charset="0"/>
              </a:rPr>
              <a:t>LAs </a:t>
            </a:r>
            <a:r>
              <a:rPr lang="en-GB" b="1" u="sng" dirty="0" smtClean="0">
                <a:latin typeface="Arial" panose="020B0604020202020204" pitchFamily="34" charset="0"/>
                <a:cs typeface="Arial" panose="020B0604020202020204" pitchFamily="34" charset="0"/>
              </a:rPr>
              <a:t>must</a:t>
            </a:r>
            <a:r>
              <a:rPr lang="en-GB" dirty="0" smtClean="0">
                <a:latin typeface="Arial" panose="020B0604020202020204" pitchFamily="34" charset="0"/>
                <a:cs typeface="Arial" panose="020B0604020202020204" pitchFamily="34" charset="0"/>
              </a:rPr>
              <a:t> ensure that parents and children participate in discussions and decisions about every aspect of the assessment and provision of SEN, planning outcomes and making provision to meet those outcomes, and in:</a:t>
            </a:r>
          </a:p>
          <a:p>
            <a:pPr marL="0" indent="0" algn="just">
              <a:buNone/>
            </a:pPr>
            <a:endParaRPr lang="en-GB" dirty="0">
              <a:latin typeface="Arial" panose="020B0604020202020204" pitchFamily="34" charset="0"/>
              <a:cs typeface="Arial" panose="020B0604020202020204" pitchFamily="34" charset="0"/>
            </a:endParaRP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Planning and reviewing the local offer.</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Reviewing SEN and social care provision.</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Drawing up individual EHC plans, reviews and reassessments.</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Also, when a child </a:t>
            </a:r>
            <a:r>
              <a:rPr lang="en-GB" dirty="0">
                <a:latin typeface="Arial" panose="020B0604020202020204" pitchFamily="34" charset="0"/>
                <a:cs typeface="Arial" panose="020B0604020202020204" pitchFamily="34" charset="0"/>
              </a:rPr>
              <a:t>is over compulsory school age, it is </a:t>
            </a:r>
            <a:r>
              <a:rPr lang="en-GB" dirty="0" smtClean="0">
                <a:latin typeface="Arial" panose="020B0604020202020204" pitchFamily="34" charset="0"/>
                <a:cs typeface="Arial" panose="020B0604020202020204" pitchFamily="34" charset="0"/>
              </a:rPr>
              <a:t>their </a:t>
            </a:r>
            <a:r>
              <a:rPr lang="en-GB" dirty="0">
                <a:latin typeface="Arial" panose="020B0604020202020204" pitchFamily="34" charset="0"/>
                <a:cs typeface="Arial" panose="020B0604020202020204" pitchFamily="34" charset="0"/>
              </a:rPr>
              <a:t>views that take precedence over their parents in respect of assessments and EHC </a:t>
            </a:r>
            <a:r>
              <a:rPr lang="en-GB" dirty="0" smtClean="0">
                <a:latin typeface="Arial" panose="020B0604020202020204" pitchFamily="34" charset="0"/>
                <a:cs typeface="Arial" panose="020B0604020202020204" pitchFamily="34" charset="0"/>
              </a:rPr>
              <a:t>plans.</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LAs should work in partnership with health professionals, educational institutions (including early years), and other agencies to promote aspiration for children with SEN and their parents.</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85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Working across education, health and care</a:t>
            </a:r>
            <a:endParaRPr lang="en-GB" dirty="0"/>
          </a:p>
        </p:txBody>
      </p:sp>
      <p:sp>
        <p:nvSpPr>
          <p:cNvPr id="3" name="Text Placeholder 2"/>
          <p:cNvSpPr>
            <a:spLocks noGrp="1"/>
          </p:cNvSpPr>
          <p:nvPr>
            <p:ph type="body" sz="quarter" idx="10"/>
          </p:nvPr>
        </p:nvSpPr>
        <p:spPr/>
        <p:txBody>
          <a:bodyPr/>
          <a:lstStyle/>
          <a:p>
            <a:pPr marL="0" indent="0" algn="just">
              <a:buNone/>
            </a:pPr>
            <a:r>
              <a:rPr lang="en-GB" dirty="0" smtClean="0">
                <a:latin typeface="Arial" panose="020B0604020202020204" pitchFamily="34" charset="0"/>
                <a:cs typeface="Arial" panose="020B0604020202020204" pitchFamily="34" charset="0"/>
              </a:rPr>
              <a:t>LAs have a duty to promote integration between SEN, health and social care provision, where this would improve the quality of the provision. </a:t>
            </a:r>
            <a:endParaRPr lang="en-GB" dirty="0">
              <a:latin typeface="Arial" panose="020B0604020202020204" pitchFamily="34" charset="0"/>
              <a:cs typeface="Arial" panose="020B0604020202020204" pitchFamily="34" charset="0"/>
            </a:endParaRPr>
          </a:p>
          <a:p>
            <a:pPr marL="0" indent="0" algn="just">
              <a:buNone/>
            </a:pPr>
            <a:endParaRPr lang="en-GB" dirty="0" smtClean="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The local offer must set out the range of services available locally across these sectors for Children with SEN and the support that Children with SEN can access outside the local area. Joint </a:t>
            </a:r>
            <a:r>
              <a:rPr lang="en-GB" dirty="0">
                <a:latin typeface="Arial" panose="020B0604020202020204" pitchFamily="34" charset="0"/>
                <a:cs typeface="Arial" panose="020B0604020202020204" pitchFamily="34" charset="0"/>
              </a:rPr>
              <a:t>commissioning </a:t>
            </a:r>
            <a:r>
              <a:rPr lang="en-GB" dirty="0" smtClean="0">
                <a:latin typeface="Arial" panose="020B0604020202020204" pitchFamily="34" charset="0"/>
                <a:cs typeface="Arial" panose="020B0604020202020204" pitchFamily="34" charset="0"/>
              </a:rPr>
              <a:t>arrangements for the planning, implementation and review of SEN, health and social care provision should </a:t>
            </a:r>
            <a:r>
              <a:rPr lang="en-GB" dirty="0">
                <a:latin typeface="Arial" panose="020B0604020202020204" pitchFamily="34" charset="0"/>
                <a:cs typeface="Arial" panose="020B0604020202020204" pitchFamily="34" charset="0"/>
              </a:rPr>
              <a:t>be </a:t>
            </a:r>
            <a:r>
              <a:rPr lang="en-GB" dirty="0" smtClean="0">
                <a:latin typeface="Arial" panose="020B0604020202020204" pitchFamily="34" charset="0"/>
                <a:cs typeface="Arial" panose="020B0604020202020204" pitchFamily="34" charset="0"/>
              </a:rPr>
              <a:t>agreed accordingly.</a:t>
            </a:r>
            <a:endParaRPr lang="en-GB" dirty="0">
              <a:latin typeface="Arial" panose="020B0604020202020204" pitchFamily="34" charset="0"/>
              <a:cs typeface="Arial" panose="020B0604020202020204" pitchFamily="34" charset="0"/>
            </a:endParaRPr>
          </a:p>
          <a:p>
            <a:pPr marL="0" indent="0" algn="just">
              <a:buNone/>
            </a:pPr>
            <a:endParaRPr lang="en-GB" dirty="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Governing Bodies, Principals and Headteacher’s should be included in the review of EHC plans.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769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local offer</a:t>
            </a:r>
            <a:endParaRPr lang="en-GB" dirty="0"/>
          </a:p>
        </p:txBody>
      </p:sp>
      <p:sp>
        <p:nvSpPr>
          <p:cNvPr id="3" name="Text Placeholder 2"/>
          <p:cNvSpPr>
            <a:spLocks noGrp="1"/>
          </p:cNvSpPr>
          <p:nvPr>
            <p:ph type="body" sz="quarter" idx="10"/>
          </p:nvPr>
        </p:nvSpPr>
        <p:spPr/>
        <p:txBody>
          <a:bodyPr/>
          <a:lstStyle/>
          <a:p>
            <a:pPr marL="0" indent="0" algn="just">
              <a:buNone/>
            </a:pPr>
            <a:r>
              <a:rPr lang="en-GB" dirty="0" smtClean="0">
                <a:latin typeface="Arial" panose="020B0604020202020204" pitchFamily="34" charset="0"/>
                <a:cs typeface="Arial" panose="020B0604020202020204" pitchFamily="34" charset="0"/>
              </a:rPr>
              <a:t>LAs must publish a local offer, setting out in one place, information about provision they expect to be available for children and young people in their area who have SEN, including those who do not have EHC plans. The local offer has two key purposes:</a:t>
            </a:r>
          </a:p>
          <a:p>
            <a:pPr marL="0" indent="0" algn="just">
              <a:buNone/>
            </a:pPr>
            <a:endParaRPr lang="en-GB" dirty="0">
              <a:latin typeface="Arial" panose="020B0604020202020204" pitchFamily="34" charset="0"/>
              <a:cs typeface="Arial" panose="020B0604020202020204" pitchFamily="34" charset="0"/>
            </a:endParaRPr>
          </a:p>
          <a:p>
            <a:pPr algn="just">
              <a:buFont typeface="+mj-lt"/>
              <a:buAutoNum type="arabicPeriod"/>
            </a:pPr>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o provide clear, comprehensive and accessible information about the provision available.</a:t>
            </a:r>
          </a:p>
          <a:p>
            <a:pPr algn="just">
              <a:buFont typeface="+mj-lt"/>
              <a:buAutoNum type="arabicPeriod"/>
            </a:pPr>
            <a:endParaRPr lang="en-GB" dirty="0">
              <a:latin typeface="Arial" panose="020B0604020202020204" pitchFamily="34" charset="0"/>
              <a:cs typeface="Arial" panose="020B0604020202020204" pitchFamily="34" charset="0"/>
            </a:endParaRPr>
          </a:p>
          <a:p>
            <a:pPr algn="just">
              <a:buFont typeface="+mj-lt"/>
              <a:buAutoNum type="arabicPeriod"/>
            </a:pPr>
            <a:r>
              <a:rPr lang="en-GB" dirty="0" smtClean="0">
                <a:latin typeface="Arial" panose="020B0604020202020204" pitchFamily="34" charset="0"/>
                <a:cs typeface="Arial" panose="020B0604020202020204" pitchFamily="34" charset="0"/>
              </a:rPr>
              <a:t>To make provision more responsive to local needs and aspirations by directly involving children and young people with SEN, parents and carers, and service providers in its development and review.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485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Education providers</a:t>
            </a:r>
            <a:endParaRPr lang="en-GB" dirty="0"/>
          </a:p>
        </p:txBody>
      </p:sp>
      <p:sp>
        <p:nvSpPr>
          <p:cNvPr id="3" name="Text Placeholder 2"/>
          <p:cNvSpPr>
            <a:spLocks noGrp="1"/>
          </p:cNvSpPr>
          <p:nvPr>
            <p:ph type="body" sz="quarter" idx="10"/>
          </p:nvPr>
        </p:nvSpPr>
        <p:spPr/>
        <p:txBody>
          <a:bodyPr/>
          <a:lstStyle/>
          <a:p>
            <a:pPr marL="0" indent="0">
              <a:buNone/>
            </a:pPr>
            <a:r>
              <a:rPr lang="en-GB" dirty="0" smtClean="0">
                <a:latin typeface="Arial" panose="020B0604020202020204" pitchFamily="34" charset="0"/>
                <a:cs typeface="Arial" panose="020B0604020202020204" pitchFamily="34" charset="0"/>
              </a:rPr>
              <a:t>Maintained nursery schools, mainstream schools, 16-19 academies, further education institutions and pupil referral units </a:t>
            </a:r>
            <a:r>
              <a:rPr lang="en-GB" b="1" u="sng" dirty="0" smtClean="0">
                <a:latin typeface="Arial" panose="020B0604020202020204" pitchFamily="34" charset="0"/>
                <a:cs typeface="Arial" panose="020B0604020202020204" pitchFamily="34" charset="0"/>
              </a:rPr>
              <a:t>must</a:t>
            </a:r>
            <a:r>
              <a:rPr lang="en-GB" dirty="0" smtClean="0">
                <a:latin typeface="Arial" panose="020B0604020202020204" pitchFamily="34" charset="0"/>
                <a:cs typeface="Arial" panose="020B0604020202020204" pitchFamily="34" charset="0"/>
              </a:rPr>
              <a:t>:</a:t>
            </a:r>
          </a:p>
          <a:p>
            <a:pPr marL="0" indent="0">
              <a:buNone/>
            </a:pPr>
            <a:endParaRPr lang="en-GB" dirty="0">
              <a:latin typeface="Arial" panose="020B0604020202020204" pitchFamily="34" charset="0"/>
              <a:cs typeface="Arial" panose="020B0604020202020204" pitchFamily="34" charset="0"/>
            </a:endParaRPr>
          </a:p>
          <a:p>
            <a:pPr algn="just"/>
            <a:r>
              <a:rPr lang="en-GB" dirty="0" smtClean="0">
                <a:latin typeface="Arial" panose="020B0604020202020204" pitchFamily="34" charset="0"/>
                <a:cs typeface="Arial" panose="020B0604020202020204" pitchFamily="34" charset="0"/>
              </a:rPr>
              <a:t>Ensure that all necessary provision is made for any individual with SEN.</a:t>
            </a:r>
          </a:p>
          <a:p>
            <a:pPr algn="just"/>
            <a:r>
              <a:rPr lang="en-GB" dirty="0" smtClean="0">
                <a:latin typeface="Arial" panose="020B0604020202020204" pitchFamily="34" charset="0"/>
                <a:cs typeface="Arial" panose="020B0604020202020204" pitchFamily="34" charset="0"/>
              </a:rPr>
              <a:t>Cooperate with their LA in developing the local offer.</a:t>
            </a:r>
          </a:p>
          <a:p>
            <a:pPr algn="just"/>
            <a:r>
              <a:rPr lang="en-GB" dirty="0" smtClean="0">
                <a:latin typeface="Arial" panose="020B0604020202020204" pitchFamily="34" charset="0"/>
                <a:cs typeface="Arial" panose="020B0604020202020204" pitchFamily="34" charset="0"/>
              </a:rPr>
              <a:t>Designate a member of staff (the SENCO) to coordinate provision for children with SEN.</a:t>
            </a:r>
          </a:p>
          <a:p>
            <a:pPr algn="just"/>
            <a:r>
              <a:rPr lang="en-GB" dirty="0" smtClean="0">
                <a:latin typeface="Arial" panose="020B0604020202020204" pitchFamily="34" charset="0"/>
                <a:cs typeface="Arial" panose="020B0604020202020204" pitchFamily="34" charset="0"/>
              </a:rPr>
              <a:t>Ensure that Children with SEN take part in school activities with children who do not have SEN, as far as possible.</a:t>
            </a:r>
          </a:p>
          <a:p>
            <a:pPr algn="just"/>
            <a:r>
              <a:rPr lang="en-GB" dirty="0" smtClean="0">
                <a:latin typeface="Arial" panose="020B0604020202020204" pitchFamily="34" charset="0"/>
                <a:cs typeface="Arial" panose="020B0604020202020204" pitchFamily="34" charset="0"/>
              </a:rPr>
              <a:t>Publish information on the school’s SEN policy, and the measures and facilities put in place to assist access for Children with Disabilities.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9444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Assessments and EHC plans</a:t>
            </a:r>
            <a:endParaRPr lang="en-GB" dirty="0"/>
          </a:p>
        </p:txBody>
      </p:sp>
      <p:sp>
        <p:nvSpPr>
          <p:cNvPr id="3" name="Text Placeholder 2"/>
          <p:cNvSpPr>
            <a:spLocks noGrp="1"/>
          </p:cNvSpPr>
          <p:nvPr>
            <p:ph type="body" sz="quarter" idx="10"/>
          </p:nvPr>
        </p:nvSpPr>
        <p:spPr/>
        <p:txBody>
          <a:bodyPr/>
          <a:lstStyle/>
          <a:p>
            <a:pPr marL="0" indent="0">
              <a:buNone/>
            </a:pPr>
            <a:r>
              <a:rPr lang="en-GB" dirty="0">
                <a:latin typeface="Arial" panose="020B0604020202020204" pitchFamily="34" charset="0"/>
                <a:cs typeface="Arial" panose="020B0604020202020204" pitchFamily="34" charset="0"/>
              </a:rPr>
              <a:t>The child’s parents, a young person or a school </a:t>
            </a:r>
            <a:r>
              <a:rPr lang="en-GB" dirty="0" smtClean="0">
                <a:latin typeface="Arial" panose="020B0604020202020204" pitchFamily="34" charset="0"/>
                <a:cs typeface="Arial" panose="020B0604020202020204" pitchFamily="34" charset="0"/>
              </a:rPr>
              <a:t>representative </a:t>
            </a:r>
            <a:r>
              <a:rPr lang="en-GB" dirty="0">
                <a:latin typeface="Arial" panose="020B0604020202020204" pitchFamily="34" charset="0"/>
                <a:cs typeface="Arial" panose="020B0604020202020204" pitchFamily="34" charset="0"/>
              </a:rPr>
              <a:t>have the right to request a SEN assessment from the LA. </a:t>
            </a: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LAs </a:t>
            </a:r>
            <a:r>
              <a:rPr lang="en-GB" b="1" u="sng" dirty="0" smtClean="0">
                <a:latin typeface="Arial" panose="020B0604020202020204" pitchFamily="34" charset="0"/>
                <a:cs typeface="Arial" panose="020B0604020202020204" pitchFamily="34" charset="0"/>
              </a:rPr>
              <a:t>must</a:t>
            </a:r>
            <a:r>
              <a:rPr lang="en-GB" dirty="0" smtClean="0">
                <a:latin typeface="Arial" panose="020B0604020202020204" pitchFamily="34" charset="0"/>
                <a:cs typeface="Arial" panose="020B0604020202020204" pitchFamily="34" charset="0"/>
              </a:rPr>
              <a:t> conduct an assessment of education, health and care needs  and prepare an EHC Plan if they consider that it may be necessary for SEN provision to be made for the child.</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EHC plans must be focused on the outcomes the child seeks to achieve across education, health and care. EHC plans must set out how services will work together to meet the child’s needs in delivery of these outcomes.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978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Children in specific circumstances</a:t>
            </a:r>
            <a:endParaRPr lang="en-GB" dirty="0"/>
          </a:p>
        </p:txBody>
      </p:sp>
      <p:sp>
        <p:nvSpPr>
          <p:cNvPr id="3" name="Text Placeholder 2"/>
          <p:cNvSpPr>
            <a:spLocks noGrp="1"/>
          </p:cNvSpPr>
          <p:nvPr>
            <p:ph type="body" sz="quarter" idx="10"/>
          </p:nvPr>
        </p:nvSpPr>
        <p:spPr/>
        <p:txBody>
          <a:bodyPr/>
          <a:lstStyle/>
          <a:p>
            <a:pPr marL="0" indent="0">
              <a:buNone/>
            </a:pPr>
            <a:r>
              <a:rPr lang="en-GB" dirty="0" smtClean="0">
                <a:latin typeface="Arial" panose="020B0604020202020204" pitchFamily="34" charset="0"/>
                <a:cs typeface="Arial" panose="020B0604020202020204" pitchFamily="34" charset="0"/>
              </a:rPr>
              <a:t>Children who have been accommodated or taken into care by LAs are legally defined as being ‘looked after’ by a LA. Over 70% of ‘looked after’ children have some form of SEN.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All maintained schools, academies and free schools </a:t>
            </a:r>
            <a:r>
              <a:rPr lang="en-GB" b="1" u="sng" dirty="0" smtClean="0">
                <a:latin typeface="Arial" panose="020B0604020202020204" pitchFamily="34" charset="0"/>
                <a:cs typeface="Arial" panose="020B0604020202020204" pitchFamily="34" charset="0"/>
              </a:rPr>
              <a:t>must</a:t>
            </a:r>
            <a:r>
              <a:rPr lang="en-GB" dirty="0" smtClean="0">
                <a:latin typeface="Arial" panose="020B0604020202020204" pitchFamily="34" charset="0"/>
                <a:cs typeface="Arial" panose="020B0604020202020204" pitchFamily="34" charset="0"/>
              </a:rPr>
              <a:t> appoint a designated </a:t>
            </a:r>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eacher for ‘looked after’ children.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Where that role is carried out by a person other than the SENCO, designated teachers should work closely with the SENCO to ensure that the implications of a child being looked after and having SEN are fully understood by relevant staff members.</a:t>
            </a:r>
          </a:p>
        </p:txBody>
      </p:sp>
    </p:spTree>
    <p:extLst>
      <p:ext uri="{BB962C8B-B14F-4D97-AF65-F5344CB8AC3E}">
        <p14:creationId xmlns:p14="http://schemas.microsoft.com/office/powerpoint/2010/main" val="3039473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792</TotalTime>
  <Words>1226</Words>
  <Application>Microsoft Office PowerPoint</Application>
  <PresentationFormat>On-screen Show (4:3)</PresentationFormat>
  <Paragraphs>89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Custom Design</vt:lpstr>
      <vt:lpstr>PowerPoint Presentation</vt:lpstr>
      <vt:lpstr>What is it and what does it mean for you?</vt:lpstr>
      <vt:lpstr>Changes from the 2001 Code of Practice</vt:lpstr>
      <vt:lpstr>Family centred system</vt:lpstr>
      <vt:lpstr>Working across education, health and care</vt:lpstr>
      <vt:lpstr>The local offer</vt:lpstr>
      <vt:lpstr>Education providers</vt:lpstr>
      <vt:lpstr>Assessments and EHC plans</vt:lpstr>
      <vt:lpstr>Children in specific circumstances</vt:lpstr>
      <vt:lpstr>Resolving disputes</vt:lpstr>
      <vt:lpstr>Transitional Arrangements</vt:lpstr>
      <vt:lpstr>What’s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title>
  <dc:creator>Alex Dempsey</dc:creator>
  <cp:lastModifiedBy>Kieran Bamford</cp:lastModifiedBy>
  <cp:revision>92</cp:revision>
  <dcterms:created xsi:type="dcterms:W3CDTF">2013-10-08T09:19:47Z</dcterms:created>
  <dcterms:modified xsi:type="dcterms:W3CDTF">2013-11-01T16:06:16Z</dcterms:modified>
</cp:coreProperties>
</file>