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34" r:id="rId3"/>
    <p:sldMasterId id="2147483746" r:id="rId4"/>
    <p:sldMasterId id="2147483758" r:id="rId5"/>
  </p:sldMasterIdLst>
  <p:notesMasterIdLst>
    <p:notesMasterId r:id="rId46"/>
  </p:notesMasterIdLst>
  <p:sldIdLst>
    <p:sldId id="670" r:id="rId6"/>
    <p:sldId id="725" r:id="rId7"/>
    <p:sldId id="559" r:id="rId8"/>
    <p:sldId id="679" r:id="rId9"/>
    <p:sldId id="446" r:id="rId10"/>
    <p:sldId id="458" r:id="rId11"/>
    <p:sldId id="452" r:id="rId12"/>
    <p:sldId id="451" r:id="rId13"/>
    <p:sldId id="401" r:id="rId14"/>
    <p:sldId id="453" r:id="rId15"/>
    <p:sldId id="448" r:id="rId16"/>
    <p:sldId id="459" r:id="rId17"/>
    <p:sldId id="609" r:id="rId18"/>
    <p:sldId id="498" r:id="rId19"/>
    <p:sldId id="487" r:id="rId20"/>
    <p:sldId id="503" r:id="rId21"/>
    <p:sldId id="387" r:id="rId22"/>
    <p:sldId id="509" r:id="rId23"/>
    <p:sldId id="645" r:id="rId24"/>
    <p:sldId id="646" r:id="rId25"/>
    <p:sldId id="648" r:id="rId26"/>
    <p:sldId id="731" r:id="rId27"/>
    <p:sldId id="730" r:id="rId28"/>
    <p:sldId id="689" r:id="rId29"/>
    <p:sldId id="693" r:id="rId30"/>
    <p:sldId id="704" r:id="rId31"/>
    <p:sldId id="706" r:id="rId32"/>
    <p:sldId id="690" r:id="rId33"/>
    <p:sldId id="691" r:id="rId34"/>
    <p:sldId id="708" r:id="rId35"/>
    <p:sldId id="709" r:id="rId36"/>
    <p:sldId id="717" r:id="rId37"/>
    <p:sldId id="718" r:id="rId38"/>
    <p:sldId id="710" r:id="rId39"/>
    <p:sldId id="720" r:id="rId40"/>
    <p:sldId id="711" r:id="rId41"/>
    <p:sldId id="713" r:id="rId42"/>
    <p:sldId id="727" r:id="rId43"/>
    <p:sldId id="732" r:id="rId44"/>
    <p:sldId id="72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99FF"/>
    <a:srgbClr val="2D105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728" autoAdjust="0"/>
  </p:normalViewPr>
  <p:slideViewPr>
    <p:cSldViewPr>
      <p:cViewPr varScale="1">
        <p:scale>
          <a:sx n="86" d="100"/>
          <a:sy n="86" d="100"/>
        </p:scale>
        <p:origin x="14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830B6-D4CE-4BB0-8614-C2AB8873CAFD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08093-82FA-47C4-A14A-F41CCA613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94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08093-82FA-47C4-A14A-F41CCA6134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17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08093-82FA-47C4-A14A-F41CCA6134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9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08093-82FA-47C4-A14A-F41CCA6134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255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08093-82FA-47C4-A14A-F41CCA6134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020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08093-82FA-47C4-A14A-F41CCA6134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213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8093-82FA-47C4-A14A-F41CCA61340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6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4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7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0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C65-D520-4858-93BC-2CA3A3DB0F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D406-60D7-4C2F-8E2A-F824DBF9E78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580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308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559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90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739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42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3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248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091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517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317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9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2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8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6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7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9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7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1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7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6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5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BF14E-358A-4AC3-B26B-9961B4F71F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F8BBF-367D-46A2-B066-12DD034239B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14C65-D520-4858-93BC-2CA3A3DB0F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4D406-60D7-4C2F-8E2A-F824DBF9E7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8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37304-15AA-4270-8F4C-819E9B4AC1E1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F029C-05CA-46AE-901A-39394DE1D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6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6EBAF-6146-4E77-9B14-A953FDCAF89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50491-815F-479A-8E2D-F6C89E513B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3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6F9B3-9CB7-492D-A8EB-741EF419813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A7618-1AB2-4D5A-82EB-0292AE939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23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hyperlink" Target="mailto:teresa.day@cwmt.org" TargetMode="External"/><Relationship Id="rId7" Type="http://schemas.openxmlformats.org/officeDocument/2006/relationships/image" Target="../media/image86.png"/><Relationship Id="rId2" Type="http://schemas.openxmlformats.org/officeDocument/2006/relationships/hyperlink" Target="mailto:wendy@success.coo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"/>
            <a:ext cx="9144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GB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390364" y="368643"/>
            <a:ext cx="8363272" cy="61786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rgbClr val="002060"/>
              </a:solidFill>
              <a:ea typeface="+mj-ea"/>
              <a:cs typeface="+mj-cs"/>
            </a:endParaRPr>
          </a:p>
          <a:p>
            <a:pPr algn="ctr"/>
            <a:endParaRPr lang="en-GB" sz="4000" dirty="0">
              <a:solidFill>
                <a:srgbClr val="002060"/>
              </a:solidFill>
              <a:ea typeface="+mj-ea"/>
              <a:cs typeface="+mj-cs"/>
            </a:endParaRPr>
          </a:p>
          <a:p>
            <a:pPr algn="ctr"/>
            <a:endParaRPr lang="en-GB" sz="4000" dirty="0">
              <a:solidFill>
                <a:srgbClr val="002060"/>
              </a:solidFill>
              <a:ea typeface="+mj-ea"/>
              <a:cs typeface="+mj-cs"/>
            </a:endParaRPr>
          </a:p>
          <a:p>
            <a:pPr algn="ctr"/>
            <a:endParaRPr lang="en-GB" sz="4000" dirty="0">
              <a:solidFill>
                <a:srgbClr val="002060"/>
              </a:solidFill>
              <a:ea typeface="+mj-ea"/>
              <a:cs typeface="+mj-cs"/>
            </a:endParaRPr>
          </a:p>
          <a:p>
            <a:pPr algn="ctr"/>
            <a:endParaRPr lang="en-GB" sz="4000" dirty="0">
              <a:solidFill>
                <a:srgbClr val="002060"/>
              </a:solidFill>
              <a:ea typeface="+mj-ea"/>
              <a:cs typeface="+mj-cs"/>
            </a:endParaRPr>
          </a:p>
          <a:p>
            <a:pPr algn="ctr"/>
            <a:endParaRPr lang="en-GB" sz="4000" dirty="0">
              <a:solidFill>
                <a:srgbClr val="002060"/>
              </a:solidFill>
              <a:ea typeface="+mj-ea"/>
              <a:cs typeface="+mj-cs"/>
            </a:endParaRPr>
          </a:p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182926" y="3650929"/>
            <a:ext cx="4824536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Wendy Minhinnett</a:t>
            </a: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Tracy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</a:rPr>
              <a:t>Bonarius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Teresa Day</a:t>
            </a:r>
          </a:p>
        </p:txBody>
      </p:sp>
      <p:sp>
        <p:nvSpPr>
          <p:cNvPr id="9" name="Rectangle 8"/>
          <p:cNvSpPr/>
          <p:nvPr/>
        </p:nvSpPr>
        <p:spPr>
          <a:xfrm>
            <a:off x="2159732" y="498595"/>
            <a:ext cx="4824536" cy="1523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4">
                    <a:lumMod val="75000"/>
                  </a:schemeClr>
                </a:solidFill>
              </a:rPr>
              <a:t>Pupils Mental Health</a:t>
            </a:r>
          </a:p>
          <a:p>
            <a:pPr algn="ctr"/>
            <a:r>
              <a:rPr lang="en-GB" sz="3600" b="1" dirty="0">
                <a:solidFill>
                  <a:schemeClr val="accent4">
                    <a:lumMod val="75000"/>
                  </a:schemeClr>
                </a:solidFill>
              </a:rPr>
              <a:t>What do parents need?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737" y="2152454"/>
            <a:ext cx="2604525" cy="1489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572" y="5593282"/>
            <a:ext cx="1335140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7" y="5626464"/>
            <a:ext cx="2393420" cy="7654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897" y="5512340"/>
            <a:ext cx="891357" cy="912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58" y="5550552"/>
            <a:ext cx="1981372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3240360"/>
          </a:xfrm>
        </p:spPr>
        <p:txBody>
          <a:bodyPr>
            <a:normAutofit fontScale="90000"/>
          </a:bodyPr>
          <a:lstStyle/>
          <a:p>
            <a:r>
              <a:rPr lang="en-GB" sz="7300" b="1" dirty="0">
                <a:solidFill>
                  <a:srgbClr val="7030A0"/>
                </a:solidFill>
              </a:rPr>
              <a:t>But Knowing that…</a:t>
            </a: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sz="7300" b="1" dirty="0">
                <a:solidFill>
                  <a:srgbClr val="7030A0"/>
                </a:solidFill>
              </a:rPr>
              <a:t>Can help</a:t>
            </a:r>
            <a:br>
              <a:rPr lang="en-GB" sz="7300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endParaRPr lang="en-GB" i="1" dirty="0">
              <a:solidFill>
                <a:srgbClr val="7030A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289539"/>
            <a:ext cx="5568435" cy="417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5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31">
        <p:fade/>
      </p:transition>
    </mc:Choice>
    <mc:Fallback xmlns="">
      <p:transition spd="med" advTm="403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19" y="4221088"/>
            <a:ext cx="4717143" cy="252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7732" y="116632"/>
            <a:ext cx="589386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4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29">
        <p:fade/>
      </p:transition>
    </mc:Choice>
    <mc:Fallback xmlns="">
      <p:transition spd="med" advTm="622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213" y="188640"/>
            <a:ext cx="3887923" cy="188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5375" y="3130996"/>
            <a:ext cx="1344327" cy="738664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</a:bodyPr>
          <a:lstStyle/>
          <a:p>
            <a:endParaRPr lang="en-GB" dirty="0"/>
          </a:p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Anorexia</a:t>
            </a:r>
          </a:p>
        </p:txBody>
      </p:sp>
      <p:sp>
        <p:nvSpPr>
          <p:cNvPr id="3" name="Rectangle 2"/>
          <p:cNvSpPr/>
          <p:nvPr/>
        </p:nvSpPr>
        <p:spPr>
          <a:xfrm>
            <a:off x="3791501" y="4344665"/>
            <a:ext cx="2708628" cy="461665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Self-harm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2253013"/>
            <a:ext cx="2377895" cy="461665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Suicidal thoughts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592" y="5373216"/>
            <a:ext cx="1155894" cy="461665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Anxiety</a:t>
            </a:r>
          </a:p>
        </p:txBody>
      </p:sp>
      <p:sp>
        <p:nvSpPr>
          <p:cNvPr id="6" name="Rectangle 5"/>
          <p:cNvSpPr/>
          <p:nvPr/>
        </p:nvSpPr>
        <p:spPr>
          <a:xfrm>
            <a:off x="6386769" y="5939242"/>
            <a:ext cx="2040046" cy="461665"/>
          </a:xfrm>
          <a:prstGeom prst="rect">
            <a:avLst/>
          </a:prstGeom>
        </p:spPr>
        <p:txBody>
          <a:bodyPr wrap="none">
            <a:prstTxWarp prst="textWave4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School refusal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649" y="4316623"/>
            <a:ext cx="2248244" cy="461665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Eating problems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7675890" y="3624125"/>
            <a:ext cx="928459" cy="461665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sleep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4131" y="5373216"/>
            <a:ext cx="1963743" cy="461665"/>
          </a:xfrm>
          <a:prstGeom prst="rect">
            <a:avLst/>
          </a:prstGeom>
        </p:spPr>
        <p:txBody>
          <a:bodyPr wrap="none">
            <a:prstTxWarp prst="textDoubleWave1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Control issues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51566" y="4773051"/>
            <a:ext cx="710451" cy="461665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r>
              <a:rPr lang="en-GB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ASD</a:t>
            </a:r>
            <a:endParaRPr lang="en-GB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9366" y="2253012"/>
            <a:ext cx="2734851" cy="461665"/>
          </a:xfrm>
          <a:prstGeom prst="rect">
            <a:avLst/>
          </a:prstGeom>
        </p:spPr>
        <p:txBody>
          <a:bodyPr wrap="none">
            <a:prstTxWarp prst="textCanUp">
              <a:avLst/>
            </a:prstTxWarp>
            <a:spAutoFit/>
          </a:bodyPr>
          <a:lstStyle/>
          <a:p>
            <a:pPr lvl="0"/>
            <a:r>
              <a:rPr lang="en-GB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Family relationships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41723" y="2483844"/>
            <a:ext cx="2260554" cy="523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Gender issues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27421" y="3393292"/>
            <a:ext cx="1155894" cy="461665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Anger</a:t>
            </a:r>
          </a:p>
        </p:txBody>
      </p:sp>
    </p:spTree>
    <p:extLst>
      <p:ext uri="{BB962C8B-B14F-4D97-AF65-F5344CB8AC3E}">
        <p14:creationId xmlns:p14="http://schemas.microsoft.com/office/powerpoint/2010/main" val="235750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00">
        <p:fade/>
      </p:transition>
    </mc:Choice>
    <mc:Fallback xmlns="">
      <p:transition spd="med" advTm="86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60"/>
          <a:stretch/>
        </p:blipFill>
        <p:spPr bwMode="auto">
          <a:xfrm>
            <a:off x="6981960" y="791177"/>
            <a:ext cx="1607641" cy="91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2" y="1961640"/>
            <a:ext cx="4824536" cy="81009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GB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Mixed views and advice from different professionals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0422" y="414514"/>
            <a:ext cx="2459422" cy="75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120" y="230803"/>
            <a:ext cx="1607825" cy="67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6835" y="681497"/>
            <a:ext cx="1024758" cy="77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65012" y="2928138"/>
            <a:ext cx="5524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GB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Repeating  their story over and over again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610" y="3621068"/>
            <a:ext cx="6287983" cy="4001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GB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Being left to deal with things alone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8792" y="4940390"/>
            <a:ext cx="4531052" cy="369332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r>
              <a:rPr lang="en-GB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Impact on wider family members/siblings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43809" y="4320887"/>
            <a:ext cx="6111506" cy="4001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GB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Professionals not doing what they said they would do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73580" y="5631429"/>
            <a:ext cx="7150996" cy="523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GB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When  treatments  or support is not explained </a:t>
            </a:r>
          </a:p>
        </p:txBody>
      </p:sp>
    </p:spTree>
    <p:extLst>
      <p:ext uri="{BB962C8B-B14F-4D97-AF65-F5344CB8AC3E}">
        <p14:creationId xmlns:p14="http://schemas.microsoft.com/office/powerpoint/2010/main" val="290885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775">
        <p:fade/>
      </p:transition>
    </mc:Choice>
    <mc:Fallback xmlns="">
      <p:transition spd="med" advTm="15775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682" y="1080317"/>
            <a:ext cx="2417137" cy="461665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Consistent advice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868080" y="1311149"/>
            <a:ext cx="5112568" cy="461665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Inclusion in child’s care and care plans</a:t>
            </a:r>
          </a:p>
        </p:txBody>
      </p:sp>
      <p:sp>
        <p:nvSpPr>
          <p:cNvPr id="6" name="Rectangle 5"/>
          <p:cNvSpPr/>
          <p:nvPr/>
        </p:nvSpPr>
        <p:spPr>
          <a:xfrm>
            <a:off x="524948" y="2435696"/>
            <a:ext cx="7662056" cy="461665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Help to understand mental health and treatment options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55976" y="3200977"/>
            <a:ext cx="3119637" cy="461665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Whole family support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3528" y="5013176"/>
            <a:ext cx="3079433" cy="461665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Support in crisis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5682" y="4108784"/>
            <a:ext cx="7425910" cy="461665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Increased support after diagnosis and inpatient service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88805" y="5589240"/>
            <a:ext cx="5091843" cy="461665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GB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Practical strategies, tips and hand outs</a:t>
            </a:r>
          </a:p>
        </p:txBody>
      </p:sp>
    </p:spTree>
    <p:extLst>
      <p:ext uri="{BB962C8B-B14F-4D97-AF65-F5344CB8AC3E}">
        <p14:creationId xmlns:p14="http://schemas.microsoft.com/office/powerpoint/2010/main" val="37453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52">
        <p:fade/>
      </p:transition>
    </mc:Choice>
    <mc:Fallback xmlns="">
      <p:transition spd="med" advTm="9652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9" y="377354"/>
            <a:ext cx="3219066" cy="233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3501008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“Found out about local services and was able to speak about my child and not feel like an alien”</a:t>
            </a:r>
          </a:p>
        </p:txBody>
      </p:sp>
    </p:spTree>
    <p:extLst>
      <p:ext uri="{BB962C8B-B14F-4D97-AF65-F5344CB8AC3E}">
        <p14:creationId xmlns:p14="http://schemas.microsoft.com/office/powerpoint/2010/main" val="10113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30">
        <p:fade/>
      </p:transition>
    </mc:Choice>
    <mc:Fallback xmlns="">
      <p:transition spd="med" advTm="633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96"/>
          <a:stretch/>
        </p:blipFill>
        <p:spPr bwMode="auto">
          <a:xfrm>
            <a:off x="4861655" y="1412776"/>
            <a:ext cx="3816424" cy="35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9776" y="194668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“I am so glad I came and returned home feeling a little stronger knowing I wasn’t alone” </a:t>
            </a:r>
          </a:p>
        </p:txBody>
      </p:sp>
    </p:spTree>
    <p:extLst>
      <p:ext uri="{BB962C8B-B14F-4D97-AF65-F5344CB8AC3E}">
        <p14:creationId xmlns:p14="http://schemas.microsoft.com/office/powerpoint/2010/main" val="28972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17">
        <p:fade/>
      </p:transition>
    </mc:Choice>
    <mc:Fallback xmlns="">
      <p:transition spd="med" advTm="6617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036" y="692696"/>
            <a:ext cx="82809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i="1" dirty="0">
                <a:solidFill>
                  <a:schemeClr val="accent4"/>
                </a:solidFill>
              </a:rPr>
              <a:t>“No matter what part of the rollercoaster I am on I always leave with the benefit and advice on how to improve things”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4293096"/>
            <a:ext cx="9576048" cy="268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87">
        <p:fade/>
      </p:transition>
    </mc:Choice>
    <mc:Fallback xmlns="">
      <p:transition spd="med" advTm="628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361745"/>
            <a:ext cx="3068831" cy="40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134076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“The advice we have been given has helped-we are now happy about the future for our grandson-a big thank you to everyone”</a:t>
            </a:r>
          </a:p>
        </p:txBody>
      </p:sp>
    </p:spTree>
    <p:extLst>
      <p:ext uri="{BB962C8B-B14F-4D97-AF65-F5344CB8AC3E}">
        <p14:creationId xmlns:p14="http://schemas.microsoft.com/office/powerpoint/2010/main" val="128308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84">
        <p:fade/>
      </p:transition>
    </mc:Choice>
    <mc:Fallback xmlns="">
      <p:transition spd="med" advTm="5984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75"/>
                    </a14:imgEffect>
                    <a14:imgEffect>
                      <a14:saturation sat="34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125" y="5681663"/>
            <a:ext cx="42068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01111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Parents come along to: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2659558"/>
            <a:ext cx="6247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Share  experiences and sometimes, 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7147" y="3250894"/>
            <a:ext cx="5960121" cy="248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947" y="1412775"/>
            <a:ext cx="493236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4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31">
        <p:fade/>
      </p:transition>
    </mc:Choice>
    <mc:Fallback xmlns="">
      <p:transition spd="med" advTm="673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"/>
            <a:ext cx="9144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GB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390364" y="368643"/>
            <a:ext cx="8363272" cy="61786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8064A2">
                    <a:lumMod val="50000"/>
                  </a:srgbClr>
                </a:solidFill>
              </a:rPr>
              <a:t>A parents Journey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8064A2">
                    <a:lumMod val="50000"/>
                  </a:srgbClr>
                </a:solidFill>
              </a:rPr>
              <a:t>Rollercoaster Parent Support Group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8064A2">
                    <a:lumMod val="50000"/>
                  </a:srgbClr>
                </a:solidFill>
              </a:rPr>
              <a:t>Parental Involvement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8064A2">
                    <a:lumMod val="50000"/>
                  </a:srgbClr>
                </a:solidFill>
              </a:rPr>
              <a:t>Examples of good practice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8064A2">
                    <a:lumMod val="50000"/>
                  </a:srgbClr>
                </a:solidFill>
              </a:rPr>
              <a:t>Developing parent support and training in your setting </a:t>
            </a:r>
          </a:p>
        </p:txBody>
      </p:sp>
      <p:sp>
        <p:nvSpPr>
          <p:cNvPr id="9" name="Rectangle 8"/>
          <p:cNvSpPr/>
          <p:nvPr/>
        </p:nvSpPr>
        <p:spPr>
          <a:xfrm>
            <a:off x="2159732" y="498595"/>
            <a:ext cx="4824536" cy="1523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4">
                    <a:lumMod val="50000"/>
                  </a:schemeClr>
                </a:solidFill>
              </a:rPr>
              <a:t>Pupils Mental Health</a:t>
            </a:r>
          </a:p>
          <a:p>
            <a:pPr algn="ctr"/>
            <a:r>
              <a:rPr lang="en-GB" sz="3600" b="1" dirty="0">
                <a:solidFill>
                  <a:schemeClr val="accent4">
                    <a:lumMod val="50000"/>
                  </a:schemeClr>
                </a:solidFill>
              </a:rPr>
              <a:t>What do parents need?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484" y="5320215"/>
            <a:ext cx="1335140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57" y="5360700"/>
            <a:ext cx="2393420" cy="7654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534" y="5263211"/>
            <a:ext cx="891357" cy="912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244" y="5364634"/>
            <a:ext cx="1979712" cy="7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6856" y="-12212"/>
            <a:ext cx="9284228" cy="68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42">
        <p:fade/>
      </p:transition>
    </mc:Choice>
    <mc:Fallback xmlns="">
      <p:transition spd="med" advTm="6642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there is always hop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09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2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970" y="1250724"/>
            <a:ext cx="3669604" cy="4224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13"/>
          <a:stretch/>
        </p:blipFill>
        <p:spPr>
          <a:xfrm>
            <a:off x="116399" y="5716112"/>
            <a:ext cx="8827575" cy="1141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03" y="452438"/>
            <a:ext cx="2949560" cy="2638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25" y="3090863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392" y="0"/>
            <a:ext cx="2847975" cy="118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7"/>
          <p:cNvSpPr/>
          <p:nvPr/>
        </p:nvSpPr>
        <p:spPr>
          <a:xfrm>
            <a:off x="5148064" y="2887802"/>
            <a:ext cx="3729038" cy="115014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rgbClr val="7030A0"/>
                </a:solidFill>
              </a:rPr>
              <a:t>E-Network &amp; Social Media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79512" y="2873514"/>
            <a:ext cx="4000598" cy="1164431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rgbClr val="7030A0"/>
                </a:solidFill>
              </a:rPr>
              <a:t>Support Groups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2420888"/>
          </a:xfrm>
          <a:prstGeom prst="rect">
            <a:avLst/>
          </a:prstGeom>
        </p:spPr>
      </p:pic>
      <p:sp>
        <p:nvSpPr>
          <p:cNvPr id="7" name="Rounded Rectangle 24"/>
          <p:cNvSpPr/>
          <p:nvPr/>
        </p:nvSpPr>
        <p:spPr>
          <a:xfrm>
            <a:off x="179512" y="4490570"/>
            <a:ext cx="4000598" cy="11644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rgbClr val="7030A0"/>
                </a:solidFill>
              </a:rPr>
              <a:t>Parent Peer Support Training</a:t>
            </a:r>
          </a:p>
        </p:txBody>
      </p:sp>
      <p:sp>
        <p:nvSpPr>
          <p:cNvPr id="8" name="Rounded Rectangle 27"/>
          <p:cNvSpPr/>
          <p:nvPr/>
        </p:nvSpPr>
        <p:spPr>
          <a:xfrm>
            <a:off x="5148064" y="4490178"/>
            <a:ext cx="3729038" cy="1150144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rgbClr val="7030A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rgbClr val="7030A0"/>
                </a:solidFill>
              </a:rPr>
              <a:t>Parent Advisory Group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13"/>
          <a:stretch/>
        </p:blipFill>
        <p:spPr>
          <a:xfrm>
            <a:off x="158552" y="5877272"/>
            <a:ext cx="8827575" cy="11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Parent Involvement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Interview panels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TEWV Recovery conference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County Durham Children and Young Peoples Emotional Wellbeing &amp; Resilience Group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County Durham Suicide Prevention Group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LSCB Self Harm Group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Talks and information sessions-GP’s, EP, One Point,Police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TEWV Quality Assurance Group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Feedback NHS England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687" y="764704"/>
            <a:ext cx="2290624" cy="99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1443"/>
            <a:ext cx="9143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Parents voice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255" y="241441"/>
            <a:ext cx="1699782" cy="742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95" y="245999"/>
            <a:ext cx="1700931" cy="737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916832"/>
            <a:ext cx="5904656" cy="355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03"/>
          <a:stretch/>
        </p:blipFill>
        <p:spPr>
          <a:xfrm>
            <a:off x="1020690" y="1938842"/>
            <a:ext cx="6919956" cy="2548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618" y="570690"/>
            <a:ext cx="6919560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2641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992" y="12703"/>
            <a:ext cx="2421625" cy="3080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363" y="3080342"/>
            <a:ext cx="5036877" cy="3777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364" y="2"/>
            <a:ext cx="2458870" cy="3080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102" y="2"/>
            <a:ext cx="5162550" cy="688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354" y="256214"/>
            <a:ext cx="4530486" cy="4893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eing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part of the Rollercoaster group at the meeting meant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to me than word's can really say.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After such an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horrific ordeal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during my son's mental health difficulties it is now a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positive step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myself and the group to have our voices heard.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can totally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other members I feel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understood and not alone. </a:t>
            </a:r>
          </a:p>
        </p:txBody>
      </p:sp>
    </p:spTree>
    <p:extLst>
      <p:ext uri="{BB962C8B-B14F-4D97-AF65-F5344CB8AC3E}">
        <p14:creationId xmlns:p14="http://schemas.microsoft.com/office/powerpoint/2010/main" val="17888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6" y="1529951"/>
            <a:ext cx="1990037" cy="1616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238" y="1575690"/>
            <a:ext cx="2060612" cy="1683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531" y="1543169"/>
            <a:ext cx="1703985" cy="1304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089" y="-829787"/>
            <a:ext cx="9290877" cy="3866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738" y="4591130"/>
            <a:ext cx="2792210" cy="774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876" y="3666582"/>
            <a:ext cx="1182727" cy="768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955" y="4517416"/>
            <a:ext cx="2438611" cy="1042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89" y="3497575"/>
            <a:ext cx="2438611" cy="10425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26164" y="5945112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Poor communication between inpatients/community CAMHS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3509" y="4686570"/>
            <a:ext cx="2377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 few appointments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available after work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11071" y="36647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Having to repeat yourself when you see different people.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5155" y="5477901"/>
            <a:ext cx="4352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Practical strategies, advice and information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5498" y="60395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Intensive support around high risk/suicide attempts/serious self-harm</a:t>
            </a:r>
          </a:p>
        </p:txBody>
      </p:sp>
    </p:spTree>
    <p:extLst>
      <p:ext uri="{BB962C8B-B14F-4D97-AF65-F5344CB8AC3E}">
        <p14:creationId xmlns:p14="http://schemas.microsoft.com/office/powerpoint/2010/main" val="83891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-2"/>
          <a:ext cx="9144000" cy="6858002"/>
        </p:xfrm>
        <a:graphic>
          <a:graphicData uri="http://schemas.openxmlformats.org/drawingml/2006/table">
            <a:tbl>
              <a:tblPr firstRow="1" firstCol="1" bandRow="1"/>
              <a:tblGrid>
                <a:gridCol w="7935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40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votes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47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Communication/supportive dialogue between CAMHS and school/education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47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 for parents on emotional and mental health issues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47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Better communication between inpatients/community CAMHS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47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Intensive support around high risk/suicide attempts/serious self-harm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47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 and advice while waiting for a diagnosis and after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3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801952"/>
            <a:ext cx="3105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35"/>
          <a:stretch/>
        </p:blipFill>
        <p:spPr bwMode="auto">
          <a:xfrm>
            <a:off x="1979712" y="4581128"/>
            <a:ext cx="5256584" cy="202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91327"/>
            <a:ext cx="3168352" cy="397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/>
              <a:t>shoes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152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510" y="0"/>
            <a:ext cx="4572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6" y="4581128"/>
            <a:ext cx="8964488" cy="2276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8" y="0"/>
            <a:ext cx="9144000" cy="262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5848" y="3284984"/>
            <a:ext cx="8229600" cy="1143000"/>
          </a:xfrm>
        </p:spPr>
        <p:txBody>
          <a:bodyPr/>
          <a:lstStyle/>
          <a:p>
            <a:r>
              <a:rPr lang="en-GB" b="1" dirty="0"/>
              <a:t>What are we doing?</a:t>
            </a:r>
          </a:p>
        </p:txBody>
      </p:sp>
    </p:spTree>
    <p:extLst>
      <p:ext uri="{BB962C8B-B14F-4D97-AF65-F5344CB8AC3E}">
        <p14:creationId xmlns:p14="http://schemas.microsoft.com/office/powerpoint/2010/main" val="38735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74600"/>
            <a:ext cx="8784976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Management showing an understanding</a:t>
            </a:r>
          </a:p>
          <a:p>
            <a:r>
              <a:rPr lang="en-GB" dirty="0">
                <a:solidFill>
                  <a:srgbClr val="0070C0"/>
                </a:solidFill>
              </a:rPr>
              <a:t>Appointed Key Person-time allocated</a:t>
            </a:r>
          </a:p>
          <a:p>
            <a:r>
              <a:rPr lang="en-GB" dirty="0">
                <a:solidFill>
                  <a:srgbClr val="0070C0"/>
                </a:solidFill>
              </a:rPr>
              <a:t>Training-e.g. CAMHS, Team Teach, Nurture Group-</a:t>
            </a:r>
            <a:r>
              <a:rPr lang="en-GB" b="1" i="1" dirty="0">
                <a:solidFill>
                  <a:srgbClr val="0070C0"/>
                </a:solidFill>
              </a:rPr>
              <a:t>secretary to head teacher</a:t>
            </a:r>
          </a:p>
          <a:p>
            <a:r>
              <a:rPr lang="en-GB" dirty="0">
                <a:solidFill>
                  <a:srgbClr val="0070C0"/>
                </a:solidFill>
              </a:rPr>
              <a:t>Working with other professionals e.g. Resilience Nurses, behaviour support, PSA</a:t>
            </a:r>
          </a:p>
          <a:p>
            <a:r>
              <a:rPr lang="en-GB" dirty="0">
                <a:solidFill>
                  <a:srgbClr val="0070C0"/>
                </a:solidFill>
              </a:rPr>
              <a:t>Team Around Family Meetings</a:t>
            </a:r>
          </a:p>
          <a:p>
            <a:r>
              <a:rPr lang="en-GB" dirty="0">
                <a:solidFill>
                  <a:srgbClr val="0070C0"/>
                </a:solidFill>
              </a:rPr>
              <a:t>Early identification-observations, instinct, </a:t>
            </a:r>
            <a:r>
              <a:rPr lang="en-GB" dirty="0" err="1">
                <a:solidFill>
                  <a:srgbClr val="0070C0"/>
                </a:solidFill>
              </a:rPr>
              <a:t>boxall</a:t>
            </a:r>
            <a:r>
              <a:rPr lang="en-GB" dirty="0">
                <a:solidFill>
                  <a:srgbClr val="0070C0"/>
                </a:solidFill>
              </a:rPr>
              <a:t> profile</a:t>
            </a:r>
          </a:p>
          <a:p>
            <a:r>
              <a:rPr lang="en-GB" dirty="0">
                <a:solidFill>
                  <a:srgbClr val="0070C0"/>
                </a:solidFill>
              </a:rPr>
              <a:t>CWMT Book Club</a:t>
            </a:r>
          </a:p>
          <a:p>
            <a:r>
              <a:rPr lang="en-GB" dirty="0">
                <a:solidFill>
                  <a:srgbClr val="0070C0"/>
                </a:solidFill>
              </a:rPr>
              <a:t>County Durham Emotional Wellbeing Network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</a:rPr>
              <a:t>Working and communicating with parents every step of the way! 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148" y="188640"/>
            <a:ext cx="14763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168" y="1412776"/>
            <a:ext cx="2562225" cy="19145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300192" y="188640"/>
            <a:ext cx="2520280" cy="1224136"/>
          </a:xfrm>
          <a:prstGeom prst="wedgeRoundRectCallout">
            <a:avLst>
              <a:gd name="adj1" fmla="val -78297"/>
              <a:gd name="adj2" fmla="val 466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Sharing practice  leaflet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611560" y="5477544"/>
            <a:ext cx="2088232" cy="1224136"/>
          </a:xfrm>
          <a:prstGeom prst="wedgeRoundRectCallout">
            <a:avLst>
              <a:gd name="adj1" fmla="val 77881"/>
              <a:gd name="adj2" fmla="val -44040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Time to Talk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6769720" y="4253497"/>
            <a:ext cx="2088232" cy="871079"/>
          </a:xfrm>
          <a:prstGeom prst="wedgeRoundRectCallout">
            <a:avLst>
              <a:gd name="adj1" fmla="val -80486"/>
              <a:gd name="adj2" fmla="val 33148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Lego Club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5946224" y="5256825"/>
            <a:ext cx="2088232" cy="1224136"/>
          </a:xfrm>
          <a:prstGeom prst="wedgeRoundRectCallout">
            <a:avLst>
              <a:gd name="adj1" fmla="val -87784"/>
              <a:gd name="adj2" fmla="val -47774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Postcard home</a:t>
            </a:r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251520" y="321804"/>
            <a:ext cx="2088232" cy="1224136"/>
          </a:xfrm>
          <a:prstGeom prst="wedgeRoundRectCallout">
            <a:avLst>
              <a:gd name="adj1" fmla="val 55987"/>
              <a:gd name="adj2" fmla="val 9664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Be seen &amp; listen </a:t>
            </a: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196596" y="2132856"/>
            <a:ext cx="2088232" cy="1584176"/>
          </a:xfrm>
          <a:prstGeom prst="wedgeRoundRectCallout">
            <a:avLst>
              <a:gd name="adj1" fmla="val 69854"/>
              <a:gd name="adj2" fmla="val -8842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Resources &amp; services for parents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3347864" y="320316"/>
            <a:ext cx="2088232" cy="1224136"/>
          </a:xfrm>
          <a:prstGeom prst="wedgeRoundRectCallout">
            <a:avLst>
              <a:gd name="adj1" fmla="val 7820"/>
              <a:gd name="adj2" fmla="val 94152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Siblings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3337874" y="5445224"/>
            <a:ext cx="2088232" cy="1224136"/>
          </a:xfrm>
          <a:prstGeom prst="wedgeRoundRectCallout">
            <a:avLst>
              <a:gd name="adj1" fmla="val -22102"/>
              <a:gd name="adj2" fmla="val -82634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Check in</a:t>
            </a:r>
          </a:p>
        </p:txBody>
      </p:sp>
      <p:sp>
        <p:nvSpPr>
          <p:cNvPr id="16" name="Oval 15"/>
          <p:cNvSpPr/>
          <p:nvPr/>
        </p:nvSpPr>
        <p:spPr>
          <a:xfrm>
            <a:off x="2843808" y="2507225"/>
            <a:ext cx="3096344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Working with parents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08176" y="1588788"/>
            <a:ext cx="1872208" cy="1562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Jolly Jar</a:t>
            </a:r>
          </a:p>
          <a:p>
            <a:pPr algn="ctr"/>
            <a:r>
              <a:rPr lang="en-GB" dirty="0"/>
              <a:t>Jobs</a:t>
            </a:r>
          </a:p>
          <a:p>
            <a:pPr algn="ctr"/>
            <a:r>
              <a:rPr lang="en-GB" dirty="0"/>
              <a:t>Pegs</a:t>
            </a:r>
          </a:p>
          <a:p>
            <a:pPr algn="ctr"/>
            <a:r>
              <a:rPr lang="en-GB" dirty="0"/>
              <a:t>Relax Kids</a:t>
            </a:r>
          </a:p>
        </p:txBody>
      </p:sp>
      <p:sp>
        <p:nvSpPr>
          <p:cNvPr id="18" name="AutoShape 2" descr="Image result for post it note"/>
          <p:cNvSpPr>
            <a:spLocks noChangeAspect="1" noChangeArrowheads="1"/>
          </p:cNvSpPr>
          <p:nvPr/>
        </p:nvSpPr>
        <p:spPr bwMode="auto">
          <a:xfrm>
            <a:off x="3290888" y="2471738"/>
            <a:ext cx="25622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373088" y="4070000"/>
            <a:ext cx="2088232" cy="1054576"/>
          </a:xfrm>
          <a:prstGeom prst="wedgeRoundRectCallout">
            <a:avLst>
              <a:gd name="adj1" fmla="val 75692"/>
              <a:gd name="adj2" fmla="val -36740"/>
              <a:gd name="adj3" fmla="val 16667"/>
            </a:avLst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Stay &amp; Play</a:t>
            </a:r>
          </a:p>
        </p:txBody>
      </p:sp>
    </p:spTree>
    <p:extLst>
      <p:ext uri="{BB962C8B-B14F-4D97-AF65-F5344CB8AC3E}">
        <p14:creationId xmlns:p14="http://schemas.microsoft.com/office/powerpoint/2010/main" val="364487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195" y="404664"/>
            <a:ext cx="4082695" cy="3092951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251007" y="3138583"/>
            <a:ext cx="3052482" cy="180190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Champions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 and staff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546463" y="3812976"/>
            <a:ext cx="2395023" cy="1101367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 training sessions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088" y="4363660"/>
            <a:ext cx="2909912" cy="2397854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59491" y="5408009"/>
            <a:ext cx="3265880" cy="129596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Whole school approach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Pupils, staff &amp; parents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3815330" y="5397789"/>
            <a:ext cx="2232248" cy="129596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alibri" panose="020F0502020204030204"/>
              </a:rPr>
              <a:t>Youth Forum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07" y="437456"/>
            <a:ext cx="4724188" cy="209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6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736"/>
            <a:ext cx="896448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11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8653" y="441058"/>
            <a:ext cx="8488456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</a:rPr>
              <a:t>Mini library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4" y="157933"/>
            <a:ext cx="2192053" cy="1645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113" y="345249"/>
            <a:ext cx="1811898" cy="12710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799799"/>
            <a:ext cx="3249339" cy="4877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881" y="1834471"/>
            <a:ext cx="3470928" cy="48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Parent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</a:rPr>
              <a:t>Self Harm</a:t>
            </a:r>
          </a:p>
          <a:p>
            <a:r>
              <a:rPr lang="en-GB" dirty="0">
                <a:solidFill>
                  <a:srgbClr val="7030A0"/>
                </a:solidFill>
              </a:rPr>
              <a:t>Overwhelming Emotions</a:t>
            </a:r>
          </a:p>
          <a:p>
            <a:r>
              <a:rPr lang="en-GB" dirty="0">
                <a:solidFill>
                  <a:srgbClr val="7030A0"/>
                </a:solidFill>
              </a:rPr>
              <a:t>Coping in a crisis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61" y="454305"/>
            <a:ext cx="1366589" cy="96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464" y="2960717"/>
            <a:ext cx="4497786" cy="3590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683" y="633146"/>
            <a:ext cx="1902117" cy="1902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93008">
            <a:off x="1056643" y="3602622"/>
            <a:ext cx="2036240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"/>
            <a:ext cx="9144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GB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390364" y="368643"/>
            <a:ext cx="8363272" cy="61786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8064A2">
                  <a:lumMod val="50000"/>
                </a:srgb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8064A2">
                  <a:lumMod val="50000"/>
                </a:srgb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8064A2">
                  <a:lumMod val="50000"/>
                </a:srgb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8064A2">
                  <a:lumMod val="50000"/>
                </a:srgb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Listen, believe &amp; try to understand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Be the bridge, help or get help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If you are the one parents talk to-do something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Takes time to build relationships-people are still scared to talk about mental health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Written plan/practical tips-(Sen Support Plan)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Explain why if you cant help or implement something-help parents see your point of view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If parents wont engage-don’t give up-there’s always a way</a:t>
            </a:r>
          </a:p>
          <a:p>
            <a:pPr lvl="0" algn="ctr">
              <a:spcBef>
                <a:spcPct val="20000"/>
              </a:spcBef>
            </a:pPr>
            <a:r>
              <a:rPr lang="en-GB" sz="2400" b="1" dirty="0">
                <a:solidFill>
                  <a:srgbClr val="8064A2">
                    <a:lumMod val="50000"/>
                  </a:srgbClr>
                </a:solidFill>
              </a:rPr>
              <a:t>By working together we can make a difference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404665"/>
            <a:ext cx="1156195" cy="12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5544616" cy="1162050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How we can help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2361408"/>
            <a:ext cx="3898776" cy="4691063"/>
          </a:xfrm>
        </p:spPr>
        <p:txBody>
          <a:bodyPr/>
          <a:lstStyle/>
          <a:p>
            <a:r>
              <a:rPr lang="en-GB" sz="2800" b="1" dirty="0"/>
              <a:t>Developing Parent support in your setting</a:t>
            </a:r>
          </a:p>
          <a:p>
            <a:endParaRPr lang="en-GB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Resources </a:t>
            </a:r>
          </a:p>
        </p:txBody>
      </p:sp>
      <p:pic>
        <p:nvPicPr>
          <p:cNvPr id="6" name="Content Placeholder 5" descr="CWMT-LG and 2 lines logo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415" y="3597051"/>
            <a:ext cx="5111750" cy="18945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165304"/>
            <a:ext cx="9144000" cy="576064"/>
            <a:chOff x="0" y="6165304"/>
            <a:chExt cx="9144000" cy="576064"/>
          </a:xfrm>
        </p:grpSpPr>
        <p:sp>
          <p:nvSpPr>
            <p:cNvPr id="8" name="Rectangle 7"/>
            <p:cNvSpPr/>
            <p:nvPr/>
          </p:nvSpPr>
          <p:spPr>
            <a:xfrm>
              <a:off x="0" y="6165304"/>
              <a:ext cx="9144000" cy="576064"/>
            </a:xfrm>
            <a:prstGeom prst="rect">
              <a:avLst/>
            </a:prstGeom>
            <a:solidFill>
              <a:srgbClr val="4C9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074" y="6220342"/>
              <a:ext cx="2497718" cy="46598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24328" y="6284059"/>
              <a:ext cx="1493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cwmt.org.uk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8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45" y="1"/>
            <a:ext cx="8528724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574" y="1556792"/>
            <a:ext cx="88368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parents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Camhs staff &amp;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free room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Unlimited tea and coffee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Publicity leaflet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January 2015 the group began…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0747">
            <a:off x="5815892" y="1853176"/>
            <a:ext cx="2504471" cy="299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835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8699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GB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390364" y="368643"/>
            <a:ext cx="8363272" cy="61786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wendy@success.coop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>
              <a:spcBef>
                <a:spcPct val="20000"/>
              </a:spcBef>
            </a:pPr>
            <a:r>
              <a:rPr lang="en-GB" sz="2400" b="1" dirty="0">
                <a:solidFill>
                  <a:srgbClr val="8064A2">
                    <a:lumMod val="50000"/>
                  </a:srgbClr>
                </a:solidFill>
                <a:hlinkClick r:id="rId3"/>
              </a:rPr>
              <a:t>teresa.day@cwmt.org</a:t>
            </a:r>
            <a:endParaRPr lang="en-GB" sz="2400" b="1" dirty="0">
              <a:solidFill>
                <a:srgbClr val="8064A2">
                  <a:lumMod val="50000"/>
                </a:srgbClr>
              </a:solidFill>
            </a:endParaRPr>
          </a:p>
          <a:p>
            <a:pPr lvl="0">
              <a:spcBef>
                <a:spcPct val="20000"/>
              </a:spcBef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9732" y="498595"/>
            <a:ext cx="4824536" cy="1523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8064A2">
                    <a:lumMod val="50000"/>
                  </a:srgbClr>
                </a:solidFill>
                <a:latin typeface="Calibri"/>
              </a:rPr>
              <a:t>Questions &amp; Contacts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346" y="5574886"/>
            <a:ext cx="1335140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93" y="5558124"/>
            <a:ext cx="2393420" cy="7654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277" y="5445956"/>
            <a:ext cx="891357" cy="912652"/>
          </a:xfrm>
          <a:prstGeom prst="rect">
            <a:avLst/>
          </a:prstGeom>
        </p:spPr>
      </p:pic>
      <p:sp>
        <p:nvSpPr>
          <p:cNvPr id="13" name="Rounded Rectangle 289"/>
          <p:cNvSpPr/>
          <p:nvPr/>
        </p:nvSpPr>
        <p:spPr>
          <a:xfrm>
            <a:off x="755576" y="1464491"/>
            <a:ext cx="7344816" cy="1311973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en-GB" sz="1100" kern="0" dirty="0">
              <a:solidFill>
                <a:sysClr val="window" lastClr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en-GB" sz="1100" kern="0" dirty="0">
              <a:solidFill>
                <a:sysClr val="window" lastClr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en-GB" sz="1100" kern="0" dirty="0">
              <a:solidFill>
                <a:sysClr val="window" lastClr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  <a:spcAft>
                <a:spcPts val="1000"/>
              </a:spcAft>
              <a:defRPr/>
            </a:pPr>
            <a:endParaRPr lang="en-GB" sz="1600" b="1" kern="0" dirty="0">
              <a:solidFill>
                <a:srgbClr val="5F497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b="1" kern="0" dirty="0">
                <a:solidFill>
                  <a:srgbClr val="5F497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Rollercoaster parent support group (like page and closed group)</a:t>
            </a:r>
            <a:endParaRPr lang="en-GB" b="1" kern="0" dirty="0">
              <a:solidFill>
                <a:sysClr val="window" lastClr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b="1" kern="0" dirty="0">
                <a:solidFill>
                  <a:srgbClr val="5F497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GB" b="1" kern="0" dirty="0" err="1">
                <a:solidFill>
                  <a:srgbClr val="5F497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RollercoasterPS</a:t>
            </a:r>
            <a:endParaRPr lang="en-GB" b="1" kern="0" dirty="0">
              <a:solidFill>
                <a:sysClr val="window" lastClr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en-GB" sz="1100" kern="0" dirty="0">
              <a:solidFill>
                <a:srgbClr val="5F497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en-GB" sz="1100" kern="0" dirty="0">
              <a:solidFill>
                <a:srgbClr val="5F497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1100" kern="0" dirty="0">
                <a:solidFill>
                  <a:srgbClr val="5F497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kern="0" dirty="0">
              <a:solidFill>
                <a:sysClr val="window" lastClr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1100" kern="0" dirty="0">
                <a:solidFill>
                  <a:sysClr val="window" lastClr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1100" kern="0" dirty="0">
                <a:solidFill>
                  <a:sysClr val="window" lastClr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res&lt;teresa.day@cwmt.org&gt;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478" y="1641502"/>
            <a:ext cx="390178" cy="390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478" y="2167389"/>
            <a:ext cx="432854" cy="347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826" y="5462809"/>
            <a:ext cx="1981372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9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289945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So why bother supporting parents/carers?</a:t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/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i="1" dirty="0">
                <a:solidFill>
                  <a:srgbClr val="7030A0"/>
                </a:solidFill>
              </a:rPr>
              <a:t>Parenting a child with emotional or mental health issues can be difficult…</a:t>
            </a:r>
            <a:br>
              <a:rPr lang="en-GB" i="1" dirty="0">
                <a:solidFill>
                  <a:srgbClr val="7030A0"/>
                </a:solidFill>
              </a:rPr>
            </a:br>
            <a:endParaRPr lang="en-GB" i="1" dirty="0">
              <a:solidFill>
                <a:srgbClr val="7030A0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232111"/>
            <a:ext cx="4830127" cy="33214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The Cinematic Orchestra Arrival of the Birds &amp; Transform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74">
        <p:fade/>
      </p:transition>
    </mc:Choice>
    <mc:Fallback xmlns="">
      <p:transition spd="med" advTm="9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3240360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rgbClr val="7030A0"/>
                </a:solidFill>
              </a:rPr>
              <a:t>The feelings parents experience can be intense</a:t>
            </a:r>
            <a:br>
              <a:rPr lang="en-GB" b="1" i="1" dirty="0">
                <a:solidFill>
                  <a:srgbClr val="7030A0"/>
                </a:solidFill>
              </a:rPr>
            </a:br>
            <a:endParaRPr lang="en-GB" b="1" i="1" dirty="0">
              <a:solidFill>
                <a:srgbClr val="7030A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313" y="2348880"/>
            <a:ext cx="6984776" cy="412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1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22029"/>
            <a:ext cx="9036496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06" y="1698626"/>
            <a:ext cx="9144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3" y="411277"/>
            <a:ext cx="1871663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2737" y="531814"/>
            <a:ext cx="3438525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70" y="1082824"/>
            <a:ext cx="1835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683904"/>
            <a:ext cx="1816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6221" y="70645"/>
            <a:ext cx="2030413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5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19">
        <p:fade/>
      </p:transition>
    </mc:Choice>
    <mc:Fallback xmlns="">
      <p:transition spd="med" advTm="1011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6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59">
        <p:fade/>
      </p:transition>
    </mc:Choice>
    <mc:Fallback xmlns="">
      <p:transition spd="med" advTm="465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81">
        <p:fade/>
      </p:transition>
    </mc:Choice>
    <mc:Fallback xmlns="">
      <p:transition spd="med" advTm="4581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5628</TotalTime>
  <Words>770</Words>
  <Application>Microsoft Office PowerPoint</Application>
  <PresentationFormat>On-screen Show (4:3)</PresentationFormat>
  <Paragraphs>217</Paragraphs>
  <Slides>40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Times New Roman</vt:lpstr>
      <vt:lpstr>Office Theme</vt:lpstr>
      <vt:lpstr>1_Office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So why bother supporting parents/carers?  Parenting a child with emotional or mental health issues can be difficult… </vt:lpstr>
      <vt:lpstr>The feelings parents experience can be intense </vt:lpstr>
      <vt:lpstr>PowerPoint Presentation</vt:lpstr>
      <vt:lpstr>PowerPoint Presentation</vt:lpstr>
      <vt:lpstr>PowerPoint Presentation</vt:lpstr>
      <vt:lpstr>But Knowing that…        Can help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shoes</vt:lpstr>
      <vt:lpstr>What are we doing?</vt:lpstr>
      <vt:lpstr>PowerPoint Presentation</vt:lpstr>
      <vt:lpstr>PowerPoint Presentation</vt:lpstr>
      <vt:lpstr>PowerPoint Presentation</vt:lpstr>
      <vt:lpstr>PowerPoint Presentation</vt:lpstr>
      <vt:lpstr>Mini library </vt:lpstr>
      <vt:lpstr>Parent Training</vt:lpstr>
      <vt:lpstr>PowerPoint Presentation</vt:lpstr>
      <vt:lpstr>How we can help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Bostock</dc:creator>
  <cp:lastModifiedBy>Sam Murray</cp:lastModifiedBy>
  <cp:revision>432</cp:revision>
  <dcterms:created xsi:type="dcterms:W3CDTF">2013-06-26T17:40:01Z</dcterms:created>
  <dcterms:modified xsi:type="dcterms:W3CDTF">2017-06-26T08:19:02Z</dcterms:modified>
</cp:coreProperties>
</file>