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4" r:id="rId2"/>
    <p:sldId id="438" r:id="rId3"/>
    <p:sldId id="439" r:id="rId4"/>
    <p:sldId id="440" r:id="rId5"/>
    <p:sldId id="337" r:id="rId6"/>
    <p:sldId id="441" r:id="rId7"/>
    <p:sldId id="432" r:id="rId8"/>
    <p:sldId id="443" r:id="rId9"/>
    <p:sldId id="444" r:id="rId10"/>
    <p:sldId id="445" r:id="rId11"/>
    <p:sldId id="355" r:id="rId12"/>
    <p:sldId id="446" r:id="rId13"/>
    <p:sldId id="396" r:id="rId14"/>
    <p:sldId id="356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04" r:id="rId23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/>
    <p:restoredTop sz="93692"/>
  </p:normalViewPr>
  <p:slideViewPr>
    <p:cSldViewPr snapToGrid="0" snapToObjects="1">
      <p:cViewPr>
        <p:scale>
          <a:sx n="56" d="100"/>
          <a:sy n="56" d="100"/>
        </p:scale>
        <p:origin x="1224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Kevan.Collins\Desktop\PISA%202015%20Science%20performance%20by%20socio%20economic%20backgrou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d0seh:Documents:Work:Toolkit:Jan13%20Toolkit%20Strands:New%20toolkit%20charts_July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400" dirty="0" smtClean="0"/>
              <a:t>PISA 2015 Science performance by socio economic background </a:t>
            </a:r>
            <a:endParaRPr lang="en-GB" sz="2400" dirty="0"/>
          </a:p>
        </c:rich>
      </c:tx>
      <c:layout>
        <c:manualLayout>
          <c:xMode val="edge"/>
          <c:yMode val="edge"/>
          <c:x val="0.204992500937383"/>
          <c:y val="0.0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England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561.0</c:v>
                </c:pt>
                <c:pt idx="1">
                  <c:v>529.0</c:v>
                </c:pt>
                <c:pt idx="2">
                  <c:v>492.0</c:v>
                </c:pt>
                <c:pt idx="3">
                  <c:v>475.0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F2A-A842-A3F2-1CC94F0866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Scotland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544.0</c:v>
                </c:pt>
                <c:pt idx="1">
                  <c:v>507.0</c:v>
                </c:pt>
                <c:pt idx="2">
                  <c:v>481.0</c:v>
                </c:pt>
                <c:pt idx="3">
                  <c:v>462.0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F2A-A842-A3F2-1CC94F0866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Wales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515.0</c:v>
                </c:pt>
                <c:pt idx="1">
                  <c:v>496.0</c:v>
                </c:pt>
                <c:pt idx="2">
                  <c:v>474.0</c:v>
                </c:pt>
                <c:pt idx="3">
                  <c:v>463.0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F2A-A842-A3F2-1CC94F0866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Northern Ireland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548.0</c:v>
                </c:pt>
                <c:pt idx="1">
                  <c:v>508.0</c:v>
                </c:pt>
                <c:pt idx="2">
                  <c:v>486.0</c:v>
                </c:pt>
                <c:pt idx="3">
                  <c:v>464.0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F2A-A842-A3F2-1CC94F0866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Ontario</c:v>
                </c:pt>
              </c:strCache>
            </c:strRef>
          </c:tx>
          <c:xVal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558.0</c:v>
                </c:pt>
                <c:pt idx="1">
                  <c:v>540.0</c:v>
                </c:pt>
                <c:pt idx="2">
                  <c:v>517.0</c:v>
                </c:pt>
                <c:pt idx="3">
                  <c:v>487.0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F2A-A842-A3F2-1CC94F086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842192"/>
        <c:axId val="1846844512"/>
      </c:scatterChart>
      <c:valAx>
        <c:axId val="1846842192"/>
        <c:scaling>
          <c:orientation val="minMax"/>
          <c:min val="1.0"/>
        </c:scaling>
        <c:delete val="1"/>
        <c:axPos val="b"/>
        <c:majorTickMark val="out"/>
        <c:minorTickMark val="none"/>
        <c:tickLblPos val="nextTo"/>
        <c:crossAx val="1846844512"/>
        <c:crosses val="autoZero"/>
        <c:crossBetween val="midCat"/>
      </c:valAx>
      <c:valAx>
        <c:axId val="1846844512"/>
        <c:scaling>
          <c:orientation val="minMax"/>
          <c:max val="600.0"/>
          <c:min val="45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PISA 2015 Science Scores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6842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5095730221222"/>
          <c:y val="0.208045828938575"/>
          <c:w val="0.195975698350206"/>
          <c:h val="0.64310779767431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731"/>
          <c:y val="0.0567478"/>
          <c:w val="0.771248"/>
          <c:h val="0.691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rgbClr val="00000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School readiness aged 5</c:v>
                </c:pt>
                <c:pt idx="1">
                  <c:v>Attainment aged 11</c:v>
                </c:pt>
                <c:pt idx="2">
                  <c:v>Attainment aged 16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0.19</c:v>
                </c:pt>
                <c:pt idx="1">
                  <c:v>0.18</c:v>
                </c:pt>
                <c:pt idx="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82-6E47-B04B-84BC429C3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Non-FSM pupils reaching expected level</c:v>
                </c:pt>
              </c:strCache>
            </c:strRef>
          </c:tx>
          <c:spPr>
            <a:solidFill>
              <a:srgbClr val="FF9933">
                <a:alpha val="68627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School readiness aged 5</c:v>
                </c:pt>
                <c:pt idx="1">
                  <c:v>Attainment aged 11</c:v>
                </c:pt>
                <c:pt idx="2">
                  <c:v>Attainment aged 16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0.64</c:v>
                </c:pt>
                <c:pt idx="1">
                  <c:v>0.81</c:v>
                </c:pt>
                <c:pt idx="2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82-6E47-B04B-84BC429C3A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FSM reaching expected level</c:v>
                </c:pt>
              </c:strCache>
            </c:strRef>
          </c:tx>
          <c:spPr>
            <a:solidFill>
              <a:srgbClr val="FFCC66">
                <a:alpha val="89804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School readiness aged 5</c:v>
                </c:pt>
                <c:pt idx="1">
                  <c:v>Attainment aged 11</c:v>
                </c:pt>
                <c:pt idx="2">
                  <c:v>Attainment aged 16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0.45</c:v>
                </c:pt>
                <c:pt idx="1">
                  <c:v>0.63</c:v>
                </c:pt>
                <c:pt idx="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82-6E47-B04B-84BC429C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895984"/>
        <c:axId val="1846898464"/>
      </c:barChart>
      <c:catAx>
        <c:axId val="1846895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1846898464"/>
        <c:crosses val="autoZero"/>
        <c:auto val="1"/>
        <c:lblAlgn val="ctr"/>
        <c:lblOffset val="100"/>
        <c:noMultiLvlLbl val="1"/>
      </c:catAx>
      <c:valAx>
        <c:axId val="1846898464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%" sourceLinked="0"/>
        <c:majorTickMark val="out"/>
        <c:minorTickMark val="none"/>
        <c:tickLblPos val="high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1846895984"/>
        <c:crosses val="autoZero"/>
        <c:crossBetween val="between"/>
        <c:majorUnit val="0.225"/>
        <c:minorUnit val="0.1125"/>
      </c:valAx>
      <c:spPr>
        <a:solidFill>
          <a:srgbClr val="FBCEBD">
            <a:alpha val="25000"/>
          </a:srgbClr>
        </a:solidFill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"/>
          <c:y val="0.874004"/>
          <c:w val="1.0"/>
          <c:h val="0.12599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 Effects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18367346938775"/>
          <c:y val="0.0953523238380809"/>
          <c:w val="0.916968588768107"/>
          <c:h val="0.834610199327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'[New toolkit charts_July13.xlsx]Ranked effects'!$B$1</c:f>
              <c:strCache>
                <c:ptCount val="1"/>
                <c:pt idx="0">
                  <c:v>IMPACT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4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5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8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9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'[New toolkit charts_July13.xlsx]Ranked effects'!$A$2:$A$35</c:f>
              <c:strCache>
                <c:ptCount val="34"/>
                <c:pt idx="0">
                  <c:v>Feedback</c:v>
                </c:pt>
                <c:pt idx="1">
                  <c:v>Meta-cognition and self-regulation</c:v>
                </c:pt>
                <c:pt idx="2">
                  <c:v>Peer tutoring</c:v>
                </c:pt>
                <c:pt idx="3">
                  <c:v>Early years intervention</c:v>
                </c:pt>
                <c:pt idx="4">
                  <c:v>Homework (Secondary)</c:v>
                </c:pt>
                <c:pt idx="5">
                  <c:v>One to one tuition</c:v>
                </c:pt>
                <c:pt idx="6">
                  <c:v>Collaborative learning</c:v>
                </c:pt>
                <c:pt idx="7">
                  <c:v>Oral language interventions</c:v>
                </c:pt>
                <c:pt idx="8">
                  <c:v>Mastery learning</c:v>
                </c:pt>
                <c:pt idx="9">
                  <c:v>Phonics</c:v>
                </c:pt>
                <c:pt idx="10">
                  <c:v>Small group tuition</c:v>
                </c:pt>
                <c:pt idx="11">
                  <c:v>Behaviour interventions</c:v>
                </c:pt>
                <c:pt idx="12">
                  <c:v>Digital technology</c:v>
                </c:pt>
                <c:pt idx="13">
                  <c:v>Social and emotional aspects of learning</c:v>
                </c:pt>
                <c:pt idx="14">
                  <c:v>Parental involvement</c:v>
                </c:pt>
                <c:pt idx="15">
                  <c:v>Outdoor adventure learning</c:v>
                </c:pt>
                <c:pt idx="16">
                  <c:v>Reducing class size</c:v>
                </c:pt>
                <c:pt idx="17">
                  <c:v>Summer schools</c:v>
                </c:pt>
                <c:pt idx="18">
                  <c:v>Sports participation</c:v>
                </c:pt>
                <c:pt idx="19">
                  <c:v>Arts participation</c:v>
                </c:pt>
                <c:pt idx="20">
                  <c:v>Learning styles</c:v>
                </c:pt>
                <c:pt idx="21">
                  <c:v>Extended school time</c:v>
                </c:pt>
                <c:pt idx="22">
                  <c:v>After school programmes</c:v>
                </c:pt>
                <c:pt idx="23">
                  <c:v>Individualised instruction</c:v>
                </c:pt>
                <c:pt idx="24">
                  <c:v>Teaching assistants</c:v>
                </c:pt>
                <c:pt idx="25">
                  <c:v>Homework (Primary)</c:v>
                </c:pt>
                <c:pt idx="26">
                  <c:v>Mentoring</c:v>
                </c:pt>
                <c:pt idx="27">
                  <c:v>Aspiration interventions</c:v>
                </c:pt>
                <c:pt idx="28">
                  <c:v>Block scheduling</c:v>
                </c:pt>
                <c:pt idx="29">
                  <c:v>Performance pay</c:v>
                </c:pt>
                <c:pt idx="30">
                  <c:v>Physical environment</c:v>
                </c:pt>
                <c:pt idx="31">
                  <c:v>School uniform</c:v>
                </c:pt>
                <c:pt idx="32">
                  <c:v>Ability grouping</c:v>
                </c:pt>
                <c:pt idx="33">
                  <c:v>Repeating a year </c:v>
                </c:pt>
              </c:strCache>
            </c:strRef>
          </c:cat>
          <c:val>
            <c:numRef>
              <c:f>'[New toolkit charts_July13.xlsx]Ranked effects'!$B$2:$B$35</c:f>
              <c:numCache>
                <c:formatCode>General</c:formatCode>
                <c:ptCount val="34"/>
                <c:pt idx="0">
                  <c:v>0.62</c:v>
                </c:pt>
                <c:pt idx="1">
                  <c:v>0.62</c:v>
                </c:pt>
                <c:pt idx="2">
                  <c:v>0.48</c:v>
                </c:pt>
                <c:pt idx="3">
                  <c:v>0.45</c:v>
                </c:pt>
                <c:pt idx="4">
                  <c:v>0.44</c:v>
                </c:pt>
                <c:pt idx="5">
                  <c:v>0.44</c:v>
                </c:pt>
                <c:pt idx="6">
                  <c:v>0.42</c:v>
                </c:pt>
                <c:pt idx="7">
                  <c:v>0.41</c:v>
                </c:pt>
                <c:pt idx="8">
                  <c:v>0.4</c:v>
                </c:pt>
                <c:pt idx="9">
                  <c:v>0.35</c:v>
                </c:pt>
                <c:pt idx="10">
                  <c:v>0.34</c:v>
                </c:pt>
                <c:pt idx="11">
                  <c:v>0.32</c:v>
                </c:pt>
                <c:pt idx="12">
                  <c:v>0.28</c:v>
                </c:pt>
                <c:pt idx="13">
                  <c:v>0.27</c:v>
                </c:pt>
                <c:pt idx="14">
                  <c:v>0.26</c:v>
                </c:pt>
                <c:pt idx="15">
                  <c:v>0.23</c:v>
                </c:pt>
                <c:pt idx="16">
                  <c:v>0.2</c:v>
                </c:pt>
                <c:pt idx="17">
                  <c:v>0.19</c:v>
                </c:pt>
                <c:pt idx="18">
                  <c:v>0.18</c:v>
                </c:pt>
                <c:pt idx="19">
                  <c:v>0.15</c:v>
                </c:pt>
                <c:pt idx="20">
                  <c:v>0.13</c:v>
                </c:pt>
                <c:pt idx="21">
                  <c:v>0.11</c:v>
                </c:pt>
                <c:pt idx="22">
                  <c:v>0.1</c:v>
                </c:pt>
                <c:pt idx="23">
                  <c:v>0.1</c:v>
                </c:pt>
                <c:pt idx="24">
                  <c:v>0.08</c:v>
                </c:pt>
                <c:pt idx="25">
                  <c:v>0.07</c:v>
                </c:pt>
                <c:pt idx="26">
                  <c:v>0.05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-0.007</c:v>
                </c:pt>
                <c:pt idx="33">
                  <c:v>-0.32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A-8647-B224-C8A34F026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6447776"/>
        <c:axId val="1846450528"/>
      </c:barChart>
      <c:catAx>
        <c:axId val="184644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4500000" vert="horz"/>
          <a:lstStyle/>
          <a:p>
            <a:pPr>
              <a:defRPr/>
            </a:pPr>
            <a:endParaRPr lang="en-US"/>
          </a:p>
        </c:txPr>
        <c:crossAx val="1846450528"/>
        <c:crossesAt val="0.0"/>
        <c:auto val="1"/>
        <c:lblAlgn val="ctr"/>
        <c:lblOffset val="100"/>
        <c:noMultiLvlLbl val="0"/>
      </c:catAx>
      <c:valAx>
        <c:axId val="1846450528"/>
        <c:scaling>
          <c:orientation val="minMax"/>
          <c:max val="0.7"/>
        </c:scaling>
        <c:delete val="0"/>
        <c:axPos val="r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Effect</a:t>
                </a:r>
                <a:r>
                  <a:rPr lang="en-US" baseline="0" dirty="0"/>
                  <a:t> size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4644777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9211550-ED64-49EB-AA29-957095A79E54}" type="datetimeFigureOut">
              <a:rPr lang="en-GB" smtClean="0"/>
              <a:t>09/10/2017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223A533-F212-4DE7-AFA5-94B0F0904D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2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906358" y="4715909"/>
            <a:ext cx="4984962" cy="4467701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1352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line from the big short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Me</a:t>
            </a:r>
          </a:p>
          <a:p>
            <a:endParaRPr lang="en-GB" dirty="0"/>
          </a:p>
          <a:p>
            <a:r>
              <a:rPr lang="en-GB" dirty="0"/>
              <a:t>Charity </a:t>
            </a:r>
          </a:p>
          <a:p>
            <a:endParaRPr lang="en-GB" dirty="0"/>
          </a:p>
          <a:p>
            <a:r>
              <a:rPr lang="en-GB" dirty="0"/>
              <a:t>Money </a:t>
            </a:r>
          </a:p>
          <a:p>
            <a:endParaRPr lang="en-GB" dirty="0"/>
          </a:p>
          <a:p>
            <a:r>
              <a:rPr lang="en-GB" dirty="0"/>
              <a:t>Numbers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anyone doing any of these</a:t>
            </a:r>
            <a:r>
              <a:rPr lang="en-GB" baseline="0" dirty="0"/>
              <a:t> Interventions? </a:t>
            </a:r>
          </a:p>
          <a:p>
            <a:endParaRPr lang="en-GB" baseline="0" dirty="0"/>
          </a:p>
          <a:p>
            <a:r>
              <a:rPr lang="en-GB" baseline="0" dirty="0"/>
              <a:t>We had a growing evidence base about how to deploy Tas in interventions.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lIns="91426" tIns="45714" rIns="91426" bIns="45714"/>
          <a:lstStyle/>
          <a:p>
            <a:fld id="{6BD3B33B-EB5A-4E4C-A102-415D4891B2E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74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Robin Alexander</a:t>
            </a:r>
          </a:p>
          <a:p>
            <a:endParaRPr lang="en-GB" dirty="0"/>
          </a:p>
          <a:p>
            <a:r>
              <a:rPr lang="en-GB" dirty="0"/>
              <a:t>Dialogue teaching</a:t>
            </a:r>
          </a:p>
          <a:p>
            <a:endParaRPr lang="en-GB" dirty="0"/>
          </a:p>
          <a:p>
            <a:r>
              <a:rPr lang="en-GB" dirty="0"/>
              <a:t>2,5</a:t>
            </a:r>
            <a:r>
              <a:rPr lang="en-GB" i="1" dirty="0"/>
              <a:t>00 pupils year 5 </a:t>
            </a:r>
          </a:p>
          <a:p>
            <a:endParaRPr lang="en-GB" i="1" dirty="0"/>
          </a:p>
          <a:p>
            <a:r>
              <a:rPr lang="en-GB" i="1" dirty="0"/>
              <a:t>+2 English</a:t>
            </a:r>
          </a:p>
          <a:p>
            <a:r>
              <a:rPr lang="en-GB" i="1" dirty="0"/>
              <a:t>+2 Science</a:t>
            </a:r>
          </a:p>
          <a:p>
            <a:endParaRPr lang="en-GB" i="1" dirty="0"/>
          </a:p>
          <a:p>
            <a:r>
              <a:rPr lang="en-GB" i="1" dirty="0"/>
              <a:t>3 padlocks</a:t>
            </a:r>
          </a:p>
          <a:p>
            <a:endParaRPr lang="en-GB" i="1" dirty="0"/>
          </a:p>
          <a:p>
            <a:r>
              <a:rPr lang="en-GB" i="1" dirty="0"/>
              <a:t>76 schools</a:t>
            </a:r>
          </a:p>
          <a:p>
            <a:r>
              <a:rPr lang="en-GB" i="1" dirty="0"/>
              <a:t>35% FSM</a:t>
            </a:r>
          </a:p>
          <a:p>
            <a:endParaRPr lang="en-GB" i="1" dirty="0"/>
          </a:p>
          <a:p>
            <a:r>
              <a:rPr lang="en-GB" i="1" dirty="0"/>
              <a:t>£52 per child</a:t>
            </a:r>
          </a:p>
          <a:p>
            <a:r>
              <a:rPr lang="en-GB" i="1" dirty="0"/>
              <a:t>3 days of training</a:t>
            </a:r>
          </a:p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Now going beyond academic outcomes to consider other skills that are important</a:t>
            </a:r>
          </a:p>
          <a:p>
            <a:endParaRPr lang="en-GB" i="1" dirty="0"/>
          </a:p>
          <a:p>
            <a:r>
              <a:rPr lang="en-GB" i="1" dirty="0"/>
              <a:t>Self efficacy</a:t>
            </a:r>
          </a:p>
          <a:p>
            <a:r>
              <a:rPr lang="en-GB" i="1" dirty="0"/>
              <a:t>Social skills</a:t>
            </a:r>
          </a:p>
          <a:p>
            <a:r>
              <a:rPr lang="en-GB" i="1" dirty="0"/>
              <a:t>Resilience </a:t>
            </a:r>
          </a:p>
          <a:p>
            <a:r>
              <a:rPr lang="en-GB" i="1" dirty="0"/>
              <a:t>Self regulation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86563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work with you on both sides of the equation</a:t>
            </a:r>
          </a:p>
          <a:p>
            <a:endParaRPr lang="en-GB" dirty="0"/>
          </a:p>
          <a:p>
            <a:r>
              <a:rPr lang="en-GB" dirty="0"/>
              <a:t>Mobilising knowledge and suing the evidence particularly</a:t>
            </a:r>
          </a:p>
          <a:p>
            <a:endParaRPr lang="en-GB" dirty="0"/>
          </a:p>
          <a:p>
            <a:r>
              <a:rPr lang="en-GB" dirty="0"/>
              <a:t>We’re  not going to recruit a field force we’re looking for partners and new emerging arrangements</a:t>
            </a:r>
          </a:p>
          <a:p>
            <a:endParaRPr lang="en-GB" dirty="0"/>
          </a:p>
          <a:p>
            <a:r>
              <a:rPr lang="en-GB" dirty="0"/>
              <a:t>TA guidance with training materials</a:t>
            </a:r>
          </a:p>
          <a:p>
            <a:r>
              <a:rPr lang="en-GB" dirty="0"/>
              <a:t>183,000 downloads 87,000 unique users</a:t>
            </a:r>
          </a:p>
          <a:p>
            <a:endParaRPr lang="en-GB" dirty="0"/>
          </a:p>
          <a:p>
            <a:r>
              <a:rPr lang="en-GB" dirty="0"/>
              <a:t>Toolkit 67%</a:t>
            </a:r>
          </a:p>
          <a:p>
            <a:endParaRPr lang="en-GB" dirty="0"/>
          </a:p>
          <a:p>
            <a:r>
              <a:rPr lang="en-GB" dirty="0"/>
              <a:t>10,000 hits a month</a:t>
            </a:r>
          </a:p>
          <a:p>
            <a:endParaRPr lang="en-GB" dirty="0"/>
          </a:p>
          <a:p>
            <a:r>
              <a:rPr lang="en-GB" dirty="0"/>
              <a:t>Literacy guidance sent to all schools middle of the following week well over 25,000 downloads</a:t>
            </a:r>
          </a:p>
          <a:p>
            <a:endParaRPr lang="en-GB" dirty="0"/>
          </a:p>
          <a:p>
            <a:r>
              <a:rPr lang="en-GB" dirty="0"/>
              <a:t>We’ve spoken to more than 10,000 heads. - alone my running total is 6,000 or 1:4</a:t>
            </a:r>
          </a:p>
          <a:p>
            <a:endParaRPr lang="en-GB" dirty="0"/>
          </a:p>
          <a:p>
            <a:r>
              <a:rPr lang="en-GB" dirty="0"/>
              <a:t>There’s an appetite and opportunity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07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is moving to social care </a:t>
            </a:r>
          </a:p>
          <a:p>
            <a:endParaRPr lang="en-GB" dirty="0"/>
          </a:p>
          <a:p>
            <a:r>
              <a:rPr lang="en-GB" dirty="0"/>
              <a:t>My moan about </a:t>
            </a:r>
            <a:r>
              <a:rPr lang="en-GB" dirty="0" err="1"/>
              <a:t>Buttle</a:t>
            </a:r>
            <a:endParaRPr lang="en-GB" dirty="0"/>
          </a:p>
          <a:p>
            <a:endParaRPr lang="en-GB" dirty="0"/>
          </a:p>
          <a:p>
            <a:r>
              <a:rPr lang="en-GB" dirty="0"/>
              <a:t>WW approach is in medicine, justice, </a:t>
            </a:r>
            <a:r>
              <a:rPr lang="en-GB" dirty="0" err="1"/>
              <a:t>aging</a:t>
            </a:r>
            <a:r>
              <a:rPr lang="en-GB" dirty="0"/>
              <a:t> well, economic regeneration </a:t>
            </a:r>
          </a:p>
          <a:p>
            <a:endParaRPr lang="en-GB" dirty="0"/>
          </a:p>
          <a:p>
            <a:r>
              <a:rPr lang="en-GB" dirty="0"/>
              <a:t>Frankly, if not evidence then what?</a:t>
            </a:r>
          </a:p>
          <a:p>
            <a:endParaRPr lang="en-GB" dirty="0"/>
          </a:p>
          <a:p>
            <a:r>
              <a:rPr lang="en-GB" dirty="0"/>
              <a:t>And it’s a global enterprise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We think the EEF is part of the picture – we’re not the solution, but we aim to work with others to get there.</a:t>
            </a:r>
          </a:p>
        </p:txBody>
      </p:sp>
    </p:spTree>
    <p:extLst>
      <p:ext uri="{BB962C8B-B14F-4D97-AF65-F5344CB8AC3E}">
        <p14:creationId xmlns:p14="http://schemas.microsoft.com/office/powerpoint/2010/main" val="7391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your top three today?</a:t>
            </a:r>
          </a:p>
          <a:p>
            <a:endParaRPr lang="en-GB" dirty="0"/>
          </a:p>
          <a:p>
            <a:r>
              <a:rPr lang="en-GB" dirty="0"/>
              <a:t>How much precision do we command</a:t>
            </a:r>
          </a:p>
          <a:p>
            <a:endParaRPr lang="en-GB" dirty="0"/>
          </a:p>
          <a:p>
            <a:r>
              <a:rPr lang="en-GB" dirty="0"/>
              <a:t>Early years is a great example – a bit more wont cut it and frankly isn’t worth the effort – health/education and families</a:t>
            </a:r>
          </a:p>
          <a:p>
            <a:r>
              <a:rPr lang="en-GB" dirty="0"/>
              <a:t>We’ve got to spot them ad intervene at 3 particularly around language development</a:t>
            </a:r>
          </a:p>
          <a:p>
            <a:r>
              <a:rPr lang="en-GB" dirty="0" err="1"/>
              <a:t>Tawney</a:t>
            </a:r>
            <a:r>
              <a:rPr lang="en-GB" dirty="0"/>
              <a:t>???</a:t>
            </a:r>
          </a:p>
          <a:p>
            <a:endParaRPr lang="en-GB" dirty="0"/>
          </a:p>
          <a:p>
            <a:r>
              <a:rPr lang="en-GB" dirty="0"/>
              <a:t>Schools – I’m simply not interested in structures. – the evidence is clear we’re dancing on pin heads when we try to prove otherwise</a:t>
            </a:r>
          </a:p>
          <a:p>
            <a:endParaRPr lang="en-GB" dirty="0"/>
          </a:p>
          <a:p>
            <a:r>
              <a:rPr lang="en-GB" dirty="0"/>
              <a:t>The emerging benefits of technology.. </a:t>
            </a:r>
            <a:r>
              <a:rPr lang="en-GB" dirty="0" err="1"/>
              <a:t>AR</a:t>
            </a:r>
            <a:r>
              <a:rPr lang="en-GB" dirty="0"/>
              <a:t> but more flops </a:t>
            </a:r>
            <a:r>
              <a:rPr lang="en-GB"/>
              <a:t>than hits</a:t>
            </a:r>
            <a:endParaRPr lang="en-GB" dirty="0"/>
          </a:p>
          <a:p>
            <a:endParaRPr lang="en-GB" dirty="0"/>
          </a:p>
          <a:p>
            <a:r>
              <a:rPr lang="en-GB" dirty="0"/>
              <a:t>Post 16 – from school to work – must be about a place based solution because frankly this group aren’t / can’t go anywhere else</a:t>
            </a:r>
          </a:p>
          <a:p>
            <a:endParaRPr lang="en-GB" dirty="0"/>
          </a:p>
          <a:p>
            <a:r>
              <a:rPr lang="en-GB" dirty="0"/>
              <a:t>Section 106</a:t>
            </a:r>
          </a:p>
          <a:p>
            <a:r>
              <a:rPr lang="en-GB" dirty="0"/>
              <a:t>Business rate rebate</a:t>
            </a:r>
          </a:p>
          <a:p>
            <a:r>
              <a:rPr lang="en-GB" dirty="0"/>
              <a:t>Long term planning and economic prospects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72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reasons social mobility has stalled – the 1950s. - 2000 might be the aberration </a:t>
            </a:r>
          </a:p>
          <a:p>
            <a:endParaRPr lang="en-GB" dirty="0"/>
          </a:p>
          <a:p>
            <a:r>
              <a:rPr lang="en-GB" dirty="0"/>
              <a:t>Pickett</a:t>
            </a:r>
          </a:p>
          <a:p>
            <a:r>
              <a:rPr lang="en-GB" dirty="0"/>
              <a:t>Putnam</a:t>
            </a:r>
          </a:p>
          <a:p>
            <a:r>
              <a:rPr lang="en-GB" dirty="0"/>
              <a:t>Sutton Trust</a:t>
            </a:r>
          </a:p>
          <a:p>
            <a:endParaRPr lang="en-GB" dirty="0"/>
          </a:p>
          <a:p>
            <a:r>
              <a:rPr lang="en-GB" dirty="0"/>
              <a:t>But schools have a contribution to make and it’s worth harvesting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gap is already there at age 5. it doesn’t get sorted out at school. Early years sector has a really important role. </a:t>
            </a:r>
          </a:p>
        </p:txBody>
      </p:sp>
    </p:spTree>
    <p:extLst>
      <p:ext uri="{BB962C8B-B14F-4D97-AF65-F5344CB8AC3E}">
        <p14:creationId xmlns:p14="http://schemas.microsoft.com/office/powerpoint/2010/main" val="150936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area, every community, every type of school and not just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1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5,000 hits a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6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modest but different contribution </a:t>
            </a:r>
          </a:p>
          <a:p>
            <a:endParaRPr lang="en-GB" dirty="0"/>
          </a:p>
          <a:p>
            <a:r>
              <a:rPr lang="en-GB" dirty="0"/>
              <a:t>Driven by a belief in reason and knowledge</a:t>
            </a:r>
          </a:p>
          <a:p>
            <a:endParaRPr lang="en-GB" dirty="0"/>
          </a:p>
          <a:p>
            <a:r>
              <a:rPr lang="en-GB" dirty="0"/>
              <a:t>Appreciation that what happens in schools matters and what happens in schools is the consequence of decision made in the building</a:t>
            </a:r>
          </a:p>
          <a:p>
            <a:endParaRPr lang="en-GB" dirty="0"/>
          </a:p>
          <a:p>
            <a:r>
              <a:rPr lang="en-GB" dirty="0"/>
              <a:t>And four mantras:</a:t>
            </a:r>
          </a:p>
          <a:p>
            <a:r>
              <a:rPr lang="en-GB" dirty="0"/>
              <a:t> start from what we know</a:t>
            </a:r>
          </a:p>
          <a:p>
            <a:r>
              <a:rPr lang="en-GB" dirty="0"/>
              <a:t> innovate with discipline </a:t>
            </a:r>
          </a:p>
          <a:p>
            <a:r>
              <a:rPr lang="en-GB" dirty="0"/>
              <a:t> evaluate with rigour </a:t>
            </a:r>
          </a:p>
          <a:p>
            <a:r>
              <a:rPr lang="en-GB" dirty="0"/>
              <a:t> Mobilise with intent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11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synthesis ?</a:t>
            </a:r>
          </a:p>
          <a:p>
            <a:endParaRPr lang="en-GB" dirty="0"/>
          </a:p>
          <a:p>
            <a:r>
              <a:rPr lang="en-GB" dirty="0"/>
              <a:t>Combining different pieces into a whole</a:t>
            </a:r>
          </a:p>
          <a:p>
            <a:endParaRPr lang="en-GB" dirty="0"/>
          </a:p>
          <a:p>
            <a:r>
              <a:rPr lang="en-GB" dirty="0"/>
              <a:t>Why</a:t>
            </a:r>
          </a:p>
          <a:p>
            <a:r>
              <a:rPr lang="en-GB" dirty="0"/>
              <a:t>To make sense of current research (science is cumulative</a:t>
            </a:r>
          </a:p>
          <a:p>
            <a:endParaRPr lang="en-GB" dirty="0"/>
          </a:p>
          <a:p>
            <a:r>
              <a:rPr lang="en-GB" dirty="0"/>
              <a:t>Access to studies is haphazard and often biased</a:t>
            </a:r>
          </a:p>
          <a:p>
            <a:endParaRPr lang="en-GB" dirty="0"/>
          </a:p>
          <a:p>
            <a:r>
              <a:rPr lang="en-GB" dirty="0"/>
              <a:t>The quality of research is variable</a:t>
            </a:r>
          </a:p>
          <a:p>
            <a:endParaRPr lang="en-GB" dirty="0"/>
          </a:p>
          <a:p>
            <a:r>
              <a:rPr lang="en-GB" dirty="0"/>
              <a:t>Most studies are too small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3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there are gaps – we are filling them in and getting more much detailed information</a:t>
            </a:r>
            <a:r>
              <a:rPr lang="en-GB" baseline="0" dirty="0"/>
              <a:t> about the types of things that are working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lIns="91433" tIns="45717" rIns="91433" bIns="45717"/>
          <a:lstStyle/>
          <a:p>
            <a:pPr>
              <a:defRPr/>
            </a:pPr>
            <a:fld id="{C9995598-163A-4350-8B44-E50875541A3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6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7437" y="260350"/>
            <a:ext cx="2797176" cy="111601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468312" y="1484312"/>
            <a:ext cx="8496301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88719" indent="-274319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7437" y="260350"/>
            <a:ext cx="2797176" cy="111601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468312" y="1484312"/>
            <a:ext cx="8496301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68312" y="1484312"/>
            <a:ext cx="8496301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88719" indent="-274319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7437" y="260350"/>
            <a:ext cx="2797176" cy="11160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468312" y="1484312"/>
            <a:ext cx="8496301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3588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1950" y="296863"/>
            <a:ext cx="3340100" cy="133191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9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2410" y="296775"/>
            <a:ext cx="3339182" cy="1332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3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88719" indent="-274319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19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467543" y="1484783"/>
            <a:ext cx="8496946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3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230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467543" y="1484783"/>
            <a:ext cx="8496946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3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800100" indent="-3429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188719" indent="-274319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467543" y="1484783"/>
            <a:ext cx="8496946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3" cy="1143001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271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846" y="260647"/>
            <a:ext cx="2797643" cy="11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467543" y="1484783"/>
            <a:ext cx="8496946" cy="1"/>
          </a:xfrm>
          <a:prstGeom prst="line">
            <a:avLst/>
          </a:prstGeom>
          <a:ln w="25400">
            <a:solidFill>
              <a:srgbClr val="F15D2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650316" y="6423496"/>
            <a:ext cx="226983" cy="230832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E30C-E7F5-4A67-859A-5C0E0C2540C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23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4" r:id="rId18"/>
    <p:sldLayoutId id="2147483675" r:id="rId19"/>
    <p:sldLayoutId id="2147483676" r:id="rId20"/>
  </p:sldLayoutIdLst>
  <p:transition spd="med"/>
  <p:hf hd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4.wdp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endowmentfoundation.org.uk/apply-for-funding/" TargetMode="External"/><Relationship Id="rId4" Type="http://schemas.openxmlformats.org/officeDocument/2006/relationships/hyperlink" Target="http://educationendowmentfoundation.org.uk/projects/how-can-i-get-involved/" TargetMode="External"/><Relationship Id="rId5" Type="http://schemas.openxmlformats.org/officeDocument/2006/relationships/hyperlink" Target="http://educationendowmentfoundation.org.uk/evaluation/diy-evaluation-gui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988300" cy="4127376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rPr lang="en-US" sz="2800" i="1" dirty="0"/>
              <a:t>It ain’t what you don’t know that gets you into trouble. It’s what you know for sure that just ain’t so.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Mark Twain </a:t>
            </a:r>
            <a:r>
              <a:rPr lang="mr-IN" sz="2800" i="1" dirty="0"/>
              <a:t>–</a:t>
            </a:r>
            <a:r>
              <a:rPr lang="en-US" sz="2800" i="1" dirty="0"/>
              <a:t> or not</a:t>
            </a:r>
            <a:r>
              <a:rPr lang="mr-IN" sz="2800" i="1" dirty="0"/>
              <a:t>…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2000" dirty="0"/>
              <a:t>Kevan Collins </a:t>
            </a:r>
            <a:r>
              <a:rPr sz="2000" b="0" dirty="0"/>
              <a:t/>
            </a:r>
            <a:br>
              <a:rPr sz="2000" b="0" dirty="0"/>
            </a:br>
            <a:r>
              <a:rPr sz="2000" b="0" dirty="0"/>
              <a:t/>
            </a:r>
            <a:br>
              <a:rPr sz="2000" b="0" dirty="0"/>
            </a:br>
            <a:r>
              <a:rPr sz="2000" b="0" u="sng" dirty="0">
                <a:solidFill>
                  <a:srgbClr val="F07803"/>
                </a:solidFill>
              </a:rPr>
              <a:t>kevan.collins@eefoundation.org.uk</a:t>
            </a:r>
            <a:br>
              <a:rPr sz="2000" b="0" u="sng" dirty="0">
                <a:solidFill>
                  <a:srgbClr val="F07803"/>
                </a:solidFill>
              </a:rPr>
            </a:br>
            <a:r>
              <a:rPr sz="2000" b="0" u="sng" dirty="0">
                <a:solidFill>
                  <a:srgbClr val="F07803"/>
                </a:solidFill>
              </a:rPr>
              <a:t>www.educationendowmentfoundation.org.uk</a:t>
            </a:r>
            <a:br>
              <a:rPr sz="2000" b="0" u="sng" dirty="0">
                <a:solidFill>
                  <a:srgbClr val="F07803"/>
                </a:solidFill>
              </a:rPr>
            </a:br>
            <a:endParaRPr sz="2000" b="0" u="sng" dirty="0">
              <a:solidFill>
                <a:srgbClr val="F0780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490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760082"/>
            <a:ext cx="8616196" cy="5841234"/>
          </a:xfrm>
          <a:prstGeom prst="rect">
            <a:avLst/>
          </a:prstGeom>
          <a:ln>
            <a:solidFill>
              <a:srgbClr val="72CCD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3090" y="-64943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Toolkit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402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644" y="45419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Toolkit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869"/>
            <a:ext cx="9144001" cy="55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50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-126124" y="0"/>
          <a:ext cx="9096705" cy="674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61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288"/>
            <a:ext cx="9159588" cy="57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Inside the Meta-cognition Toolkit strand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88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0" y="1190847"/>
            <a:ext cx="4038630" cy="499154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0"/>
          </a:effectLst>
        </p:spPr>
      </p:pic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0" y="21764"/>
            <a:ext cx="9144000" cy="912306"/>
          </a:xfrm>
          <a:solidFill>
            <a:schemeClr val="bg1">
              <a:lumMod val="85000"/>
            </a:schemeClr>
          </a:solidFill>
        </p:spPr>
        <p:txBody>
          <a:bodyPr anchor="b">
            <a:normAutofit/>
          </a:bodyPr>
          <a:lstStyle/>
          <a:p>
            <a:pPr eaLnBrk="1" hangingPunct="1"/>
            <a:r>
              <a:rPr lang="en-GB" b="1" dirty="0"/>
              <a:t>Disciplined innovation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51520" y="1190847"/>
            <a:ext cx="6048672" cy="511847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GB" b="1" dirty="0"/>
              <a:t>We are working to fund, develop and evaluate projects that: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GB" b="1" dirty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Build on existing evidence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Improve outcomes for FSM pupils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Generate significant new understanding of ‘what works’.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/>
              <a:t>Can be replicated cost effectively if proven to work.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GB" dirty="0"/>
          </a:p>
          <a:p>
            <a:pPr marL="5715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b="1" i="1" dirty="0"/>
              <a:t>Examples: </a:t>
            </a:r>
            <a:r>
              <a:rPr lang="en-GB" dirty="0"/>
              <a:t>Providing breakfast, increasing exercise in schools, addressing pupil well-being, starting the school day later, flipped learning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373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1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Innovations </a:t>
            </a:r>
            <a:r>
              <a:rPr dirty="0" smtClean="0"/>
              <a:t>we’re </a:t>
            </a:r>
            <a:r>
              <a:rPr dirty="0"/>
              <a:t>trialling…</a:t>
            </a:r>
          </a:p>
        </p:txBody>
      </p:sp>
      <p:sp>
        <p:nvSpPr>
          <p:cNvPr id="335" name="Shape 335"/>
          <p:cNvSpPr/>
          <p:nvPr/>
        </p:nvSpPr>
        <p:spPr>
          <a:xfrm>
            <a:off x="222767" y="5354278"/>
            <a:ext cx="828738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</p:txBody>
      </p:sp>
      <p:sp>
        <p:nvSpPr>
          <p:cNvPr id="2" name="Pentagon 1"/>
          <p:cNvSpPr/>
          <p:nvPr/>
        </p:nvSpPr>
        <p:spPr>
          <a:xfrm>
            <a:off x="329041" y="904004"/>
            <a:ext cx="7782791" cy="1433946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79" y="883221"/>
            <a:ext cx="690995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Family and wider community activities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Do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financial incentives improve parental engagement?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Can</a:t>
            </a:r>
            <a:r>
              <a:rPr lang="en-US" dirty="0"/>
              <a:t> texting improve attendance and achievement?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Does involvement in the Fire Brigade Cadets improve wider outcomes?</a:t>
            </a:r>
          </a:p>
          <a:p>
            <a:r>
              <a:rPr lang="en-US" dirty="0"/>
              <a:t>Does training parents to read with their children improve attainment?</a:t>
            </a:r>
          </a:p>
        </p:txBody>
      </p:sp>
      <p:sp>
        <p:nvSpPr>
          <p:cNvPr id="6" name="Pentagon 5"/>
          <p:cNvSpPr/>
          <p:nvPr/>
        </p:nvSpPr>
        <p:spPr>
          <a:xfrm>
            <a:off x="329041" y="2677382"/>
            <a:ext cx="7782791" cy="1984247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605" y="2677382"/>
            <a:ext cx="6986156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Teaching and pedagogy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ea"/>
              </a:rPr>
              <a:t>Can peer observation by teachers, improve practice?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ea"/>
              </a:rPr>
              <a:t>Do hand held response devices increase the pace and quality of learning?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ea"/>
              </a:rPr>
              <a:t>Does teaching children to play chess boost their attainment in Maths?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ea"/>
              </a:rPr>
              <a:t>What are the best ways of grouping students, and what impact does this have on attainment?</a:t>
            </a:r>
          </a:p>
        </p:txBody>
      </p:sp>
      <p:sp>
        <p:nvSpPr>
          <p:cNvPr id="8" name="Pentagon 7"/>
          <p:cNvSpPr/>
          <p:nvPr/>
        </p:nvSpPr>
        <p:spPr>
          <a:xfrm>
            <a:off x="329041" y="4934296"/>
            <a:ext cx="7782791" cy="1433946"/>
          </a:xfrm>
          <a:prstGeom prst="homePlat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041" y="4893010"/>
            <a:ext cx="7349841" cy="1354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latin typeface="+mn-lt"/>
              </a:rPr>
              <a:t>School organisation</a:t>
            </a:r>
          </a:p>
          <a:p>
            <a:pPr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+mn-lt"/>
              </a:rPr>
              <a:t>What are the best ways of training and supporting Teaching Assistants?</a:t>
            </a:r>
          </a:p>
          <a:p>
            <a:pPr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+mn-lt"/>
              </a:rPr>
              <a:t>What impact, if any, does giving children breakfast in schools have?</a:t>
            </a:r>
          </a:p>
          <a:p>
            <a:pPr>
              <a:buSzPct val="100000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+mn-lt"/>
              </a:rPr>
              <a:t>Does delaying school start times for adolescents boost Key Stage 4 attainment?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091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284"/>
          <p:cNvGraphicFramePr/>
          <p:nvPr>
            <p:extLst/>
          </p:nvPr>
        </p:nvGraphicFramePr>
        <p:xfrm>
          <a:off x="515589" y="1672266"/>
          <a:ext cx="8160867" cy="310296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633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9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97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836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Project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Summary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Age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Impact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Security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Parenting Academy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The Parent Academy was a series of classes for pupils’ parents, </a:t>
                      </a:r>
                      <a:endParaRPr sz="1000" b="1" i="1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Key</a:t>
                      </a:r>
                      <a:r>
                        <a:rPr lang="en-GB" sz="1100" b="1" i="1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Stage 2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sz="1100" b="1" i="1">
                          <a:latin typeface="Arial"/>
                          <a:ea typeface="Arial"/>
                          <a:cs typeface="Arial"/>
                          <a:sym typeface="Arial"/>
                        </a:rPr>
                        <a:t> months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49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Texting Parents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The</a:t>
                      </a:r>
                      <a:r>
                        <a:rPr lang="en-GB" sz="10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project used school platforms and communications systems to send t</a:t>
                      </a: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exts to</a:t>
                      </a:r>
                      <a:r>
                        <a:rPr lang="en-GB" sz="10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parents</a:t>
                      </a:r>
                      <a:endParaRPr sz="600" b="1" i="1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Key</a:t>
                      </a:r>
                      <a:r>
                        <a:rPr lang="en-GB" sz="1100" b="1" i="1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Stage 3 and 4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100" b="1" i="1"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GB" sz="1100" b="1" i="1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100" b="1" i="1">
                          <a:latin typeface="Arial"/>
                          <a:ea typeface="Arial"/>
                          <a:cs typeface="Arial"/>
                          <a:sym typeface="Arial"/>
                        </a:rPr>
                        <a:t>months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Supporting Parents</a:t>
                      </a:r>
                      <a:r>
                        <a:rPr lang="en-GB" sz="1100" b="1" i="1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on Kids’ Education in Schools (SPOKES)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A</a:t>
                      </a:r>
                      <a:r>
                        <a:rPr lang="en-GB" sz="10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ten-week intervention that teaches parents strategies to support their children’s reading</a:t>
                      </a:r>
                      <a:endParaRPr sz="1000" b="1" i="1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Year 1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GB" sz="1100" b="1" i="1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100" b="1" i="1">
                          <a:latin typeface="Arial"/>
                          <a:ea typeface="Arial"/>
                          <a:cs typeface="Arial"/>
                          <a:sym typeface="Arial"/>
                        </a:rPr>
                        <a:t>months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376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dirty="0"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Mind the Gap</a:t>
                      </a:r>
                      <a:endParaRPr sz="1100">
                        <a:latin typeface="Arial Bold"/>
                        <a:ea typeface="Arial Bold"/>
                        <a:cs typeface="Arial Bold"/>
                        <a:sym typeface="Arial Bold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Teachers were trained to embed metacognitive approaches in their work, and</a:t>
                      </a:r>
                      <a:r>
                        <a:rPr lang="en-GB" sz="10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GB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Calibri"/>
                        </a:rPr>
                        <a:t>to effectively and strategically involve parents. </a:t>
                      </a:r>
                      <a:endParaRPr lang="en-GB" dirty="0"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GB" sz="1100" b="1" i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-2 months</a:t>
                      </a:r>
                      <a:endParaRPr sz="1100" b="1" i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hape 285"/>
          <p:cNvSpPr>
            <a:spLocks noGrp="1"/>
          </p:cNvSpPr>
          <p:nvPr>
            <p:ph type="title"/>
          </p:nvPr>
        </p:nvSpPr>
        <p:spPr>
          <a:xfrm>
            <a:off x="467544" y="332656"/>
            <a:ext cx="5843594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/>
            </a:pPr>
            <a:r>
              <a:rPr lang="en-GB" sz="2400" dirty="0"/>
              <a:t>Parenting Projects</a:t>
            </a:r>
            <a:endParaRPr sz="2400"/>
          </a:p>
        </p:txBody>
      </p:sp>
      <p:pic>
        <p:nvPicPr>
          <p:cNvPr id="7" name="image10.png"/>
          <p:cNvPicPr/>
          <p:nvPr/>
        </p:nvPicPr>
        <p:blipFill>
          <a:blip r:embed="rId2">
            <a:extLst/>
          </a:blip>
          <a:srcRect b="23144"/>
          <a:stretch>
            <a:fillRect/>
          </a:stretch>
        </p:blipFill>
        <p:spPr>
          <a:xfrm>
            <a:off x="7258231" y="3121543"/>
            <a:ext cx="866778" cy="307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8231" y="2389259"/>
            <a:ext cx="790578" cy="247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0.png"/>
          <p:cNvPicPr/>
          <p:nvPr/>
        </p:nvPicPr>
        <p:blipFill>
          <a:blip r:embed="rId2">
            <a:extLst/>
          </a:blip>
          <a:srcRect b="23144"/>
          <a:stretch>
            <a:fillRect/>
          </a:stretch>
        </p:blipFill>
        <p:spPr>
          <a:xfrm>
            <a:off x="7258231" y="3699889"/>
            <a:ext cx="866778" cy="307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31" y="4302804"/>
            <a:ext cx="790579" cy="28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E30C-E7F5-4A67-859A-5C0E0C2540C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2187"/>
              </p:ext>
            </p:extLst>
          </p:nvPr>
        </p:nvGraphicFramePr>
        <p:xfrm>
          <a:off x="107504" y="1084312"/>
          <a:ext cx="8856984" cy="4916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6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5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1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9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58110">
                <a:tc>
                  <a:txBody>
                    <a:bodyPr/>
                    <a:lstStyle/>
                    <a:p>
                      <a:r>
                        <a:rPr lang="en-GB" sz="1600" dirty="0"/>
                        <a:t>Project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Summary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Age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Toolkit theme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Effect size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Padlocks and</a:t>
                      </a:r>
                      <a:r>
                        <a:rPr lang="en-GB" sz="1600" baseline="0" dirty="0"/>
                        <a:t> stage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58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b="1" kern="1200" dirty="0"/>
                        <a:t>Catch Up Literacy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dirty="0"/>
                        <a:t>One-to-one tailored TA support on phonics and comprehension. </a:t>
                      </a:r>
                      <a:endParaRPr lang="en-GB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Years</a:t>
                      </a:r>
                      <a:r>
                        <a:rPr lang="en-GB" sz="1100" baseline="0" dirty="0"/>
                        <a:t> 3-6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Literacy/Phonics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/>
                        <a:t>+2</a:t>
                      </a:r>
                      <a:r>
                        <a:rPr lang="en-GB" sz="1200" b="1" kern="1200" baseline="0" dirty="0"/>
                        <a:t> months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507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Catch Up Numeracy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One-to-one</a:t>
                      </a:r>
                      <a:r>
                        <a:rPr lang="en-GB" sz="1100" b="0" baseline="0" dirty="0"/>
                        <a:t> TA numeracy instruction for struggling learners</a:t>
                      </a:r>
                      <a:endParaRPr lang="en-GB" sz="11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Years 2-6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+3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4279"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>
                          <a:solidFill>
                            <a:schemeClr val="tx1"/>
                          </a:solidFill>
                        </a:rPr>
                        <a:t>Nuffield Early</a:t>
                      </a:r>
                      <a:r>
                        <a:rPr lang="en-GB" sz="1100" b="1" i="0" baseline="0" dirty="0">
                          <a:solidFill>
                            <a:schemeClr val="tx1"/>
                          </a:solidFill>
                        </a:rPr>
                        <a:t> Language Intervention</a:t>
                      </a:r>
                      <a:endParaRPr lang="en-GB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chemeClr val="tx1"/>
                          </a:solidFill>
                        </a:rPr>
                        <a:t>Oral</a:t>
                      </a:r>
                      <a:r>
                        <a:rPr lang="en-GB" sz="1100" b="0" i="0" baseline="0" dirty="0">
                          <a:solidFill>
                            <a:schemeClr val="tx1"/>
                          </a:solidFill>
                        </a:rPr>
                        <a:t> language intervention for nursery and reception pupils, delivered by TAs</a:t>
                      </a:r>
                      <a:endParaRPr lang="en-GB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i="0" dirty="0">
                          <a:solidFill>
                            <a:schemeClr val="tx1"/>
                          </a:solidFill>
                        </a:rPr>
                        <a:t>EYFS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and language approaches (Early Years toolkit)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months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chemeClr val="tx1"/>
                          </a:solidFill>
                        </a:rPr>
                        <a:t>Language</a:t>
                      </a:r>
                      <a:r>
                        <a:rPr lang="en-GB" sz="1100" b="0" i="0" baseline="0" dirty="0">
                          <a:solidFill>
                            <a:schemeClr val="tx1"/>
                          </a:solidFill>
                        </a:rPr>
                        <a:t> and comprehension intervention for struggling readers, delivered by TAs</a:t>
                      </a:r>
                      <a:endParaRPr lang="en-GB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i="0" dirty="0">
                          <a:solidFill>
                            <a:schemeClr val="tx1"/>
                          </a:solidFill>
                        </a:rPr>
                        <a:t>Year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Reading comprehension; Oral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months 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5987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/>
                        <a:t>Switch-on 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10 </a:t>
                      </a:r>
                      <a:r>
                        <a:rPr lang="en-GB" sz="1100" baseline="0" dirty="0"/>
                        <a:t>week TA intervention drawing on Reading Recovery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Year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comprehension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months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7047">
                <a:tc>
                  <a:txBody>
                    <a:bodyPr/>
                    <a:lstStyle/>
                    <a:p>
                      <a:pPr algn="l"/>
                      <a:r>
                        <a:rPr lang="en-GB" sz="1100" b="1" i="0" dirty="0"/>
                        <a:t>Talk for Literacy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Speaking and listening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</a:rPr>
                        <a:t> interventions delivered by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</a:rPr>
                        <a:t>TAs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Year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months</a:t>
                      </a: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7931224" cy="78296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/>
              <a:t>Teaching Assistants: promising results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532137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08587"/>
            <a:ext cx="77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65" y="4040882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22751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b="23147"/>
          <a:stretch/>
        </p:blipFill>
        <p:spPr bwMode="auto">
          <a:xfrm>
            <a:off x="7737673" y="3139827"/>
            <a:ext cx="866775" cy="2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3" b="23147"/>
          <a:stretch/>
        </p:blipFill>
        <p:spPr bwMode="auto">
          <a:xfrm>
            <a:off x="7740352" y="1901627"/>
            <a:ext cx="866775" cy="2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E30C-E7F5-4A67-859A-5C0E0C2540C0}" type="slidenum">
              <a:rPr lang="en-GB" smtClean="0"/>
              <a:t>17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52248"/>
            <a:ext cx="5976664" cy="551793"/>
          </a:xfrm>
        </p:spPr>
        <p:txBody>
          <a:bodyPr anchor="b">
            <a:normAutofit/>
          </a:bodyPr>
          <a:lstStyle/>
          <a:p>
            <a:pPr algn="l"/>
            <a:r>
              <a:rPr lang="en-GB" sz="2400" b="1" dirty="0"/>
              <a:t>Metacognition: some promising results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8079"/>
              </p:ext>
            </p:extLst>
          </p:nvPr>
        </p:nvGraphicFramePr>
        <p:xfrm>
          <a:off x="118534" y="825228"/>
          <a:ext cx="8890000" cy="54706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8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4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6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0574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Project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Summary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Age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Effect size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Padlocks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5D2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Changing Mindsets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Developing pupils “growth mindset”, through structured workshops for pupils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b="1" dirty="0"/>
                        <a:t>+ 2 months</a:t>
                      </a:r>
                      <a:endParaRPr lang="en-GB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Philosophy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Children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Weekly teacher-led pupil dialogues, focused on philosophical 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/>
                        <a:t>Years 4 and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 months</a:t>
                      </a:r>
                      <a:endParaRPr lang="en-GB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9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Thinking,</a:t>
                      </a:r>
                      <a:r>
                        <a:rPr lang="en-US" sz="1400" b="1" baseline="0" dirty="0"/>
                        <a:t> Doing, Talking Science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teachers to make science lessons more </a:t>
                      </a:r>
                      <a:r>
                        <a:rPr lang="en-GB" sz="1400" dirty="0"/>
                        <a:t>practical, creative and challenging</a:t>
                      </a:r>
                      <a:endParaRPr lang="en-US" sz="14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/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+3</a:t>
                      </a:r>
                      <a:r>
                        <a:rPr lang="en-GB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endParaRPr lang="en-GB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08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b="1" dirty="0"/>
                        <a:t>Using Self-regulation to improve writing</a:t>
                      </a:r>
                      <a:endParaRPr lang="en-GB" sz="1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/>
                        <a:t>Whole-class</a:t>
                      </a:r>
                      <a:r>
                        <a:rPr lang="en-GB" sz="1400" baseline="0" dirty="0"/>
                        <a:t> s</a:t>
                      </a:r>
                      <a:r>
                        <a:rPr lang="en-GB" sz="1400" dirty="0"/>
                        <a:t>tructured writing programme using memorable experiences as inspiration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Year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dirty="0"/>
                        <a:t>6 &amp; 7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GB" sz="1400" b="1" kern="1200" dirty="0"/>
                        <a:t>+</a:t>
                      </a:r>
                      <a:r>
                        <a:rPr lang="en-GB" sz="1400" b="1" kern="1200" baseline="0" dirty="0"/>
                        <a:t>9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endParaRPr lang="en-GB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0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888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b="1" baseline="0" dirty="0" smtClean="0"/>
                        <a:t>Dialogic teaching</a:t>
                      </a:r>
                      <a:endParaRPr lang="en-GB" sz="1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Improving the quality of classroom talk to develop higher order thinking and articulacy.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 smtClean="0"/>
                        <a:t>Year 5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 months</a:t>
                      </a:r>
                      <a:endParaRPr lang="en-GB" sz="14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en-GB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6"/>
          <a:stretch/>
        </p:blipFill>
        <p:spPr bwMode="auto">
          <a:xfrm>
            <a:off x="7845812" y="3560546"/>
            <a:ext cx="866775" cy="3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66" y="4988146"/>
            <a:ext cx="77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92" y="1778061"/>
            <a:ext cx="771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6"/>
          <a:stretch/>
        </p:blipFill>
        <p:spPr bwMode="auto">
          <a:xfrm>
            <a:off x="7848491" y="2946349"/>
            <a:ext cx="866775" cy="3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0E30C-E7F5-4A67-859A-5C0E0C2540C0}" type="slidenum">
              <a:rPr lang="en-GB" smtClean="0"/>
              <a:t>18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6"/>
          <a:stretch/>
        </p:blipFill>
        <p:spPr bwMode="auto">
          <a:xfrm>
            <a:off x="7933159" y="5486302"/>
            <a:ext cx="866775" cy="30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7022" y="2546149"/>
            <a:ext cx="173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Summarise existing evidence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969" y="4546066"/>
            <a:ext cx="19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Fund innovative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4467927"/>
            <a:ext cx="1733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Publish independent, rigorous evaluations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00" y="3168878"/>
            <a:ext cx="1440160" cy="1437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1939" y="3518094"/>
            <a:ext cx="1493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Share and promote ‘what has worked’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9826" y="2529842"/>
            <a:ext cx="197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Clear and actionable guidance for schools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4459469"/>
            <a:ext cx="190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Scale-up</a:t>
            </a:r>
          </a:p>
          <a:p>
            <a:pPr algn="ctr"/>
            <a:r>
              <a:rPr lang="en-GB" sz="1400" b="1" dirty="0"/>
              <a:t>evidence-based programmes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602" y="3161888"/>
            <a:ext cx="1440160" cy="1437096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4690250">
            <a:off x="2272903" y="3693554"/>
            <a:ext cx="1317747" cy="225060"/>
          </a:xfrm>
          <a:prstGeom prst="leftArrow">
            <a:avLst/>
          </a:prstGeom>
          <a:solidFill>
            <a:srgbClr val="3F5765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Left Arrow 12"/>
          <p:cNvSpPr/>
          <p:nvPr/>
        </p:nvSpPr>
        <p:spPr>
          <a:xfrm rot="7093954">
            <a:off x="736034" y="3685561"/>
            <a:ext cx="1317747" cy="225060"/>
          </a:xfrm>
          <a:prstGeom prst="leftArrow">
            <a:avLst/>
          </a:prstGeom>
          <a:solidFill>
            <a:srgbClr val="3F5765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Left Arrow 13"/>
          <p:cNvSpPr/>
          <p:nvPr/>
        </p:nvSpPr>
        <p:spPr>
          <a:xfrm>
            <a:off x="1674056" y="4801915"/>
            <a:ext cx="1064290" cy="225060"/>
          </a:xfrm>
          <a:prstGeom prst="leftArrow">
            <a:avLst/>
          </a:prstGeom>
          <a:solidFill>
            <a:srgbClr val="3F5765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4492694"/>
            <a:ext cx="190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Practical </a:t>
            </a:r>
            <a:br>
              <a:rPr lang="en-GB" sz="1400" b="1" dirty="0"/>
            </a:br>
            <a:r>
              <a:rPr lang="en-GB" sz="1400" b="1" dirty="0"/>
              <a:t>support to bring </a:t>
            </a:r>
            <a:br>
              <a:rPr lang="en-GB" sz="1400" b="1" dirty="0"/>
            </a:br>
            <a:r>
              <a:rPr lang="en-GB" sz="1400" b="1" dirty="0"/>
              <a:t>evidence to life</a:t>
            </a:r>
          </a:p>
        </p:txBody>
      </p:sp>
      <p:sp>
        <p:nvSpPr>
          <p:cNvPr id="16" name="Left Arrow 15"/>
          <p:cNvSpPr/>
          <p:nvPr/>
        </p:nvSpPr>
        <p:spPr>
          <a:xfrm rot="14690250">
            <a:off x="7116508" y="3700543"/>
            <a:ext cx="1317747" cy="225060"/>
          </a:xfrm>
          <a:prstGeom prst="leftArrow">
            <a:avLst/>
          </a:prstGeom>
          <a:solidFill>
            <a:srgbClr val="3F5765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Left Arrow 16"/>
          <p:cNvSpPr/>
          <p:nvPr/>
        </p:nvSpPr>
        <p:spPr>
          <a:xfrm rot="7093954">
            <a:off x="5501432" y="3683081"/>
            <a:ext cx="1317747" cy="225060"/>
          </a:xfrm>
          <a:prstGeom prst="leftArrow">
            <a:avLst/>
          </a:prstGeom>
          <a:solidFill>
            <a:srgbClr val="3F5765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Left Arrow 17"/>
          <p:cNvSpPr/>
          <p:nvPr/>
        </p:nvSpPr>
        <p:spPr>
          <a:xfrm>
            <a:off x="6437537" y="4724729"/>
            <a:ext cx="1064290" cy="225060"/>
          </a:xfrm>
          <a:prstGeom prst="leftArrow">
            <a:avLst/>
          </a:prstGeom>
          <a:solidFill>
            <a:srgbClr val="3F5765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585">
            <a:off x="623985" y="1448099"/>
            <a:ext cx="1572527" cy="1033163"/>
          </a:xfrm>
          <a:prstGeom prst="rect">
            <a:avLst/>
          </a:prstGeom>
          <a:ln>
            <a:solidFill>
              <a:srgbClr val="3F5765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1"/>
          <a:stretch/>
        </p:blipFill>
        <p:spPr>
          <a:xfrm>
            <a:off x="2755969" y="5244251"/>
            <a:ext cx="1541723" cy="15283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305">
            <a:off x="2166191" y="1439207"/>
            <a:ext cx="1267974" cy="1150767"/>
          </a:xfrm>
          <a:prstGeom prst="rect">
            <a:avLst/>
          </a:prstGeom>
          <a:ln>
            <a:solidFill>
              <a:srgbClr val="3F5765"/>
            </a:solidFill>
          </a:ln>
        </p:spPr>
      </p:pic>
      <p:sp>
        <p:nvSpPr>
          <p:cNvPr id="22" name="Flowchart: Connector 32"/>
          <p:cNvSpPr/>
          <p:nvPr/>
        </p:nvSpPr>
        <p:spPr>
          <a:xfrm>
            <a:off x="858028" y="5956016"/>
            <a:ext cx="757988" cy="760463"/>
          </a:xfrm>
          <a:prstGeom prst="flowChartConnector">
            <a:avLst/>
          </a:prstGeom>
          <a:solidFill>
            <a:srgbClr val="00806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lowchart: Connector 33"/>
          <p:cNvSpPr/>
          <p:nvPr/>
        </p:nvSpPr>
        <p:spPr>
          <a:xfrm>
            <a:off x="193269" y="5493604"/>
            <a:ext cx="757988" cy="760463"/>
          </a:xfrm>
          <a:prstGeom prst="flowChartConnector">
            <a:avLst/>
          </a:prstGeom>
          <a:solidFill>
            <a:srgbClr val="00806D"/>
          </a:solidFill>
          <a:ln>
            <a:solidFill>
              <a:srgbClr val="ED5A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93269" y="5519943"/>
            <a:ext cx="75798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3200" b="1" dirty="0">
                <a:solidFill>
                  <a:schemeClr val="bg1"/>
                </a:solidFill>
              </a:rPr>
              <a:t>60</a:t>
            </a:r>
            <a:endParaRPr lang="en-GB" sz="28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reports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028" y="5998421"/>
            <a:ext cx="757988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bg1"/>
                </a:solidFill>
              </a:rPr>
              <a:t>106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RCTs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33" y="1463363"/>
            <a:ext cx="1527448" cy="1013355"/>
          </a:xfrm>
          <a:prstGeom prst="rect">
            <a:avLst/>
          </a:prstGeom>
          <a:ln>
            <a:solidFill>
              <a:srgbClr val="3F5765"/>
            </a:solidFill>
          </a:ln>
        </p:spPr>
      </p:pic>
      <p:sp>
        <p:nvSpPr>
          <p:cNvPr id="27" name="Flowchart: Connector 41"/>
          <p:cNvSpPr/>
          <p:nvPr/>
        </p:nvSpPr>
        <p:spPr>
          <a:xfrm>
            <a:off x="8235775" y="5657811"/>
            <a:ext cx="757988" cy="760463"/>
          </a:xfrm>
          <a:prstGeom prst="flowChartConnector">
            <a:avLst/>
          </a:prstGeom>
          <a:solidFill>
            <a:srgbClr val="00A8DF"/>
          </a:solidFill>
          <a:ln>
            <a:solidFill>
              <a:srgbClr val="FF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lowchart: Connector 42"/>
          <p:cNvSpPr/>
          <p:nvPr/>
        </p:nvSpPr>
        <p:spPr>
          <a:xfrm>
            <a:off x="7501659" y="5277580"/>
            <a:ext cx="757988" cy="760463"/>
          </a:xfrm>
          <a:prstGeom prst="flowChartConnector">
            <a:avLst/>
          </a:prstGeom>
          <a:solidFill>
            <a:srgbClr val="00A8DF"/>
          </a:solidFill>
          <a:ln>
            <a:solidFill>
              <a:srgbClr val="FF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501659" y="5288869"/>
            <a:ext cx="7579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Research Schools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35775" y="5656789"/>
            <a:ext cx="7579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</a:p>
          <a:p>
            <a:pPr algn="ctr"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Arial Narrow" panose="020B0606020202030204" pitchFamily="34" charset="0"/>
              </a:rPr>
              <a:t>Advocate-partners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/>
          <a:stretch/>
        </p:blipFill>
        <p:spPr>
          <a:xfrm>
            <a:off x="5034854" y="5249383"/>
            <a:ext cx="1797553" cy="1454014"/>
          </a:xfrm>
          <a:prstGeom prst="rect">
            <a:avLst/>
          </a:prstGeom>
          <a:ln>
            <a:solidFill>
              <a:srgbClr val="3F5765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72008" y="590284"/>
            <a:ext cx="8946049" cy="571405"/>
            <a:chOff x="174424" y="404664"/>
            <a:chExt cx="8843633" cy="629436"/>
          </a:xfrm>
        </p:grpSpPr>
        <p:sp>
          <p:nvSpPr>
            <p:cNvPr id="32" name="Right Triangle 31"/>
            <p:cNvSpPr/>
            <p:nvPr/>
          </p:nvSpPr>
          <p:spPr>
            <a:xfrm>
              <a:off x="193270" y="530044"/>
              <a:ext cx="8800494" cy="504056"/>
            </a:xfrm>
            <a:prstGeom prst="rtTriangle">
              <a:avLst/>
            </a:prstGeom>
            <a:solidFill>
              <a:srgbClr val="3F5765"/>
            </a:solidFill>
            <a:ln>
              <a:solidFill>
                <a:srgbClr val="ED5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424" y="589415"/>
              <a:ext cx="4371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Generating evidence</a:t>
              </a:r>
            </a:p>
          </p:txBody>
        </p:sp>
        <p:sp>
          <p:nvSpPr>
            <p:cNvPr id="34" name="Right Triangle 33"/>
            <p:cNvSpPr/>
            <p:nvPr/>
          </p:nvSpPr>
          <p:spPr>
            <a:xfrm rot="10800000">
              <a:off x="211332" y="434382"/>
              <a:ext cx="8800494" cy="504056"/>
            </a:xfrm>
            <a:prstGeom prst="rtTriangle">
              <a:avLst/>
            </a:prstGeom>
            <a:solidFill>
              <a:srgbClr val="3F5765"/>
            </a:solidFill>
            <a:ln>
              <a:solidFill>
                <a:srgbClr val="ED5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6757" y="404664"/>
              <a:ext cx="4371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Using evidence</a:t>
              </a:r>
            </a:p>
          </p:txBody>
        </p:sp>
      </p:grpSp>
      <p:sp>
        <p:nvSpPr>
          <p:cNvPr id="36" name="Right Arrow 35"/>
          <p:cNvSpPr/>
          <p:nvPr/>
        </p:nvSpPr>
        <p:spPr>
          <a:xfrm>
            <a:off x="3707904" y="2791452"/>
            <a:ext cx="1811042" cy="261610"/>
          </a:xfrm>
          <a:prstGeom prst="rightArrow">
            <a:avLst/>
          </a:prstGeom>
          <a:solidFill>
            <a:srgbClr val="F58D64"/>
          </a:solidFill>
          <a:ln>
            <a:solidFill>
              <a:srgbClr val="F36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3428"/>
            <a:ext cx="9144000" cy="4380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2">
                    <a:lumMod val="75000"/>
                  </a:schemeClr>
                </a:solidFill>
              </a:rPr>
              <a:t>Towards an evidence informed education system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656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4643"/>
            <a:ext cx="8686800" cy="5603358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top three  - today</a:t>
            </a:r>
            <a:r>
              <a:rPr lang="mr-IN" dirty="0"/>
              <a:t>…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Early Years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Self regulation, language and communication, parental engagement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Teaching - best bets</a:t>
            </a:r>
            <a:endParaRPr lang="en-US" sz="2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Meta cognition, improving feedback, securing early literacy, going beyond academics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Post 16 and the ’forgotten 40%’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Tackling misconceptions, diagnostic assessment and planned learning programmes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9324"/>
            <a:ext cx="9143999" cy="11430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z="3200" dirty="0"/>
              <a:t>It’s not broken  - but </a:t>
            </a:r>
            <a:r>
              <a:rPr lang="en-US" sz="3200" dirty="0" smtClean="0"/>
              <a:t>it’s not working well enough </a:t>
            </a:r>
            <a:r>
              <a:rPr lang="en-US" sz="3200" dirty="0"/>
              <a:t>for some</a:t>
            </a:r>
            <a:r>
              <a:rPr lang="mr-IN" sz="3200" dirty="0"/>
              <a:t>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5016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0" y="30583"/>
            <a:ext cx="9144000" cy="1187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Applying evidence in practice</a:t>
            </a:r>
          </a:p>
        </p:txBody>
      </p:sp>
      <p:sp>
        <p:nvSpPr>
          <p:cNvPr id="46" name="Shape 46"/>
          <p:cNvSpPr/>
          <p:nvPr/>
        </p:nvSpPr>
        <p:spPr>
          <a:xfrm>
            <a:off x="1331640" y="2344932"/>
            <a:ext cx="6408712" cy="3460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85" y="10800"/>
                </a:moveTo>
                <a:cubicBezTo>
                  <a:pt x="585" y="16166"/>
                  <a:pt x="5158" y="20517"/>
                  <a:pt x="10800" y="20517"/>
                </a:cubicBezTo>
                <a:cubicBezTo>
                  <a:pt x="16442" y="20517"/>
                  <a:pt x="21015" y="16166"/>
                  <a:pt x="21015" y="10800"/>
                </a:cubicBezTo>
                <a:cubicBezTo>
                  <a:pt x="21015" y="5434"/>
                  <a:pt x="16442" y="1083"/>
                  <a:pt x="10800" y="1083"/>
                </a:cubicBezTo>
                <a:cubicBezTo>
                  <a:pt x="5158" y="1083"/>
                  <a:pt x="585" y="5434"/>
                  <a:pt x="585" y="10800"/>
                </a:cubicBezTo>
                <a:close/>
              </a:path>
            </a:pathLst>
          </a:custGeom>
          <a:solidFill>
            <a:srgbClr val="F15D22">
              <a:alpha val="26000"/>
            </a:srgbClr>
          </a:solidFill>
          <a:ln w="3175">
            <a:solidFill>
              <a:srgbClr val="B04419"/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grpSp>
        <p:nvGrpSpPr>
          <p:cNvPr id="53" name="Group 53"/>
          <p:cNvGrpSpPr/>
          <p:nvPr/>
        </p:nvGrpSpPr>
        <p:grpSpPr>
          <a:xfrm>
            <a:off x="5292080" y="3501008"/>
            <a:ext cx="3384379" cy="1077682"/>
            <a:chOff x="0" y="0"/>
            <a:chExt cx="3384377" cy="1077681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234507"/>
              <a:ext cx="3384377" cy="843174"/>
              <a:chOff x="0" y="-1"/>
              <a:chExt cx="3384376" cy="843173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0" y="-1"/>
                <a:ext cx="3384376" cy="843173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F15D22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0" y="236919"/>
                <a:ext cx="3384376" cy="3693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200"/>
                  <a:t>Consider a range of </a:t>
                </a:r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evidence </a:t>
                </a:r>
                <a:r>
                  <a:rPr sz="1200"/>
                  <a:t>summarised in the Toolkit to inform choices.</a:t>
                </a: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0" y="0"/>
              <a:ext cx="3384376" cy="358019"/>
              <a:chOff x="0" y="0"/>
              <a:chExt cx="3384375" cy="358018"/>
            </a:xfrm>
          </p:grpSpPr>
          <p:sp>
            <p:nvSpPr>
              <p:cNvPr id="50" name="Shape 50"/>
              <p:cNvSpPr/>
              <p:nvPr/>
            </p:nvSpPr>
            <p:spPr>
              <a:xfrm>
                <a:off x="0" y="0"/>
                <a:ext cx="3384376" cy="358019"/>
              </a:xfrm>
              <a:prstGeom prst="rect">
                <a:avLst/>
              </a:prstGeom>
              <a:solidFill>
                <a:srgbClr val="F15D22"/>
              </a:solidFill>
              <a:ln w="317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0" y="46882"/>
                <a:ext cx="3384376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200">
                    <a:solidFill>
                      <a:srgbClr val="FFFFFF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Step 2: </a:t>
                </a:r>
                <a:r>
                  <a:rPr sz="1200">
                    <a:solidFill>
                      <a:srgbClr val="FFFFFF"/>
                    </a:solidFill>
                  </a:rPr>
                  <a:t>Identify possible solutions</a:t>
                </a:r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827583" y="5067810"/>
            <a:ext cx="3384377" cy="1077680"/>
            <a:chOff x="0" y="0"/>
            <a:chExt cx="3384375" cy="1077678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234507"/>
              <a:ext cx="3384376" cy="843172"/>
              <a:chOff x="0" y="0"/>
              <a:chExt cx="3384375" cy="843171"/>
            </a:xfrm>
          </p:grpSpPr>
          <p:sp>
            <p:nvSpPr>
              <p:cNvPr id="54" name="Shape 54"/>
              <p:cNvSpPr/>
              <p:nvPr/>
            </p:nvSpPr>
            <p:spPr>
              <a:xfrm>
                <a:off x="0" y="-1"/>
                <a:ext cx="3384376" cy="843173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F15D22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0" y="200558"/>
                <a:ext cx="3384376" cy="4420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Determine the impact</a:t>
                </a:r>
                <a:r>
                  <a:rPr sz="1200"/>
                  <a:t> of change and identify potential improvements for the future.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0"/>
              <a:ext cx="3384376" cy="358020"/>
              <a:chOff x="0" y="0"/>
              <a:chExt cx="3384375" cy="358019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0" y="-1"/>
                <a:ext cx="3384376" cy="358021"/>
              </a:xfrm>
              <a:prstGeom prst="rect">
                <a:avLst/>
              </a:prstGeom>
              <a:solidFill>
                <a:srgbClr val="F15D22"/>
              </a:solidFill>
              <a:ln w="317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0" y="46882"/>
                <a:ext cx="3384376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 sz="1200">
                    <a:solidFill>
                      <a:srgbClr val="FFFFFF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Step 4: Evaluating impact</a:t>
                </a:r>
              </a:p>
            </p:txBody>
          </p:sp>
        </p:grpSp>
      </p:grpSp>
      <p:grpSp>
        <p:nvGrpSpPr>
          <p:cNvPr id="67" name="Group 67"/>
          <p:cNvGrpSpPr/>
          <p:nvPr/>
        </p:nvGrpSpPr>
        <p:grpSpPr>
          <a:xfrm>
            <a:off x="539552" y="3501008"/>
            <a:ext cx="3384378" cy="1077682"/>
            <a:chOff x="0" y="0"/>
            <a:chExt cx="3384377" cy="1077681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234507"/>
              <a:ext cx="3384377" cy="843174"/>
              <a:chOff x="0" y="-1"/>
              <a:chExt cx="3384376" cy="843173"/>
            </a:xfrm>
          </p:grpSpPr>
          <p:sp>
            <p:nvSpPr>
              <p:cNvPr id="61" name="Shape 61"/>
              <p:cNvSpPr/>
              <p:nvPr/>
            </p:nvSpPr>
            <p:spPr>
              <a:xfrm>
                <a:off x="0" y="-1"/>
                <a:ext cx="3384376" cy="843173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F15D22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0" y="144587"/>
                <a:ext cx="3384376" cy="553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Mobilise the knowledge </a:t>
                </a:r>
                <a:r>
                  <a:rPr sz="1200"/>
                  <a:t>and use the findings to inform the work of the school to grow or stop the intervention.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0" y="0"/>
              <a:ext cx="3384376" cy="358019"/>
              <a:chOff x="0" y="0"/>
              <a:chExt cx="3384375" cy="358018"/>
            </a:xfrm>
          </p:grpSpPr>
          <p:sp>
            <p:nvSpPr>
              <p:cNvPr id="64" name="Shape 64"/>
              <p:cNvSpPr/>
              <p:nvPr/>
            </p:nvSpPr>
            <p:spPr>
              <a:xfrm>
                <a:off x="0" y="0"/>
                <a:ext cx="3384376" cy="358019"/>
              </a:xfrm>
              <a:prstGeom prst="rect">
                <a:avLst/>
              </a:prstGeom>
              <a:solidFill>
                <a:srgbClr val="F15D22"/>
              </a:solidFill>
              <a:ln w="317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0" y="46882"/>
                <a:ext cx="3384376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200">
                    <a:solidFill>
                      <a:srgbClr val="FFFFFF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Step 5: </a:t>
                </a:r>
                <a:r>
                  <a:rPr sz="1200">
                    <a:solidFill>
                      <a:srgbClr val="FFFFFF"/>
                    </a:solidFill>
                  </a:rPr>
                  <a:t>Securing and spreading change</a:t>
                </a:r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4608715" y="5067808"/>
            <a:ext cx="3672409" cy="1077681"/>
            <a:chOff x="0" y="0"/>
            <a:chExt cx="3672408" cy="1077679"/>
          </a:xfrm>
        </p:grpSpPr>
        <p:grpSp>
          <p:nvGrpSpPr>
            <p:cNvPr id="70" name="Group 70"/>
            <p:cNvGrpSpPr/>
            <p:nvPr/>
          </p:nvGrpSpPr>
          <p:grpSpPr>
            <a:xfrm>
              <a:off x="-1" y="234508"/>
              <a:ext cx="3672410" cy="843172"/>
              <a:chOff x="0" y="0"/>
              <a:chExt cx="3672408" cy="84317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1" y="-1"/>
                <a:ext cx="3672410" cy="843173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F15D22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-1" y="200558"/>
                <a:ext cx="3672410" cy="4420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200"/>
                  <a:t>Identify and apply the </a:t>
                </a:r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ingredients of </a:t>
                </a:r>
              </a:p>
              <a:p>
                <a:pPr lvl="0" algn="ctr"/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effective implementation</a:t>
                </a:r>
                <a:r>
                  <a:rPr sz="1200"/>
                  <a:t>.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-1" y="0"/>
              <a:ext cx="3672410" cy="358019"/>
              <a:chOff x="0" y="0"/>
              <a:chExt cx="3672408" cy="358018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-1" y="0"/>
                <a:ext cx="3672410" cy="358019"/>
              </a:xfrm>
              <a:prstGeom prst="rect">
                <a:avLst/>
              </a:prstGeom>
              <a:solidFill>
                <a:srgbClr val="F15D22"/>
              </a:solidFill>
              <a:ln w="317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-1" y="46882"/>
                <a:ext cx="3672410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200">
                    <a:solidFill>
                      <a:srgbClr val="FFFFFF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Step 3: </a:t>
                </a:r>
                <a:r>
                  <a:rPr sz="1200">
                    <a:solidFill>
                      <a:srgbClr val="FFFFFF"/>
                    </a:solidFill>
                  </a:rPr>
                  <a:t>Giving the idea the best chance of success</a:t>
                </a:r>
              </a:p>
            </p:txBody>
          </p:sp>
        </p:grpSp>
      </p:grpSp>
      <p:grpSp>
        <p:nvGrpSpPr>
          <p:cNvPr id="81" name="Group 81"/>
          <p:cNvGrpSpPr/>
          <p:nvPr/>
        </p:nvGrpSpPr>
        <p:grpSpPr>
          <a:xfrm>
            <a:off x="2843808" y="1986914"/>
            <a:ext cx="3384378" cy="1077681"/>
            <a:chOff x="0" y="0"/>
            <a:chExt cx="3384377" cy="1077680"/>
          </a:xfrm>
        </p:grpSpPr>
        <p:grpSp>
          <p:nvGrpSpPr>
            <p:cNvPr id="77" name="Group 77"/>
            <p:cNvGrpSpPr/>
            <p:nvPr/>
          </p:nvGrpSpPr>
          <p:grpSpPr>
            <a:xfrm>
              <a:off x="0" y="234509"/>
              <a:ext cx="3384377" cy="843171"/>
              <a:chOff x="0" y="0"/>
              <a:chExt cx="3384376" cy="843169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0" y="0"/>
                <a:ext cx="3384376" cy="843169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F15D22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0" y="236919"/>
                <a:ext cx="3384376" cy="3693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1200"/>
                  <a:t>Identify school priorities using</a:t>
                </a:r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 data </a:t>
                </a:r>
                <a:r>
                  <a:rPr sz="1200"/>
                  <a:t>and</a:t>
                </a:r>
                <a:r>
                  <a:rPr sz="1200">
                    <a:latin typeface="Arial Bold"/>
                    <a:ea typeface="Arial Bold"/>
                    <a:cs typeface="Arial Bold"/>
                    <a:sym typeface="Arial Bold"/>
                  </a:rPr>
                  <a:t> professional judgement.</a:t>
                </a:r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0" y="0"/>
              <a:ext cx="3384376" cy="358019"/>
              <a:chOff x="0" y="0"/>
              <a:chExt cx="3384375" cy="358018"/>
            </a:xfrm>
          </p:grpSpPr>
          <p:sp>
            <p:nvSpPr>
              <p:cNvPr id="78" name="Shape 78"/>
              <p:cNvSpPr/>
              <p:nvPr/>
            </p:nvSpPr>
            <p:spPr>
              <a:xfrm>
                <a:off x="0" y="0"/>
                <a:ext cx="3384376" cy="358019"/>
              </a:xfrm>
              <a:prstGeom prst="rect">
                <a:avLst/>
              </a:prstGeom>
              <a:solidFill>
                <a:srgbClr val="F15D22"/>
              </a:solidFill>
              <a:ln w="3175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46882"/>
                <a:ext cx="3384376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200">
                    <a:solidFill>
                      <a:srgbClr val="FFFFFF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Step 1: </a:t>
                </a:r>
                <a:r>
                  <a:rPr sz="1200">
                    <a:solidFill>
                      <a:srgbClr val="FFFFFF"/>
                    </a:solidFill>
                  </a:rPr>
                  <a:t>Decide what you want to achieve</a:t>
                </a:r>
              </a:p>
            </p:txBody>
          </p:sp>
        </p:grpSp>
      </p:grp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553200" y="6224222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2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07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Conclusions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marL="402336" lvl="0" indent="-402336" defTabSz="804672">
              <a:buFontTx/>
              <a:buAutoNum type="arabicPeriod"/>
              <a:defRPr sz="1800"/>
            </a:pPr>
            <a:r>
              <a:rPr sz="2112" i="1"/>
              <a:t>The new focus on evidence will support informed professional debate </a:t>
            </a:r>
            <a:r>
              <a:rPr lang="en-GB" sz="2112" i="1" dirty="0"/>
              <a:t>-</a:t>
            </a:r>
            <a:r>
              <a:rPr sz="2112" i="1"/>
              <a:t> it’s not a panacea</a:t>
            </a:r>
            <a:r>
              <a:rPr lang="en-GB" sz="2112" i="1" dirty="0"/>
              <a:t/>
            </a:r>
            <a:br>
              <a:rPr lang="en-GB" sz="2112" i="1" dirty="0"/>
            </a:br>
            <a:endParaRPr sz="2112" i="1"/>
          </a:p>
          <a:p>
            <a:pPr marL="402336" lvl="0" indent="-402336" defTabSz="804672">
              <a:buFontTx/>
              <a:buAutoNum type="arabicPeriod"/>
              <a:defRPr sz="1800"/>
            </a:pPr>
            <a:r>
              <a:rPr lang="en-GB" sz="2112" i="1" dirty="0"/>
              <a:t>Education evidence is more accessible than ever before our professional obligation is to start from what we know and reject uninformed fads </a:t>
            </a:r>
            <a:br>
              <a:rPr lang="en-GB" sz="2112" i="1" dirty="0"/>
            </a:br>
            <a:endParaRPr sz="2112" i="1"/>
          </a:p>
          <a:p>
            <a:pPr marL="402336" lvl="0" indent="-402336" defTabSz="804672">
              <a:buFontTx/>
              <a:buAutoNum type="arabicPeriod"/>
              <a:defRPr sz="1800"/>
            </a:pPr>
            <a:r>
              <a:rPr sz="2112" i="1"/>
              <a:t>Adopting an evidence led approach carries new obligations - informing and leading the professional debate</a:t>
            </a:r>
            <a:r>
              <a:rPr lang="en-GB" sz="2112" i="1" dirty="0"/>
              <a:t/>
            </a:r>
            <a:br>
              <a:rPr lang="en-GB" sz="2112" i="1" dirty="0"/>
            </a:br>
            <a:endParaRPr sz="2112" i="1"/>
          </a:p>
          <a:p>
            <a:pPr marL="402336" lvl="0" indent="-402336" defTabSz="804672">
              <a:buFontTx/>
              <a:buAutoNum type="arabicPeriod"/>
              <a:defRPr sz="1800"/>
            </a:pPr>
            <a:r>
              <a:rPr lang="en-US" sz="2112" i="1" dirty="0"/>
              <a:t>Delivering education’s contribution to drive social mobility demands the active engagement of local government and local stakeholders.</a:t>
            </a:r>
            <a:r>
              <a:rPr lang="en-GB" sz="2112" i="1" dirty="0"/>
              <a:t/>
            </a:r>
            <a:br>
              <a:rPr lang="en-GB" sz="2112" i="1" dirty="0"/>
            </a:br>
            <a:endParaRPr sz="2112" i="1"/>
          </a:p>
          <a:p>
            <a:pPr marL="402336" lvl="0" indent="-402336" defTabSz="804672">
              <a:buFontTx/>
              <a:buAutoNum type="arabicPeriod"/>
              <a:defRPr sz="1800"/>
            </a:pPr>
            <a:r>
              <a:rPr sz="2112" i="1"/>
              <a:t>Enduring question - why is the education sector so weak at spreading and sharing lessons from disciplined and informed innovation?</a:t>
            </a:r>
            <a:br>
              <a:rPr sz="2112" i="1"/>
            </a:br>
            <a:endParaRPr sz="2112" i="1"/>
          </a:p>
        </p:txBody>
      </p:sp>
      <p:pic>
        <p:nvPicPr>
          <p:cNvPr id="18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830" y="6295876"/>
            <a:ext cx="1813150" cy="32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079" y="6213985"/>
            <a:ext cx="433389" cy="4333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86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60325" y="620687"/>
            <a:ext cx="6419060" cy="89044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How to get involved</a:t>
            </a:r>
          </a:p>
        </p:txBody>
      </p:sp>
      <p:sp>
        <p:nvSpPr>
          <p:cNvPr id="95" name="Shape 95"/>
          <p:cNvSpPr/>
          <p:nvPr/>
        </p:nvSpPr>
        <p:spPr>
          <a:xfrm>
            <a:off x="395535" y="1772816"/>
            <a:ext cx="8568954" cy="3893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72CCD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Apply for funding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Our new general funding round opens this month.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Visit: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http://educationendowmentfoundation.org.uk/apply-for-funding/</a:t>
            </a:r>
            <a:r>
              <a:t>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000" b="1">
                <a:solidFill>
                  <a:srgbClr val="72CCD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Volunteer to take part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We are always looking for schools to volunteer to take part in EEF-funded projects.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Visit: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http://educationendowmentfoundation.org.uk/projects/how-can-i-get-involved/</a:t>
            </a:r>
            <a:r>
              <a:t>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2000" b="1">
                <a:solidFill>
                  <a:srgbClr val="72CCD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 it yourself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Our DIY Evaluation Guide, developed with Durham University, is a resource intended to help teachers and schools understand whether a particular intervention is effective within your own school context.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Visit: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http://educationendowmentfoundation.org.uk/evaluation/diy-evaluation-guide/</a:t>
            </a:r>
            <a: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98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GB" sz="3600" dirty="0"/>
              <a:t>Education and socio-economic disadvantage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16" y="1797269"/>
            <a:ext cx="8229600" cy="44458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4000" dirty="0"/>
              <a:t>It’s a global issue</a:t>
            </a:r>
          </a:p>
          <a:p>
            <a:pPr>
              <a:lnSpc>
                <a:spcPct val="170000"/>
              </a:lnSpc>
            </a:pPr>
            <a:r>
              <a:rPr lang="en-GB" sz="4000" dirty="0"/>
              <a:t>England’s gap</a:t>
            </a:r>
          </a:p>
          <a:p>
            <a:pPr>
              <a:lnSpc>
                <a:spcPct val="170000"/>
              </a:lnSpc>
            </a:pPr>
            <a:r>
              <a:rPr lang="en-GB" sz="4000" dirty="0"/>
              <a:t>Variation between and within schools</a:t>
            </a:r>
          </a:p>
          <a:p>
            <a:pPr>
              <a:lnSpc>
                <a:spcPct val="170000"/>
              </a:lnSpc>
            </a:pPr>
            <a:r>
              <a:rPr lang="en-GB" sz="4000" dirty="0"/>
              <a:t>The 1:7 and 1:12</a:t>
            </a:r>
          </a:p>
          <a:p>
            <a:pPr>
              <a:lnSpc>
                <a:spcPct val="170000"/>
              </a:lnSpc>
            </a:pPr>
            <a:r>
              <a:rPr lang="en-GB" sz="4000" dirty="0"/>
              <a:t>It’s both what you do and the way that you do it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016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714739"/>
              </p:ext>
            </p:extLst>
          </p:nvPr>
        </p:nvGraphicFramePr>
        <p:xfrm>
          <a:off x="349831" y="297711"/>
          <a:ext cx="8534400" cy="656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201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55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b"/>
          <a:lstStyle>
            <a:lvl1pPr>
              <a:defRPr b="1"/>
            </a:lvl1pPr>
          </a:lstStyle>
          <a:p>
            <a:r>
              <a:rPr dirty="0"/>
              <a:t>The </a:t>
            </a:r>
            <a:r>
              <a:rPr lang="en-US" dirty="0" smtClean="0"/>
              <a:t>A</a:t>
            </a:r>
            <a:r>
              <a:rPr dirty="0" smtClean="0"/>
              <a:t>ttainment </a:t>
            </a:r>
            <a:r>
              <a:rPr lang="en-US" dirty="0" smtClean="0"/>
              <a:t>G</a:t>
            </a:r>
            <a:r>
              <a:rPr dirty="0" smtClean="0"/>
              <a:t>ap</a:t>
            </a:r>
            <a:endParaRPr dirty="0"/>
          </a:p>
        </p:txBody>
      </p:sp>
      <p:graphicFrame>
        <p:nvGraphicFramePr>
          <p:cNvPr id="292" name="Chart 292"/>
          <p:cNvGraphicFramePr/>
          <p:nvPr/>
        </p:nvGraphicFramePr>
        <p:xfrm>
          <a:off x="400531" y="1757439"/>
          <a:ext cx="8491950" cy="456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3" name="Shape 293"/>
          <p:cNvSpPr/>
          <p:nvPr/>
        </p:nvSpPr>
        <p:spPr>
          <a:xfrm>
            <a:off x="323537" y="2204853"/>
            <a:ext cx="1601008" cy="92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t>School readiness</a:t>
            </a:r>
            <a:r>
              <a:rPr/>
              <a:t/>
            </a:r>
            <a:br>
              <a:rPr/>
            </a:br>
            <a:r>
              <a:t>at 5</a:t>
            </a:r>
          </a:p>
        </p:txBody>
      </p:sp>
      <p:sp>
        <p:nvSpPr>
          <p:cNvPr id="294" name="Shape 294"/>
          <p:cNvSpPr/>
          <p:nvPr/>
        </p:nvSpPr>
        <p:spPr>
          <a:xfrm>
            <a:off x="611588" y="3357010"/>
            <a:ext cx="1372206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 b="1">
                <a:latin typeface="Arial"/>
                <a:ea typeface="Arial"/>
                <a:cs typeface="Arial"/>
                <a:sym typeface="Arial"/>
              </a:defRPr>
            </a:pPr>
            <a:r>
              <a:t>Attainment</a:t>
            </a:r>
            <a:r>
              <a:rPr/>
              <a:t/>
            </a:r>
            <a:br>
              <a:rPr/>
            </a:br>
            <a:r>
              <a:t> at 11</a:t>
            </a:r>
          </a:p>
        </p:txBody>
      </p:sp>
      <p:sp>
        <p:nvSpPr>
          <p:cNvPr id="295" name="Shape 295"/>
          <p:cNvSpPr/>
          <p:nvPr/>
        </p:nvSpPr>
        <p:spPr>
          <a:xfrm>
            <a:off x="683557" y="4437133"/>
            <a:ext cx="1295967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Attainment at 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740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Shape 3315"/>
          <p:cNvSpPr>
            <a:spLocks noGrp="1"/>
          </p:cNvSpPr>
          <p:nvPr>
            <p:ph type="title"/>
          </p:nvPr>
        </p:nvSpPr>
        <p:spPr>
          <a:xfrm>
            <a:off x="541974" y="422039"/>
            <a:ext cx="5842994" cy="6529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l"/>
            <a:r>
              <a:rPr lang="en-GB" sz="2800" b="0" dirty="0"/>
              <a:t>Variation between similar schools</a:t>
            </a:r>
            <a:endParaRPr sz="2800" b="0"/>
          </a:p>
        </p:txBody>
      </p:sp>
      <p:sp>
        <p:nvSpPr>
          <p:cNvPr id="3316" name="Shape 3316"/>
          <p:cNvSpPr>
            <a:spLocks noGrp="1"/>
          </p:cNvSpPr>
          <p:nvPr>
            <p:ph type="body" sz="half" idx="1"/>
          </p:nvPr>
        </p:nvSpPr>
        <p:spPr>
          <a:xfrm>
            <a:off x="5847907" y="1541536"/>
            <a:ext cx="3102866" cy="4178780"/>
          </a:xfrm>
          <a:prstGeom prst="rect">
            <a:avLst/>
          </a:prstGeom>
          <a:solidFill>
            <a:srgbClr val="D5F0F2"/>
          </a:solidFill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>
                <a:srgbClr val="3A3A3A"/>
              </a:buClr>
              <a:defRPr sz="1800"/>
            </a:pPr>
            <a:r>
              <a:rPr sz="1800">
                <a:latin typeface="+mj-ea"/>
              </a:rPr>
              <a:t>There are 428 secondary schools (15% of our data set) in which the average GCSE point score of FSM pupils </a:t>
            </a:r>
            <a:r>
              <a:rPr sz="1800" i="1">
                <a:latin typeface="+mj-ea"/>
              </a:rPr>
              <a:t>exceeds</a:t>
            </a:r>
            <a:r>
              <a:rPr sz="1800">
                <a:latin typeface="+mj-ea"/>
              </a:rPr>
              <a:t> the national average for all pupils (276.7 points).  </a:t>
            </a:r>
          </a:p>
          <a:p>
            <a:pPr>
              <a:spcBef>
                <a:spcPts val="400"/>
              </a:spcBef>
              <a:buClr>
                <a:srgbClr val="3A3A3A"/>
              </a:buClr>
              <a:defRPr sz="1800"/>
            </a:pPr>
            <a:r>
              <a:rPr sz="1800">
                <a:latin typeface="+mj-ea"/>
              </a:rPr>
              <a:t>In the graph these are schools in green above the horizontal blue line.</a:t>
            </a:r>
          </a:p>
          <a:p>
            <a:pPr>
              <a:spcBef>
                <a:spcPts val="400"/>
              </a:spcBef>
              <a:buClr>
                <a:srgbClr val="3A3A3A"/>
              </a:buClr>
              <a:defRPr sz="1800"/>
            </a:pPr>
            <a:r>
              <a:rPr sz="1800">
                <a:latin typeface="+mj-ea"/>
              </a:rPr>
              <a:t>These top performing schools come from across the spectrum of disadvantage</a:t>
            </a:r>
          </a:p>
        </p:txBody>
      </p:sp>
      <p:sp>
        <p:nvSpPr>
          <p:cNvPr id="3317" name="Shape 3317"/>
          <p:cNvSpPr/>
          <p:nvPr/>
        </p:nvSpPr>
        <p:spPr>
          <a:xfrm>
            <a:off x="5847907" y="5937620"/>
            <a:ext cx="327396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Note: this analysis excludes independent, 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special and selective schools</a:t>
            </a:r>
          </a:p>
        </p:txBody>
      </p:sp>
      <p:pic>
        <p:nvPicPr>
          <p:cNvPr id="331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5" y="1318438"/>
            <a:ext cx="5018433" cy="50808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831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57"/>
            <a:ext cx="9144000" cy="642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67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78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0" anchor="ctr"/>
          <a:lstStyle>
            <a:lvl1pPr>
              <a:defRPr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lang="en-GB" sz="2800" dirty="0"/>
              <a:t>Towards an evidence informed system…</a:t>
            </a:r>
            <a:endParaRPr sz="2800" dirty="0"/>
          </a:p>
        </p:txBody>
      </p:sp>
      <p:sp>
        <p:nvSpPr>
          <p:cNvPr id="205" name="Shape 205"/>
          <p:cNvSpPr/>
          <p:nvPr/>
        </p:nvSpPr>
        <p:spPr>
          <a:xfrm>
            <a:off x="268013" y="1371600"/>
            <a:ext cx="8734097" cy="5181600"/>
          </a:xfrm>
          <a:prstGeom prst="rect">
            <a:avLst/>
          </a:prstGeom>
          <a:solidFill>
            <a:srgbClr val="BFBFBF">
              <a:alpha val="47000"/>
            </a:srgbClr>
          </a:solidFill>
          <a:ln w="25400" cap="flat">
            <a:solidFill>
              <a:srgbClr val="A1A1A1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6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87821"/>
            <a:ext cx="9144001" cy="5770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75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010" y="85446"/>
            <a:ext cx="699512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Associations between foods and cancer</a:t>
            </a:r>
          </a:p>
        </p:txBody>
      </p:sp>
      <p:pic>
        <p:nvPicPr>
          <p:cNvPr id="3" name="Picture 2" descr="Cancer slide.tif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9850" r="8522"/>
          <a:stretch/>
        </p:blipFill>
        <p:spPr>
          <a:xfrm>
            <a:off x="236483" y="1126720"/>
            <a:ext cx="8655986" cy="5573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93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1583</Words>
  <Application>Microsoft Macintosh PowerPoint</Application>
  <PresentationFormat>On-screen Show (4:3)</PresentationFormat>
  <Paragraphs>336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Bold</vt:lpstr>
      <vt:lpstr>Arial Narrow</vt:lpstr>
      <vt:lpstr>Calibri</vt:lpstr>
      <vt:lpstr>Helvetica</vt:lpstr>
      <vt:lpstr>Office Theme</vt:lpstr>
      <vt:lpstr>It ain’t what you don’t know that gets you into trouble. It’s what you know for sure that just ain’t so.  Mark Twain – or not…  Kevan Collins   kevan.collins@eefoundation.org.uk www.educationendowmentfoundation.org.uk </vt:lpstr>
      <vt:lpstr>PowerPoint Presentation</vt:lpstr>
      <vt:lpstr>Education and socio-economic disadvantage</vt:lpstr>
      <vt:lpstr>PowerPoint Presentation</vt:lpstr>
      <vt:lpstr>The Attainment Gap</vt:lpstr>
      <vt:lpstr>Variation between similar schools</vt:lpstr>
      <vt:lpstr>PowerPoint Presentation</vt:lpstr>
      <vt:lpstr>Towards an evidence informed system…</vt:lpstr>
      <vt:lpstr>Associations between foods and cancer</vt:lpstr>
      <vt:lpstr>PowerPoint Presentation</vt:lpstr>
      <vt:lpstr>PowerPoint Presentation</vt:lpstr>
      <vt:lpstr>PowerPoint Presentation</vt:lpstr>
      <vt:lpstr>PowerPoint Presentation</vt:lpstr>
      <vt:lpstr>Disciplined innovation</vt:lpstr>
      <vt:lpstr>Innovations we’re trialling…</vt:lpstr>
      <vt:lpstr>Parenting Projects</vt:lpstr>
      <vt:lpstr>Teaching Assistants: promising results</vt:lpstr>
      <vt:lpstr>Metacognition: some promising results</vt:lpstr>
      <vt:lpstr>PowerPoint Presentation</vt:lpstr>
      <vt:lpstr>Applying evidence in practice</vt:lpstr>
      <vt:lpstr>Conclusions</vt:lpstr>
      <vt:lpstr>How to get involved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policy, education reform and social justice  Kevan Collins   kevan.collins@eefoundation.org.uk www.educationendowmentfoundation.org.uk</dc:title>
  <dc:creator>Kevan Collins</dc:creator>
  <cp:lastModifiedBy>Kevan Collins</cp:lastModifiedBy>
  <cp:revision>95</cp:revision>
  <cp:lastPrinted>2016-09-27T16:04:55Z</cp:lastPrinted>
  <dcterms:modified xsi:type="dcterms:W3CDTF">2017-10-09T18:23:31Z</dcterms:modified>
</cp:coreProperties>
</file>