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62" r:id="rId4"/>
    <p:sldId id="263" r:id="rId5"/>
    <p:sldId id="264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4D3E9-C3AF-4E6F-B1BA-C67561237BEB}" type="datetimeFigureOut">
              <a:rPr lang="en-GB" smtClean="0"/>
              <a:t>01/02/2016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AF423-DC15-44C7-B4FD-1053C2690C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42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C5F38D-A9AE-49AC-B0D1-5A125A0ECB43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575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EF84-4E2F-4988-80A0-CA53FE20C817}" type="datetime1">
              <a:rPr lang="en-GB" smtClean="0"/>
              <a:t>01/02/2016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1D56-DBE6-4DC0-A561-1E1DC14BA4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25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81A1-5F14-40BA-8F46-3E09EA1A264C}" type="datetime1">
              <a:rPr lang="en-GB" smtClean="0"/>
              <a:t>01/02/2016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1D56-DBE6-4DC0-A561-1E1DC14BA4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48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83BA-6293-4C30-B1B0-E9DAB7C1C52D}" type="datetime1">
              <a:rPr lang="en-GB" smtClean="0"/>
              <a:t>01/02/2016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1D56-DBE6-4DC0-A561-1E1DC14BA4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897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D PORTS_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09575" y="1561306"/>
            <a:ext cx="4143375" cy="3221037"/>
          </a:xfrm>
          <a:prstGeom prst="rect">
            <a:avLst/>
          </a:prstGeom>
          <a:solidFill>
            <a:srgbClr val="1B06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608513" y="3206750"/>
            <a:ext cx="2036762" cy="1581150"/>
          </a:xfrm>
          <a:prstGeom prst="rect">
            <a:avLst/>
          </a:prstGeom>
          <a:solidFill>
            <a:srgbClr val="644F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27038" y="4829175"/>
            <a:ext cx="2054225" cy="1593850"/>
          </a:xfrm>
          <a:prstGeom prst="rect">
            <a:avLst/>
          </a:prstGeom>
          <a:solidFill>
            <a:srgbClr val="EC35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" name="Picture 29" descr="PD Ports plc (spot).eps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6088" y="433388"/>
            <a:ext cx="1550987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30"/>
          <p:cNvSpPr txBox="1">
            <a:spLocks noChangeArrowheads="1"/>
          </p:cNvSpPr>
          <p:nvPr userDrawn="1"/>
        </p:nvSpPr>
        <p:spPr bwMode="auto">
          <a:xfrm>
            <a:off x="344488" y="1009650"/>
            <a:ext cx="1878489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 smtClean="0">
                <a:solidFill>
                  <a:srgbClr val="1B0652"/>
                </a:solidFill>
              </a:rPr>
              <a:t>A Brookfield Ports Company</a:t>
            </a:r>
          </a:p>
        </p:txBody>
      </p:sp>
      <p:pic>
        <p:nvPicPr>
          <p:cNvPr id="12" name="Picture 32" descr="102de.jpg"/>
          <p:cNvPicPr>
            <a:picLocks/>
          </p:cNvPicPr>
          <p:nvPr userDrawn="1"/>
        </p:nvPicPr>
        <p:blipFill>
          <a:blip r:embed="rId3"/>
          <a:srcRect t="2034"/>
          <a:stretch>
            <a:fillRect/>
          </a:stretch>
        </p:blipFill>
        <p:spPr bwMode="auto">
          <a:xfrm>
            <a:off x="2497305" y="4829175"/>
            <a:ext cx="2089150" cy="1601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4" descr="IMG_7475_rt.jp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08513" y="1566863"/>
            <a:ext cx="2036762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3" descr="container terminal2.jpg"/>
          <p:cNvPicPr>
            <a:picLocks noChangeAspect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08513" y="4829175"/>
            <a:ext cx="2036762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1" descr="DSCF0543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89725" y="1563688"/>
            <a:ext cx="2025650" cy="322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4" descr="IMG_7475_rt.jpg"/>
          <p:cNvPicPr>
            <a:picLocks noChangeAspect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08513" y="1566863"/>
            <a:ext cx="2036762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 Placeholder 41"/>
          <p:cNvSpPr>
            <a:spLocks noGrp="1"/>
          </p:cNvSpPr>
          <p:nvPr>
            <p:ph type="body" sz="quarter" idx="11"/>
          </p:nvPr>
        </p:nvSpPr>
        <p:spPr>
          <a:xfrm>
            <a:off x="427568" y="1661020"/>
            <a:ext cx="4070990" cy="3056869"/>
          </a:xfrm>
          <a:prstGeom prst="rect">
            <a:avLst/>
          </a:prstGeom>
        </p:spPr>
        <p:txBody>
          <a:bodyPr vert="horz" lIns="144000"/>
          <a:lstStyle>
            <a:lvl1pPr marL="0" indent="0">
              <a:buNone/>
              <a:defRPr sz="2400" b="1" i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2"/>
          </p:nvPr>
        </p:nvSpPr>
        <p:spPr>
          <a:xfrm>
            <a:off x="4608511" y="3206750"/>
            <a:ext cx="1903825" cy="143760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3"/>
          </p:nvPr>
        </p:nvSpPr>
        <p:spPr>
          <a:xfrm>
            <a:off x="427567" y="4829175"/>
            <a:ext cx="1795411" cy="11890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000">
                <a:solidFill>
                  <a:srgbClr val="FFFFFF"/>
                </a:solidFill>
                <a:latin typeface="Arial"/>
                <a:cs typeface="Arial"/>
              </a:defRPr>
            </a:lvl2pPr>
            <a:lvl3pPr marL="914400" indent="0">
              <a:buNone/>
              <a:defRPr sz="1000">
                <a:solidFill>
                  <a:srgbClr val="FFFFFF"/>
                </a:solidFill>
                <a:latin typeface="Arial"/>
                <a:cs typeface="Arial"/>
              </a:defRPr>
            </a:lvl3pPr>
            <a:lvl4pPr marL="1371600" indent="0">
              <a:buNone/>
              <a:defRPr sz="1000">
                <a:solidFill>
                  <a:srgbClr val="FFFFFF"/>
                </a:solidFill>
                <a:latin typeface="Arial"/>
                <a:cs typeface="Arial"/>
              </a:defRPr>
            </a:lvl4pPr>
            <a:lvl5pPr marL="1828800" indent="0">
              <a:buNone/>
              <a:defRPr sz="10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9215-EF67-48C4-ACEB-D4C0C1F984C1}" type="datetime1">
              <a:rPr lang="en-GB" smtClean="0"/>
              <a:t>01/02/2016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1D56-DBE6-4DC0-A561-1E1DC14BA4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63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4823-9C14-4A4E-94ED-F2057EBAE4F2}" type="datetime1">
              <a:rPr lang="en-GB" smtClean="0"/>
              <a:t>01/02/2016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1D56-DBE6-4DC0-A561-1E1DC14BA4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799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3593-01ED-442C-B607-791A8AF9767B}" type="datetime1">
              <a:rPr lang="en-GB" smtClean="0"/>
              <a:t>01/02/2016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1D56-DBE6-4DC0-A561-1E1DC14BA4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71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7400-4BE6-4446-AA4B-DE4BEAB5558C}" type="datetime1">
              <a:rPr lang="en-GB" smtClean="0"/>
              <a:t>01/02/2016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1D56-DBE6-4DC0-A561-1E1DC14BA4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18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0B52-4E92-4F02-BB1C-3E834A37A973}" type="datetime1">
              <a:rPr lang="en-GB" smtClean="0"/>
              <a:t>01/02/2016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1D56-DBE6-4DC0-A561-1E1DC14BA4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38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8686-A146-4706-98F6-99E5864800AD}" type="datetime1">
              <a:rPr lang="en-GB" smtClean="0"/>
              <a:t>01/02/2016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1D56-DBE6-4DC0-A561-1E1DC14BA4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8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BB5A-FDD3-4812-B070-FD20DE3611C4}" type="datetime1">
              <a:rPr lang="en-GB" smtClean="0"/>
              <a:t>01/02/2016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1D56-DBE6-4DC0-A561-1E1DC14BA4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84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4276-936F-493F-A392-664C8D798063}" type="datetime1">
              <a:rPr lang="en-GB" smtClean="0"/>
              <a:t>01/02/2016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1D56-DBE6-4DC0-A561-1E1DC14BA4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51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FD403-7ACA-47CE-9D82-C7ED6EEDF0D4}" type="datetime1">
              <a:rPr lang="en-GB" smtClean="0"/>
              <a:t>01/02/2016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71D56-DBE6-4DC0-A561-1E1DC14BA4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21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27568" y="1627465"/>
            <a:ext cx="4070990" cy="3090424"/>
          </a:xfrm>
        </p:spPr>
        <p:txBody>
          <a:bodyPr>
            <a:normAutofit fontScale="70000" lnSpcReduction="20000"/>
          </a:bodyPr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sz="3800" u="sng" dirty="0" smtClean="0">
                <a:solidFill>
                  <a:schemeClr val="bg1"/>
                </a:solidFill>
              </a:rPr>
              <a:t>Future Ready Careers</a:t>
            </a:r>
          </a:p>
          <a:p>
            <a:pPr algn="ctr"/>
            <a:r>
              <a:rPr lang="en-GB" sz="3800" u="sng" dirty="0" smtClean="0">
                <a:solidFill>
                  <a:schemeClr val="bg1"/>
                </a:solidFill>
              </a:rPr>
              <a:t>Conference 2016</a:t>
            </a:r>
            <a:endParaRPr lang="en-GB" sz="3800" u="sng" dirty="0" smtClean="0">
              <a:solidFill>
                <a:schemeClr val="bg1"/>
              </a:solidFill>
            </a:endParaRPr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r>
              <a:rPr lang="en-GB" sz="2900" dirty="0" smtClean="0">
                <a:solidFill>
                  <a:schemeClr val="bg1">
                    <a:lumMod val="95000"/>
                  </a:schemeClr>
                </a:solidFill>
              </a:rPr>
              <a:t>The Logistics Sector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		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algn="ctr"/>
            <a:r>
              <a:rPr lang="en-GB" sz="1400" b="1" dirty="0" smtClean="0"/>
              <a:t>4</a:t>
            </a:r>
            <a:r>
              <a:rPr lang="en-GB" sz="1400" b="1" baseline="30000" dirty="0" smtClean="0"/>
              <a:t>th</a:t>
            </a:r>
            <a:r>
              <a:rPr lang="en-GB" sz="1400" b="1" dirty="0" smtClean="0"/>
              <a:t> February 2016</a:t>
            </a:r>
            <a:endParaRPr lang="en-GB" sz="14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GB" dirty="0" smtClean="0"/>
              <a:t>Our service makes the ordinary, extraordinary</a:t>
            </a:r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J A French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LOGISTICS SECTOR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Logistics?</a:t>
            </a:r>
          </a:p>
          <a:p>
            <a:pPr marL="0" indent="0"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Logistics Sector: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Value £96 billion per annum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196,000 enterprises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Employs 2.3 million (One in twelve of UK Workforce)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Sector needs 1.2m additional workers by 2022, 1 million replacements, 155k new roles</a:t>
            </a:r>
          </a:p>
          <a:p>
            <a:pPr marL="457200" lvl="1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Demographics – 45% of employees in Sector are over 45, only 9% under 25.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and Information Technology Developments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27/01/2016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1D56-DBE6-4DC0-A561-1E1DC14BA4D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72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GB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OPPORTUNITIES IN LOGISTICS</a:t>
            </a:r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Employers:	Ports, shipping lines, freight forwarders, rail operators, road 		transport contractors, air freight carriers and warehouse 			keepers.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Roles:		</a:t>
            </a:r>
            <a:r>
              <a:rPr lang="en-GB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Line/Operations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Functional</a:t>
            </a:r>
          </a:p>
          <a:p>
            <a:pPr marL="1828800" lvl="4" indent="0">
              <a:buNone/>
            </a:pP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0" lvl="4" indent="0"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*  Operations Directors		*  Engineers	</a:t>
            </a:r>
          </a:p>
          <a:p>
            <a:pPr marL="1828800" lvl="4" indent="0"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*  Transport Planners		*  Mechanics</a:t>
            </a:r>
          </a:p>
          <a:p>
            <a:pPr marL="1828800" lvl="4" indent="0"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*  Traffic Operators			*  Accountants</a:t>
            </a:r>
          </a:p>
          <a:p>
            <a:pPr marL="1828800" lvl="4" indent="0"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*  Drivers				*  Human Resources</a:t>
            </a:r>
          </a:p>
          <a:p>
            <a:pPr marL="1828800" lvl="4" indent="0"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*  Warehouse Managers		*  Marketing Executives</a:t>
            </a:r>
          </a:p>
          <a:p>
            <a:pPr marL="1828800" lvl="4" indent="0"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*  Team Leaders			*  Business Development</a:t>
            </a:r>
          </a:p>
          <a:p>
            <a:pPr marL="1828800" lvl="4" indent="0"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*  Fork lift truck operators		*  Customer Service</a:t>
            </a:r>
          </a:p>
          <a:p>
            <a:pPr marL="1828800" lvl="4" indent="0"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*  Pickers/Packers			*  Information Technology</a:t>
            </a:r>
          </a:p>
          <a:p>
            <a:pPr marL="1828800" lvl="4" indent="0"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*  Stock Control Supervisors		*  Surveyors</a:t>
            </a:r>
          </a:p>
          <a:p>
            <a:pPr marL="1828800" lvl="4" indent="0"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*  Freight Forwarders</a:t>
            </a:r>
          </a:p>
          <a:p>
            <a:pPr marL="1828800" lvl="4" indent="0"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*  Stevedores</a:t>
            </a:r>
          </a:p>
          <a:p>
            <a:pPr marL="1371600" lvl="3" indent="0">
              <a:buNone/>
            </a:pP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0" lvl="4" indent="0">
              <a:buNone/>
            </a:pPr>
            <a:r>
              <a:rPr lang="en-GB" sz="800" dirty="0"/>
              <a:t>	</a:t>
            </a:r>
            <a:r>
              <a:rPr lang="en-GB" sz="800" dirty="0" smtClean="0"/>
              <a:t>	</a:t>
            </a:r>
            <a:endParaRPr lang="en-GB" sz="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9215-EF67-48C4-ACEB-D4C0C1F984C1}" type="datetime1">
              <a:rPr lang="en-GB" smtClean="0"/>
              <a:t>01/02/2016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1D56-DBE6-4DC0-A561-1E1DC14BA4D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76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QUALIFICATIONS/SKILLS/ATTRIBUTES/</a:t>
            </a:r>
            <a:br>
              <a:rPr lang="en-GB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Graduates:		Management Training Programmes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‘A’ Levels/GCSE’s:	Supervisory, Planning and Administrative 			Roles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Apprenticeships:	LGV Mechanic, Traffic Operators, LGV Driver, 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Warehouse Operatives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Attributes:	&lt;  Communications : Board Room/Shop Floor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&lt;  Inter Personal Skills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&lt;  Numeracy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9215-EF67-48C4-ACEB-D4C0C1F984C1}" type="datetime1">
              <a:rPr lang="en-GB" smtClean="0"/>
              <a:t>01/02/2016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1D56-DBE6-4DC0-A561-1E1DC14BA4D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812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CAREER ENGAGEMENT</a:t>
            </a:r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/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High Tide:		&gt;  PD Ports &amp;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other businesses involved</a:t>
            </a:r>
          </a:p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&gt;  </a:t>
            </a: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36  </a:t>
            </a: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schools and colleges actively engaged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&gt;  Work experience, talks, workshops,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    cadetship</a:t>
            </a:r>
          </a:p>
          <a:p>
            <a:pPr marL="0" indent="0"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Think Logistics:	&gt;  Career Ready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&gt;  Logistics Workshops</a:t>
            </a:r>
          </a:p>
          <a:p>
            <a:pPr marL="0" indent="0"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Logistics Academy:	&gt;  Stockton Riverside College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&gt;  14 students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&gt;  Master classes, mentoring, operational 			    visits, internships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9215-EF67-48C4-ACEB-D4C0C1F984C1}" type="datetime1">
              <a:rPr lang="en-GB" smtClean="0"/>
              <a:t>01/02/2016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1D56-DBE6-4DC0-A561-1E1DC14BA4D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730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111</Words>
  <Application>Microsoft Office PowerPoint</Application>
  <PresentationFormat>On-screen Show (4:3)</PresentationFormat>
  <Paragraphs>83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LOGISTICS SECTOR </vt:lpstr>
      <vt:lpstr>OPPORTUNITIES IN LOGISTICS</vt:lpstr>
      <vt:lpstr>QUALIFICATIONS/SKILLS/ATTRIBUTES/ CHARACTERISTICS</vt:lpstr>
      <vt:lpstr>CAREER ENGAGEMENT</vt:lpstr>
    </vt:vector>
  </TitlesOfParts>
  <Company>PD Ports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need a Logistics Academy</dc:title>
  <dc:creator>Gill Hind, PDG</dc:creator>
  <cp:lastModifiedBy>Gill Hind, PDG</cp:lastModifiedBy>
  <cp:revision>35</cp:revision>
  <cp:lastPrinted>2016-02-01T09:53:44Z</cp:lastPrinted>
  <dcterms:created xsi:type="dcterms:W3CDTF">2015-08-26T15:23:28Z</dcterms:created>
  <dcterms:modified xsi:type="dcterms:W3CDTF">2016-02-01T10:44:53Z</dcterms:modified>
</cp:coreProperties>
</file>