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71"/>
  </p:normalViewPr>
  <p:slideViewPr>
    <p:cSldViewPr snapToGrid="0" snapToObjects="1">
      <p:cViewPr varScale="1">
        <p:scale>
          <a:sx n="81" d="100"/>
          <a:sy n="81" d="100"/>
        </p:scale>
        <p:origin x="200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50B34-41E2-0B4A-9638-0A31752FD302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DD6773-7016-194D-BF33-7F97FFEADD37}">
      <dgm:prSet phldrT="[Text]"/>
      <dgm:spPr/>
      <dgm:t>
        <a:bodyPr/>
        <a:lstStyle/>
        <a:p>
          <a:pPr algn="ctr"/>
          <a:r>
            <a:rPr lang="en-US" b="1">
              <a:latin typeface="Cambria" charset="0"/>
              <a:ea typeface="Cambria" charset="0"/>
              <a:cs typeface="Cambria" charset="0"/>
            </a:rPr>
            <a:t>PRE RAB </a:t>
          </a:r>
          <a:r>
            <a:rPr lang="en-US">
              <a:latin typeface="Cambria" charset="0"/>
              <a:ea typeface="Cambria" charset="0"/>
              <a:cs typeface="Cambria" charset="0"/>
            </a:rPr>
            <a:t>data collation</a:t>
          </a:r>
          <a:r>
            <a:rPr lang="en-US" baseline="0">
              <a:latin typeface="Cambria" charset="0"/>
              <a:ea typeface="Cambria" charset="0"/>
              <a:cs typeface="Cambria" charset="0"/>
            </a:rPr>
            <a:t> &amp; analysis</a:t>
          </a:r>
        </a:p>
        <a:p>
          <a:pPr algn="ctr"/>
          <a:endParaRPr lang="en-US">
            <a:latin typeface="Cambria" charset="0"/>
            <a:ea typeface="Cambria" charset="0"/>
            <a:cs typeface="Cambria" charset="0"/>
          </a:endParaRPr>
        </a:p>
      </dgm:t>
    </dgm:pt>
    <dgm:pt modelId="{643B5852-EAC8-0844-97E8-7E5A5F578DB1}" type="parTrans" cxnId="{5E770C74-689E-694C-8A55-8EB55BD34D64}">
      <dgm:prSet/>
      <dgm:spPr/>
      <dgm:t>
        <a:bodyPr/>
        <a:lstStyle/>
        <a:p>
          <a:pPr algn="ctr"/>
          <a:endParaRPr lang="en-US"/>
        </a:p>
      </dgm:t>
    </dgm:pt>
    <dgm:pt modelId="{1228957B-2122-CD4B-B694-2D3F46148B7C}" type="sibTrans" cxnId="{5E770C74-689E-694C-8A55-8EB55BD34D64}">
      <dgm:prSet/>
      <dgm:spPr/>
      <dgm:t>
        <a:bodyPr/>
        <a:lstStyle/>
        <a:p>
          <a:pPr algn="ctr"/>
          <a:endParaRPr lang="en-US"/>
        </a:p>
      </dgm:t>
    </dgm:pt>
    <dgm:pt modelId="{1D507570-0812-7740-8BDD-B942BB1E2E45}">
      <dgm:prSet phldrT="[Text]"/>
      <dgm:spPr/>
      <dgm:t>
        <a:bodyPr/>
        <a:lstStyle/>
        <a:p>
          <a:pPr algn="ctr"/>
          <a:r>
            <a:rPr lang="en-US" b="1">
              <a:latin typeface="Cambria" charset="0"/>
              <a:ea typeface="Cambria" charset="0"/>
              <a:cs typeface="Cambria" charset="0"/>
            </a:rPr>
            <a:t>RAB</a:t>
          </a:r>
        </a:p>
        <a:p>
          <a:pPr algn="ctr"/>
          <a:r>
            <a:rPr lang="en-US">
              <a:latin typeface="Cambria" charset="0"/>
              <a:ea typeface="Cambria" charset="0"/>
              <a:cs typeface="Cambria" charset="0"/>
            </a:rPr>
            <a:t>Individual</a:t>
          </a:r>
          <a:r>
            <a:rPr lang="en-US" baseline="0">
              <a:latin typeface="Cambria" charset="0"/>
              <a:ea typeface="Cambria" charset="0"/>
              <a:cs typeface="Cambria" charset="0"/>
            </a:rPr>
            <a:t> </a:t>
          </a:r>
          <a:r>
            <a:rPr lang="en-US">
              <a:latin typeface="Cambria" charset="0"/>
              <a:ea typeface="Cambria" charset="0"/>
              <a:cs typeface="Cambria" charset="0"/>
            </a:rPr>
            <a:t> school stories</a:t>
          </a:r>
        </a:p>
      </dgm:t>
    </dgm:pt>
    <dgm:pt modelId="{06961C83-5EE6-C648-AE76-10C99423163C}" type="parTrans" cxnId="{4E9A6B25-E235-C245-99B7-88966382E323}">
      <dgm:prSet/>
      <dgm:spPr/>
      <dgm:t>
        <a:bodyPr/>
        <a:lstStyle/>
        <a:p>
          <a:pPr algn="ctr"/>
          <a:endParaRPr lang="en-US"/>
        </a:p>
      </dgm:t>
    </dgm:pt>
    <dgm:pt modelId="{AB9ABFDA-624A-634C-95D8-1851E28356EF}" type="sibTrans" cxnId="{4E9A6B25-E235-C245-99B7-88966382E323}">
      <dgm:prSet/>
      <dgm:spPr/>
      <dgm:t>
        <a:bodyPr/>
        <a:lstStyle/>
        <a:p>
          <a:pPr algn="ctr"/>
          <a:endParaRPr lang="en-US"/>
        </a:p>
      </dgm:t>
    </dgm:pt>
    <dgm:pt modelId="{3DF43148-F3FE-DF45-9441-5985237C1391}">
      <dgm:prSet phldrT="[Text]"/>
      <dgm:spPr/>
      <dgm:t>
        <a:bodyPr/>
        <a:lstStyle/>
        <a:p>
          <a:pPr algn="ctr"/>
          <a:r>
            <a:rPr lang="en-US" b="1">
              <a:latin typeface="Cambria" charset="0"/>
              <a:ea typeface="Cambria" charset="0"/>
              <a:cs typeface="Cambria" charset="0"/>
            </a:rPr>
            <a:t>HT Reflection</a:t>
          </a:r>
        </a:p>
        <a:p>
          <a:pPr algn="ctr"/>
          <a:r>
            <a:rPr lang="en-US">
              <a:latin typeface="Cambria" charset="0"/>
              <a:ea typeface="Cambria" charset="0"/>
              <a:cs typeface="Cambria" charset="0"/>
            </a:rPr>
            <a:t> on major needs</a:t>
          </a:r>
          <a:r>
            <a:rPr lang="en-US" baseline="0">
              <a:latin typeface="Cambria" charset="0"/>
              <a:ea typeface="Cambria" charset="0"/>
              <a:cs typeface="Cambria" charset="0"/>
            </a:rPr>
            <a:t> in key areas</a:t>
          </a:r>
          <a:endParaRPr lang="en-US">
            <a:latin typeface="Cambria" charset="0"/>
            <a:ea typeface="Cambria" charset="0"/>
            <a:cs typeface="Cambria" charset="0"/>
          </a:endParaRPr>
        </a:p>
      </dgm:t>
    </dgm:pt>
    <dgm:pt modelId="{AB66E6F1-FE60-E947-9B57-BD5FFDA102B5}" type="parTrans" cxnId="{B3BC253C-3529-E14A-BDA4-4ABFF5A5C84D}">
      <dgm:prSet/>
      <dgm:spPr/>
      <dgm:t>
        <a:bodyPr/>
        <a:lstStyle/>
        <a:p>
          <a:pPr algn="ctr"/>
          <a:endParaRPr lang="en-US"/>
        </a:p>
      </dgm:t>
    </dgm:pt>
    <dgm:pt modelId="{FB3ABB19-490F-C043-93AE-E82196ED4A9C}" type="sibTrans" cxnId="{B3BC253C-3529-E14A-BDA4-4ABFF5A5C84D}">
      <dgm:prSet/>
      <dgm:spPr/>
      <dgm:t>
        <a:bodyPr/>
        <a:lstStyle/>
        <a:p>
          <a:pPr algn="ctr"/>
          <a:endParaRPr lang="en-US"/>
        </a:p>
      </dgm:t>
    </dgm:pt>
    <dgm:pt modelId="{E28407E1-01B8-9B45-A698-C9A2CC8A2073}">
      <dgm:prSet phldrT="[Text]"/>
      <dgm:spPr/>
      <dgm:t>
        <a:bodyPr/>
        <a:lstStyle/>
        <a:p>
          <a:pPr algn="ctr"/>
          <a:r>
            <a:rPr lang="en-US" b="1">
              <a:latin typeface="Cambria" charset="0"/>
              <a:ea typeface="Cambria" charset="0"/>
              <a:cs typeface="Cambria" charset="0"/>
            </a:rPr>
            <a:t>Decision</a:t>
          </a:r>
        </a:p>
        <a:p>
          <a:pPr algn="ctr"/>
          <a:r>
            <a:rPr lang="en-US">
              <a:latin typeface="Cambria" charset="0"/>
              <a:ea typeface="Cambria" charset="0"/>
              <a:cs typeface="Cambria" charset="0"/>
            </a:rPr>
            <a:t>what we want</a:t>
          </a:r>
        </a:p>
      </dgm:t>
    </dgm:pt>
    <dgm:pt modelId="{F02FF7CE-36CB-5D4A-96B1-F974F894D596}" type="parTrans" cxnId="{6FB90C75-37E9-F446-8320-2C374D925DD4}">
      <dgm:prSet/>
      <dgm:spPr/>
      <dgm:t>
        <a:bodyPr/>
        <a:lstStyle/>
        <a:p>
          <a:pPr algn="ctr"/>
          <a:endParaRPr lang="en-US"/>
        </a:p>
      </dgm:t>
    </dgm:pt>
    <dgm:pt modelId="{6091A19A-CCDC-A446-8CFF-858ACF5E9800}" type="sibTrans" cxnId="{6FB90C75-37E9-F446-8320-2C374D925DD4}">
      <dgm:prSet/>
      <dgm:spPr/>
      <dgm:t>
        <a:bodyPr/>
        <a:lstStyle/>
        <a:p>
          <a:pPr algn="ctr"/>
          <a:endParaRPr lang="en-US"/>
        </a:p>
      </dgm:t>
    </dgm:pt>
    <dgm:pt modelId="{759317A3-705D-7F42-AA6E-1E9390FA4292}">
      <dgm:prSet phldrT="[Text]"/>
      <dgm:spPr/>
      <dgm:t>
        <a:bodyPr/>
        <a:lstStyle/>
        <a:p>
          <a:pPr algn="ctr"/>
          <a:r>
            <a:rPr lang="en-US" b="1">
              <a:latin typeface="Cambria" charset="0"/>
              <a:ea typeface="Cambria" charset="0"/>
              <a:cs typeface="Cambria" charset="0"/>
            </a:rPr>
            <a:t>Action</a:t>
          </a:r>
        </a:p>
        <a:p>
          <a:pPr algn="ctr"/>
          <a:endParaRPr lang="en-US"/>
        </a:p>
      </dgm:t>
    </dgm:pt>
    <dgm:pt modelId="{34ADD479-8C9B-D248-8E9C-343AADB44915}" type="parTrans" cxnId="{F1B5F8BD-578B-8F44-A5F5-8407989D7D02}">
      <dgm:prSet/>
      <dgm:spPr/>
      <dgm:t>
        <a:bodyPr/>
        <a:lstStyle/>
        <a:p>
          <a:pPr algn="ctr"/>
          <a:endParaRPr lang="en-US"/>
        </a:p>
      </dgm:t>
    </dgm:pt>
    <dgm:pt modelId="{1BBB20DC-F5DA-6E40-9603-16D5C6BB9A60}" type="sibTrans" cxnId="{F1B5F8BD-578B-8F44-A5F5-8407989D7D02}">
      <dgm:prSet/>
      <dgm:spPr/>
      <dgm:t>
        <a:bodyPr/>
        <a:lstStyle/>
        <a:p>
          <a:pPr algn="ctr"/>
          <a:endParaRPr lang="en-US"/>
        </a:p>
      </dgm:t>
    </dgm:pt>
    <dgm:pt modelId="{214164EF-1666-8042-B228-09EAE5904622}" type="pres">
      <dgm:prSet presAssocID="{38350B34-41E2-0B4A-9638-0A31752FD3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A20EA5-B2C8-314D-B38F-6898E7C9E28B}" type="pres">
      <dgm:prSet presAssocID="{F9DD6773-7016-194D-BF33-7F97FFEADD37}" presName="dummy" presStyleCnt="0"/>
      <dgm:spPr/>
    </dgm:pt>
    <dgm:pt modelId="{62115B75-60A7-0F45-9DCC-29389F0DC912}" type="pres">
      <dgm:prSet presAssocID="{F9DD6773-7016-194D-BF33-7F97FFEADD3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A35B3-B755-564C-970D-7B9A4BEBE1CB}" type="pres">
      <dgm:prSet presAssocID="{1228957B-2122-CD4B-B694-2D3F46148B7C}" presName="sibTrans" presStyleLbl="node1" presStyleIdx="0" presStyleCnt="5"/>
      <dgm:spPr/>
      <dgm:t>
        <a:bodyPr/>
        <a:lstStyle/>
        <a:p>
          <a:endParaRPr lang="en-US"/>
        </a:p>
      </dgm:t>
    </dgm:pt>
    <dgm:pt modelId="{18D2134D-7D53-224D-91E7-66D74D4EE271}" type="pres">
      <dgm:prSet presAssocID="{1D507570-0812-7740-8BDD-B942BB1E2E45}" presName="dummy" presStyleCnt="0"/>
      <dgm:spPr/>
    </dgm:pt>
    <dgm:pt modelId="{35B9C178-76FE-FD47-84E3-842E94D1B20F}" type="pres">
      <dgm:prSet presAssocID="{1D507570-0812-7740-8BDD-B942BB1E2E45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DD8E7A-BFFC-3F4A-9FE6-81C0B3431E35}" type="pres">
      <dgm:prSet presAssocID="{AB9ABFDA-624A-634C-95D8-1851E28356EF}" presName="sibTrans" presStyleLbl="node1" presStyleIdx="1" presStyleCnt="5"/>
      <dgm:spPr/>
      <dgm:t>
        <a:bodyPr/>
        <a:lstStyle/>
        <a:p>
          <a:endParaRPr lang="en-US"/>
        </a:p>
      </dgm:t>
    </dgm:pt>
    <dgm:pt modelId="{922972FE-31D3-7F40-B9C6-7D57B6A22E1B}" type="pres">
      <dgm:prSet presAssocID="{3DF43148-F3FE-DF45-9441-5985237C1391}" presName="dummy" presStyleCnt="0"/>
      <dgm:spPr/>
    </dgm:pt>
    <dgm:pt modelId="{A50376D5-524E-264B-8F8A-E2F605C7B233}" type="pres">
      <dgm:prSet presAssocID="{3DF43148-F3FE-DF45-9441-5985237C1391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0F242-C343-B54F-BD6E-D64804C05CD0}" type="pres">
      <dgm:prSet presAssocID="{FB3ABB19-490F-C043-93AE-E82196ED4A9C}" presName="sibTrans" presStyleLbl="node1" presStyleIdx="2" presStyleCnt="5"/>
      <dgm:spPr/>
      <dgm:t>
        <a:bodyPr/>
        <a:lstStyle/>
        <a:p>
          <a:endParaRPr lang="en-US"/>
        </a:p>
      </dgm:t>
    </dgm:pt>
    <dgm:pt modelId="{C90D3CAA-3068-644C-852B-06F4765A3333}" type="pres">
      <dgm:prSet presAssocID="{E28407E1-01B8-9B45-A698-C9A2CC8A2073}" presName="dummy" presStyleCnt="0"/>
      <dgm:spPr/>
    </dgm:pt>
    <dgm:pt modelId="{031F0846-7AD8-D54A-8697-B9C3709D92DF}" type="pres">
      <dgm:prSet presAssocID="{E28407E1-01B8-9B45-A698-C9A2CC8A2073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3BA031-D361-FD45-A59B-9D1EB70A4253}" type="pres">
      <dgm:prSet presAssocID="{6091A19A-CCDC-A446-8CFF-858ACF5E9800}" presName="sibTrans" presStyleLbl="node1" presStyleIdx="3" presStyleCnt="5" custScaleX="92730" custScaleY="90652" custLinFactNeighborX="-2497" custLinFactNeighborY="1620"/>
      <dgm:spPr/>
      <dgm:t>
        <a:bodyPr/>
        <a:lstStyle/>
        <a:p>
          <a:endParaRPr lang="en-US"/>
        </a:p>
      </dgm:t>
    </dgm:pt>
    <dgm:pt modelId="{09A840D3-DB86-504B-ADD7-EF932DACA966}" type="pres">
      <dgm:prSet presAssocID="{759317A3-705D-7F42-AA6E-1E9390FA4292}" presName="dummy" presStyleCnt="0"/>
      <dgm:spPr/>
    </dgm:pt>
    <dgm:pt modelId="{D96721C3-9687-A74E-ADAC-65855E5CE2EF}" type="pres">
      <dgm:prSet presAssocID="{759317A3-705D-7F42-AA6E-1E9390FA429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148AC-7E9A-8B4C-83CB-357B7012317E}" type="pres">
      <dgm:prSet presAssocID="{1BBB20DC-F5DA-6E40-9603-16D5C6BB9A60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18F6289-BA07-984D-AF14-D61A846AC416}" type="presOf" srcId="{3DF43148-F3FE-DF45-9441-5985237C1391}" destId="{A50376D5-524E-264B-8F8A-E2F605C7B233}" srcOrd="0" destOrd="0" presId="urn:microsoft.com/office/officeart/2005/8/layout/cycle1"/>
    <dgm:cxn modelId="{8435126F-929F-244E-8B37-42363B449B29}" type="presOf" srcId="{759317A3-705D-7F42-AA6E-1E9390FA4292}" destId="{D96721C3-9687-A74E-ADAC-65855E5CE2EF}" srcOrd="0" destOrd="0" presId="urn:microsoft.com/office/officeart/2005/8/layout/cycle1"/>
    <dgm:cxn modelId="{B1D28E8E-68DE-A243-B5B4-970607D80E83}" type="presOf" srcId="{AB9ABFDA-624A-634C-95D8-1851E28356EF}" destId="{FFDD8E7A-BFFC-3F4A-9FE6-81C0B3431E35}" srcOrd="0" destOrd="0" presId="urn:microsoft.com/office/officeart/2005/8/layout/cycle1"/>
    <dgm:cxn modelId="{7DCF4240-8E25-1842-B392-73FB5299C093}" type="presOf" srcId="{FB3ABB19-490F-C043-93AE-E82196ED4A9C}" destId="{F330F242-C343-B54F-BD6E-D64804C05CD0}" srcOrd="0" destOrd="0" presId="urn:microsoft.com/office/officeart/2005/8/layout/cycle1"/>
    <dgm:cxn modelId="{C3F9BC90-ED21-F340-AECD-3CD6DDDD0B15}" type="presOf" srcId="{F9DD6773-7016-194D-BF33-7F97FFEADD37}" destId="{62115B75-60A7-0F45-9DCC-29389F0DC912}" srcOrd="0" destOrd="0" presId="urn:microsoft.com/office/officeart/2005/8/layout/cycle1"/>
    <dgm:cxn modelId="{F62198E6-3E1B-9D42-9B20-B917728114AC}" type="presOf" srcId="{1BBB20DC-F5DA-6E40-9603-16D5C6BB9A60}" destId="{C32148AC-7E9A-8B4C-83CB-357B7012317E}" srcOrd="0" destOrd="0" presId="urn:microsoft.com/office/officeart/2005/8/layout/cycle1"/>
    <dgm:cxn modelId="{244C6D0C-FF3B-EE4A-8325-3173D2B088FF}" type="presOf" srcId="{1228957B-2122-CD4B-B694-2D3F46148B7C}" destId="{B60A35B3-B755-564C-970D-7B9A4BEBE1CB}" srcOrd="0" destOrd="0" presId="urn:microsoft.com/office/officeart/2005/8/layout/cycle1"/>
    <dgm:cxn modelId="{376469EA-B39E-BD40-A417-C47CCA4FABFC}" type="presOf" srcId="{1D507570-0812-7740-8BDD-B942BB1E2E45}" destId="{35B9C178-76FE-FD47-84E3-842E94D1B20F}" srcOrd="0" destOrd="0" presId="urn:microsoft.com/office/officeart/2005/8/layout/cycle1"/>
    <dgm:cxn modelId="{4E9A6B25-E235-C245-99B7-88966382E323}" srcId="{38350B34-41E2-0B4A-9638-0A31752FD302}" destId="{1D507570-0812-7740-8BDD-B942BB1E2E45}" srcOrd="1" destOrd="0" parTransId="{06961C83-5EE6-C648-AE76-10C99423163C}" sibTransId="{AB9ABFDA-624A-634C-95D8-1851E28356EF}"/>
    <dgm:cxn modelId="{6FB90C75-37E9-F446-8320-2C374D925DD4}" srcId="{38350B34-41E2-0B4A-9638-0A31752FD302}" destId="{E28407E1-01B8-9B45-A698-C9A2CC8A2073}" srcOrd="3" destOrd="0" parTransId="{F02FF7CE-36CB-5D4A-96B1-F974F894D596}" sibTransId="{6091A19A-CCDC-A446-8CFF-858ACF5E9800}"/>
    <dgm:cxn modelId="{5E770C74-689E-694C-8A55-8EB55BD34D64}" srcId="{38350B34-41E2-0B4A-9638-0A31752FD302}" destId="{F9DD6773-7016-194D-BF33-7F97FFEADD37}" srcOrd="0" destOrd="0" parTransId="{643B5852-EAC8-0844-97E8-7E5A5F578DB1}" sibTransId="{1228957B-2122-CD4B-B694-2D3F46148B7C}"/>
    <dgm:cxn modelId="{7F86F7BD-2744-D747-A828-A017F408C807}" type="presOf" srcId="{6091A19A-CCDC-A446-8CFF-858ACF5E9800}" destId="{C73BA031-D361-FD45-A59B-9D1EB70A4253}" srcOrd="0" destOrd="0" presId="urn:microsoft.com/office/officeart/2005/8/layout/cycle1"/>
    <dgm:cxn modelId="{279D4D57-FF3F-9749-B602-F8A03C1DBBEA}" type="presOf" srcId="{38350B34-41E2-0B4A-9638-0A31752FD302}" destId="{214164EF-1666-8042-B228-09EAE5904622}" srcOrd="0" destOrd="0" presId="urn:microsoft.com/office/officeart/2005/8/layout/cycle1"/>
    <dgm:cxn modelId="{87C1B5BE-036E-7547-BD8B-364AEB8C3E2C}" type="presOf" srcId="{E28407E1-01B8-9B45-A698-C9A2CC8A2073}" destId="{031F0846-7AD8-D54A-8697-B9C3709D92DF}" srcOrd="0" destOrd="0" presId="urn:microsoft.com/office/officeart/2005/8/layout/cycle1"/>
    <dgm:cxn modelId="{F1B5F8BD-578B-8F44-A5F5-8407989D7D02}" srcId="{38350B34-41E2-0B4A-9638-0A31752FD302}" destId="{759317A3-705D-7F42-AA6E-1E9390FA4292}" srcOrd="4" destOrd="0" parTransId="{34ADD479-8C9B-D248-8E9C-343AADB44915}" sibTransId="{1BBB20DC-F5DA-6E40-9603-16D5C6BB9A60}"/>
    <dgm:cxn modelId="{B3BC253C-3529-E14A-BDA4-4ABFF5A5C84D}" srcId="{38350B34-41E2-0B4A-9638-0A31752FD302}" destId="{3DF43148-F3FE-DF45-9441-5985237C1391}" srcOrd="2" destOrd="0" parTransId="{AB66E6F1-FE60-E947-9B57-BD5FFDA102B5}" sibTransId="{FB3ABB19-490F-C043-93AE-E82196ED4A9C}"/>
    <dgm:cxn modelId="{A3B11CCC-0AD6-CB41-A908-E79D312C47F6}" type="presParOf" srcId="{214164EF-1666-8042-B228-09EAE5904622}" destId="{0FA20EA5-B2C8-314D-B38F-6898E7C9E28B}" srcOrd="0" destOrd="0" presId="urn:microsoft.com/office/officeart/2005/8/layout/cycle1"/>
    <dgm:cxn modelId="{D5B267B4-2B24-3A44-98D0-992A46146D82}" type="presParOf" srcId="{214164EF-1666-8042-B228-09EAE5904622}" destId="{62115B75-60A7-0F45-9DCC-29389F0DC912}" srcOrd="1" destOrd="0" presId="urn:microsoft.com/office/officeart/2005/8/layout/cycle1"/>
    <dgm:cxn modelId="{AE026A97-AFC2-B54F-A442-DE3D6A66AAD6}" type="presParOf" srcId="{214164EF-1666-8042-B228-09EAE5904622}" destId="{B60A35B3-B755-564C-970D-7B9A4BEBE1CB}" srcOrd="2" destOrd="0" presId="urn:microsoft.com/office/officeart/2005/8/layout/cycle1"/>
    <dgm:cxn modelId="{03471A83-8DCE-6443-9C11-324FFC0A7D29}" type="presParOf" srcId="{214164EF-1666-8042-B228-09EAE5904622}" destId="{18D2134D-7D53-224D-91E7-66D74D4EE271}" srcOrd="3" destOrd="0" presId="urn:microsoft.com/office/officeart/2005/8/layout/cycle1"/>
    <dgm:cxn modelId="{6787435D-A8B3-8543-A5A5-451825270B18}" type="presParOf" srcId="{214164EF-1666-8042-B228-09EAE5904622}" destId="{35B9C178-76FE-FD47-84E3-842E94D1B20F}" srcOrd="4" destOrd="0" presId="urn:microsoft.com/office/officeart/2005/8/layout/cycle1"/>
    <dgm:cxn modelId="{02E536C3-768B-1B4B-A593-5543FFC60C4A}" type="presParOf" srcId="{214164EF-1666-8042-B228-09EAE5904622}" destId="{FFDD8E7A-BFFC-3F4A-9FE6-81C0B3431E35}" srcOrd="5" destOrd="0" presId="urn:microsoft.com/office/officeart/2005/8/layout/cycle1"/>
    <dgm:cxn modelId="{764E529C-1997-8F46-9AF3-4B2F421E1D50}" type="presParOf" srcId="{214164EF-1666-8042-B228-09EAE5904622}" destId="{922972FE-31D3-7F40-B9C6-7D57B6A22E1B}" srcOrd="6" destOrd="0" presId="urn:microsoft.com/office/officeart/2005/8/layout/cycle1"/>
    <dgm:cxn modelId="{B0C5947E-8860-504A-B0FF-49AE62418712}" type="presParOf" srcId="{214164EF-1666-8042-B228-09EAE5904622}" destId="{A50376D5-524E-264B-8F8A-E2F605C7B233}" srcOrd="7" destOrd="0" presId="urn:microsoft.com/office/officeart/2005/8/layout/cycle1"/>
    <dgm:cxn modelId="{7D5B5762-8047-984B-905B-65BA6A12D816}" type="presParOf" srcId="{214164EF-1666-8042-B228-09EAE5904622}" destId="{F330F242-C343-B54F-BD6E-D64804C05CD0}" srcOrd="8" destOrd="0" presId="urn:microsoft.com/office/officeart/2005/8/layout/cycle1"/>
    <dgm:cxn modelId="{8EA9F715-66E3-274F-82A0-E38B6D401D6D}" type="presParOf" srcId="{214164EF-1666-8042-B228-09EAE5904622}" destId="{C90D3CAA-3068-644C-852B-06F4765A3333}" srcOrd="9" destOrd="0" presId="urn:microsoft.com/office/officeart/2005/8/layout/cycle1"/>
    <dgm:cxn modelId="{4C5E4FE7-8623-6848-B10C-36ED90815141}" type="presParOf" srcId="{214164EF-1666-8042-B228-09EAE5904622}" destId="{031F0846-7AD8-D54A-8697-B9C3709D92DF}" srcOrd="10" destOrd="0" presId="urn:microsoft.com/office/officeart/2005/8/layout/cycle1"/>
    <dgm:cxn modelId="{3E5B310C-882F-A443-9833-D5E9B6F01973}" type="presParOf" srcId="{214164EF-1666-8042-B228-09EAE5904622}" destId="{C73BA031-D361-FD45-A59B-9D1EB70A4253}" srcOrd="11" destOrd="0" presId="urn:microsoft.com/office/officeart/2005/8/layout/cycle1"/>
    <dgm:cxn modelId="{F8CB5DAA-2758-FA48-A7C4-F41E5A894804}" type="presParOf" srcId="{214164EF-1666-8042-B228-09EAE5904622}" destId="{09A840D3-DB86-504B-ADD7-EF932DACA966}" srcOrd="12" destOrd="0" presId="urn:microsoft.com/office/officeart/2005/8/layout/cycle1"/>
    <dgm:cxn modelId="{D2B555EB-D236-CE41-AED0-DC65E38CC87F}" type="presParOf" srcId="{214164EF-1666-8042-B228-09EAE5904622}" destId="{D96721C3-9687-A74E-ADAC-65855E5CE2EF}" srcOrd="13" destOrd="0" presId="urn:microsoft.com/office/officeart/2005/8/layout/cycle1"/>
    <dgm:cxn modelId="{0BDE83FA-8992-044B-B184-910E5EE9AD93}" type="presParOf" srcId="{214164EF-1666-8042-B228-09EAE5904622}" destId="{C32148AC-7E9A-8B4C-83CB-357B7012317E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115B75-60A7-0F45-9DCC-29389F0DC912}">
      <dsp:nvSpPr>
        <dsp:cNvPr id="0" name=""/>
        <dsp:cNvSpPr/>
      </dsp:nvSpPr>
      <dsp:spPr>
        <a:xfrm>
          <a:off x="3350291" y="31695"/>
          <a:ext cx="1079359" cy="107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ambria" charset="0"/>
              <a:ea typeface="Cambria" charset="0"/>
              <a:cs typeface="Cambria" charset="0"/>
            </a:rPr>
            <a:t>PRE RAB </a:t>
          </a:r>
          <a:r>
            <a:rPr lang="en-US" sz="1400" kern="1200">
              <a:latin typeface="Cambria" charset="0"/>
              <a:ea typeface="Cambria" charset="0"/>
              <a:cs typeface="Cambria" charset="0"/>
            </a:rPr>
            <a:t>data collation</a:t>
          </a:r>
          <a:r>
            <a:rPr lang="en-US" sz="1400" kern="1200" baseline="0">
              <a:latin typeface="Cambria" charset="0"/>
              <a:ea typeface="Cambria" charset="0"/>
              <a:cs typeface="Cambria" charset="0"/>
            </a:rPr>
            <a:t> &amp;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Cambria" charset="0"/>
            <a:ea typeface="Cambria" charset="0"/>
            <a:cs typeface="Cambria" charset="0"/>
          </a:endParaRPr>
        </a:p>
      </dsp:txBody>
      <dsp:txXfrm>
        <a:off x="3350291" y="31695"/>
        <a:ext cx="1079359" cy="1079359"/>
      </dsp:txXfrm>
    </dsp:sp>
    <dsp:sp modelId="{B60A35B3-B755-564C-970D-7B9A4BEBE1CB}">
      <dsp:nvSpPr>
        <dsp:cNvPr id="0" name=""/>
        <dsp:cNvSpPr/>
      </dsp:nvSpPr>
      <dsp:spPr>
        <a:xfrm>
          <a:off x="809490" y="258"/>
          <a:ext cx="4049042" cy="4049042"/>
        </a:xfrm>
        <a:prstGeom prst="circularArrow">
          <a:avLst>
            <a:gd name="adj1" fmla="val 5198"/>
            <a:gd name="adj2" fmla="val 335767"/>
            <a:gd name="adj3" fmla="val 21293839"/>
            <a:gd name="adj4" fmla="val 19765716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9C178-76FE-FD47-84E3-842E94D1B20F}">
      <dsp:nvSpPr>
        <dsp:cNvPr id="0" name=""/>
        <dsp:cNvSpPr/>
      </dsp:nvSpPr>
      <dsp:spPr>
        <a:xfrm>
          <a:off x="4002910" y="2040250"/>
          <a:ext cx="1079359" cy="107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ambria" charset="0"/>
              <a:ea typeface="Cambria" charset="0"/>
              <a:cs typeface="Cambria" charset="0"/>
            </a:rPr>
            <a:t>RAB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ambria" charset="0"/>
              <a:ea typeface="Cambria" charset="0"/>
              <a:cs typeface="Cambria" charset="0"/>
            </a:rPr>
            <a:t>Individual</a:t>
          </a:r>
          <a:r>
            <a:rPr lang="en-US" sz="1400" kern="1200" baseline="0">
              <a:latin typeface="Cambria" charset="0"/>
              <a:ea typeface="Cambria" charset="0"/>
              <a:cs typeface="Cambria" charset="0"/>
            </a:rPr>
            <a:t> </a:t>
          </a:r>
          <a:r>
            <a:rPr lang="en-US" sz="1400" kern="1200">
              <a:latin typeface="Cambria" charset="0"/>
              <a:ea typeface="Cambria" charset="0"/>
              <a:cs typeface="Cambria" charset="0"/>
            </a:rPr>
            <a:t> school stories</a:t>
          </a:r>
        </a:p>
      </dsp:txBody>
      <dsp:txXfrm>
        <a:off x="4002910" y="2040250"/>
        <a:ext cx="1079359" cy="1079359"/>
      </dsp:txXfrm>
    </dsp:sp>
    <dsp:sp modelId="{FFDD8E7A-BFFC-3F4A-9FE6-81C0B3431E35}">
      <dsp:nvSpPr>
        <dsp:cNvPr id="0" name=""/>
        <dsp:cNvSpPr/>
      </dsp:nvSpPr>
      <dsp:spPr>
        <a:xfrm>
          <a:off x="809490" y="258"/>
          <a:ext cx="4049042" cy="4049042"/>
        </a:xfrm>
        <a:prstGeom prst="circularArrow">
          <a:avLst>
            <a:gd name="adj1" fmla="val 5198"/>
            <a:gd name="adj2" fmla="val 335767"/>
            <a:gd name="adj3" fmla="val 4015317"/>
            <a:gd name="adj4" fmla="val 2252864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376D5-524E-264B-8F8A-E2F605C7B233}">
      <dsp:nvSpPr>
        <dsp:cNvPr id="0" name=""/>
        <dsp:cNvSpPr/>
      </dsp:nvSpPr>
      <dsp:spPr>
        <a:xfrm>
          <a:off x="2294331" y="3281605"/>
          <a:ext cx="1079359" cy="107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ambria" charset="0"/>
              <a:ea typeface="Cambria" charset="0"/>
              <a:cs typeface="Cambria" charset="0"/>
            </a:rPr>
            <a:t>HT Reflection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ambria" charset="0"/>
              <a:ea typeface="Cambria" charset="0"/>
              <a:cs typeface="Cambria" charset="0"/>
            </a:rPr>
            <a:t> on major needs</a:t>
          </a:r>
          <a:r>
            <a:rPr lang="en-US" sz="1400" kern="1200" baseline="0">
              <a:latin typeface="Cambria" charset="0"/>
              <a:ea typeface="Cambria" charset="0"/>
              <a:cs typeface="Cambria" charset="0"/>
            </a:rPr>
            <a:t> in key areas</a:t>
          </a:r>
          <a:endParaRPr lang="en-US" sz="1400" kern="1200">
            <a:latin typeface="Cambria" charset="0"/>
            <a:ea typeface="Cambria" charset="0"/>
            <a:cs typeface="Cambria" charset="0"/>
          </a:endParaRPr>
        </a:p>
      </dsp:txBody>
      <dsp:txXfrm>
        <a:off x="2294331" y="3281605"/>
        <a:ext cx="1079359" cy="1079359"/>
      </dsp:txXfrm>
    </dsp:sp>
    <dsp:sp modelId="{F330F242-C343-B54F-BD6E-D64804C05CD0}">
      <dsp:nvSpPr>
        <dsp:cNvPr id="0" name=""/>
        <dsp:cNvSpPr/>
      </dsp:nvSpPr>
      <dsp:spPr>
        <a:xfrm>
          <a:off x="809490" y="258"/>
          <a:ext cx="4049042" cy="4049042"/>
        </a:xfrm>
        <a:prstGeom prst="circularArrow">
          <a:avLst>
            <a:gd name="adj1" fmla="val 5198"/>
            <a:gd name="adj2" fmla="val 335767"/>
            <a:gd name="adj3" fmla="val 8211369"/>
            <a:gd name="adj4" fmla="val 6448917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1F0846-7AD8-D54A-8697-B9C3709D92DF}">
      <dsp:nvSpPr>
        <dsp:cNvPr id="0" name=""/>
        <dsp:cNvSpPr/>
      </dsp:nvSpPr>
      <dsp:spPr>
        <a:xfrm>
          <a:off x="585752" y="2040250"/>
          <a:ext cx="1079359" cy="107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ambria" charset="0"/>
              <a:ea typeface="Cambria" charset="0"/>
              <a:cs typeface="Cambria" charset="0"/>
            </a:rPr>
            <a:t>Decision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>
              <a:latin typeface="Cambria" charset="0"/>
              <a:ea typeface="Cambria" charset="0"/>
              <a:cs typeface="Cambria" charset="0"/>
            </a:rPr>
            <a:t>what we want</a:t>
          </a:r>
        </a:p>
      </dsp:txBody>
      <dsp:txXfrm>
        <a:off x="585752" y="2040250"/>
        <a:ext cx="1079359" cy="1079359"/>
      </dsp:txXfrm>
    </dsp:sp>
    <dsp:sp modelId="{C73BA031-D361-FD45-A59B-9D1EB70A4253}">
      <dsp:nvSpPr>
        <dsp:cNvPr id="0" name=""/>
        <dsp:cNvSpPr/>
      </dsp:nvSpPr>
      <dsp:spPr>
        <a:xfrm>
          <a:off x="855568" y="255104"/>
          <a:ext cx="3754676" cy="3670537"/>
        </a:xfrm>
        <a:prstGeom prst="circularArrow">
          <a:avLst>
            <a:gd name="adj1" fmla="val 5198"/>
            <a:gd name="adj2" fmla="val 335767"/>
            <a:gd name="adj3" fmla="val 12298518"/>
            <a:gd name="adj4" fmla="val 10770395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721C3-9687-A74E-ADAC-65855E5CE2EF}">
      <dsp:nvSpPr>
        <dsp:cNvPr id="0" name=""/>
        <dsp:cNvSpPr/>
      </dsp:nvSpPr>
      <dsp:spPr>
        <a:xfrm>
          <a:off x="1238371" y="31695"/>
          <a:ext cx="1079359" cy="1079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>
              <a:latin typeface="Cambria" charset="0"/>
              <a:ea typeface="Cambria" charset="0"/>
              <a:cs typeface="Cambria" charset="0"/>
            </a:rPr>
            <a:t>Action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238371" y="31695"/>
        <a:ext cx="1079359" cy="1079359"/>
      </dsp:txXfrm>
    </dsp:sp>
    <dsp:sp modelId="{C32148AC-7E9A-8B4C-83CB-357B7012317E}">
      <dsp:nvSpPr>
        <dsp:cNvPr id="0" name=""/>
        <dsp:cNvSpPr/>
      </dsp:nvSpPr>
      <dsp:spPr>
        <a:xfrm>
          <a:off x="809490" y="258"/>
          <a:ext cx="4049042" cy="4049042"/>
        </a:xfrm>
        <a:prstGeom prst="circularArrow">
          <a:avLst>
            <a:gd name="adj1" fmla="val 5198"/>
            <a:gd name="adj2" fmla="val 335767"/>
            <a:gd name="adj3" fmla="val 16866303"/>
            <a:gd name="adj4" fmla="val 15197930"/>
            <a:gd name="adj5" fmla="val 606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65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1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2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9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11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1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60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71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04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75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4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837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8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ast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leveland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ooperative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earning </a:t>
            </a:r>
            <a:r>
              <a:rPr lang="en-US" sz="7200" b="1" dirty="0" smtClean="0">
                <a:solidFill>
                  <a:schemeClr val="accent4">
                    <a:lumMod val="75000"/>
                  </a:schemeClr>
                </a:solidFill>
              </a:rPr>
              <a:t>T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rust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Cross  Phase Collaboration  - Our </a:t>
            </a:r>
            <a:r>
              <a:rPr lang="en-US" b="1" dirty="0" smtClean="0"/>
              <a:t>Model</a:t>
            </a:r>
            <a:endParaRPr lang="en-US" b="1" dirty="0"/>
          </a:p>
        </p:txBody>
      </p:sp>
      <p:pic>
        <p:nvPicPr>
          <p:cNvPr id="4" name="Picture 3" descr="East%20Cleveland%20CLT%20Final%20Desig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3" y="5554639"/>
            <a:ext cx="1498183" cy="107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85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Our History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5400" dirty="0" smtClean="0"/>
              <a:t>EAZ </a:t>
            </a:r>
          </a:p>
          <a:p>
            <a:pPr algn="ctr"/>
            <a:r>
              <a:rPr lang="en-US" sz="5400" dirty="0" smtClean="0"/>
              <a:t>EIP </a:t>
            </a:r>
          </a:p>
          <a:p>
            <a:pPr algn="ctr"/>
            <a:r>
              <a:rPr lang="en-US" sz="5400" dirty="0" smtClean="0"/>
              <a:t>GEL</a:t>
            </a:r>
          </a:p>
          <a:p>
            <a:pPr algn="ctr"/>
            <a:r>
              <a:rPr lang="en-US" sz="5400" dirty="0" smtClean="0"/>
              <a:t>SCIP</a:t>
            </a:r>
          </a:p>
          <a:p>
            <a:pPr algn="ctr"/>
            <a:r>
              <a:rPr lang="en-US" sz="5400" dirty="0" smtClean="0"/>
              <a:t>Informal collaboration</a:t>
            </a:r>
            <a:endParaRPr lang="en-US" sz="5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ast%20Cleveland%20CLT%20Final%20Desig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5" y="5595582"/>
            <a:ext cx="1129693" cy="88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East%20Cleveland%20CLT%20Final%20Desig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6" y="5607939"/>
            <a:ext cx="1311327" cy="88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87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 Long and Winding Road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School’s Company</a:t>
            </a:r>
          </a:p>
          <a:p>
            <a:r>
              <a:rPr lang="en-US" dirty="0" smtClean="0"/>
              <a:t>Continue with informal </a:t>
            </a:r>
            <a:r>
              <a:rPr lang="en-US" dirty="0"/>
              <a:t>c</a:t>
            </a:r>
            <a:r>
              <a:rPr lang="en-US" dirty="0" smtClean="0"/>
              <a:t>ollaboration</a:t>
            </a:r>
          </a:p>
          <a:p>
            <a:r>
              <a:rPr lang="en-US" dirty="0" smtClean="0"/>
              <a:t>Break up of cluster?</a:t>
            </a:r>
          </a:p>
          <a:p>
            <a:r>
              <a:rPr lang="en-US" dirty="0" smtClean="0"/>
              <a:t>Academisation? (some already there)</a:t>
            </a:r>
          </a:p>
          <a:p>
            <a:endParaRPr lang="en-US" dirty="0" smtClean="0"/>
          </a:p>
          <a:p>
            <a:r>
              <a:rPr lang="en-US" dirty="0" smtClean="0"/>
              <a:t>A Cooperative Trust!!</a:t>
            </a:r>
          </a:p>
        </p:txBody>
      </p:sp>
      <p:pic>
        <p:nvPicPr>
          <p:cNvPr id="4" name="Picture 3" descr="East%20Cleveland%20CLT%20Final%20Desig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4" y="5500048"/>
            <a:ext cx="1457239" cy="992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876" y="2336570"/>
            <a:ext cx="5155324" cy="31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0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 smtClean="0"/>
              <a:t>Consultation – Change of Status for 12 Schools to Foundation Status</a:t>
            </a:r>
          </a:p>
          <a:p>
            <a:pPr marL="0" lvl="0" indent="0">
              <a:buNone/>
            </a:pPr>
            <a:endParaRPr lang="en-US" b="1" dirty="0"/>
          </a:p>
          <a:p>
            <a:r>
              <a:rPr lang="en-US" b="1" dirty="0" smtClean="0"/>
              <a:t>East Cleveland Cooperative Learning Trust – Legal Entity </a:t>
            </a:r>
          </a:p>
          <a:p>
            <a:r>
              <a:rPr lang="en-US" b="1" dirty="0" smtClean="0"/>
              <a:t>12 Full Members and 6 Partner Schools/Academies</a:t>
            </a:r>
          </a:p>
          <a:p>
            <a:r>
              <a:rPr lang="en-US" b="1" dirty="0" smtClean="0"/>
              <a:t>3 Secondary, 1 Special, 14 Primaries </a:t>
            </a:r>
          </a:p>
          <a:p>
            <a:r>
              <a:rPr lang="en-US" b="1" dirty="0" smtClean="0"/>
              <a:t>Over 5000 Children</a:t>
            </a:r>
          </a:p>
          <a:p>
            <a:r>
              <a:rPr lang="en-US" b="1" dirty="0" smtClean="0"/>
              <a:t>Nearly 1000 staff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East%20Cleveland%20CLT%20Final%20Design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4" y="5500048"/>
            <a:ext cx="1457239" cy="992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65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Organisation</a:t>
            </a:r>
            <a:endParaRPr lang="en-US" b="1" dirty="0"/>
          </a:p>
        </p:txBody>
      </p:sp>
      <p:pic>
        <p:nvPicPr>
          <p:cNvPr id="4" name="Content Placeholder 3" descr="East%20Cleveland%20CLT%20Final%20Design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7" y="5580993"/>
            <a:ext cx="1561399" cy="9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047999" y="1859340"/>
            <a:ext cx="72468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400" b="1" i="1" dirty="0">
                <a:latin typeface="Cambria" charset="0"/>
                <a:ea typeface="Arial Unicode MS" charset="0"/>
              </a:rPr>
              <a:t>YEAR 1 (2014/15)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Cambria" charset="0"/>
                <a:ea typeface="Arial Unicode MS" charset="0"/>
              </a:rPr>
              <a:t>Full time seconded HT to set up COOP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i="1" dirty="0">
                <a:latin typeface="Cambria" charset="0"/>
                <a:ea typeface="Arial Unicode MS" charset="0"/>
              </a:rPr>
              <a:t> 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i="1" dirty="0">
                <a:latin typeface="Cambria" charset="0"/>
                <a:ea typeface="Arial Unicode MS" charset="0"/>
              </a:rPr>
              <a:t>YEAR 2(2015/16)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Cambria" charset="0"/>
                <a:ea typeface="Arial Unicode MS" charset="0"/>
              </a:rPr>
              <a:t>0.4 seconded HT to set up the teaching &amp; learning infrastructure with admin support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i="1" dirty="0">
                <a:latin typeface="Cambria" charset="0"/>
                <a:ea typeface="Arial Unicode MS" charset="0"/>
              </a:rPr>
              <a:t> 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b="1" i="1" dirty="0">
                <a:latin typeface="Cambria" charset="0"/>
                <a:ea typeface="Arial Unicode MS" charset="0"/>
              </a:rPr>
              <a:t>YEAR 3 (2016/17)… still in </a:t>
            </a:r>
            <a:r>
              <a:rPr lang="en-GB" sz="2400" b="1" i="1" dirty="0" smtClean="0">
                <a:latin typeface="Cambria" charset="0"/>
                <a:ea typeface="Arial Unicode MS" charset="0"/>
              </a:rPr>
              <a:t>draft</a:t>
            </a:r>
            <a:r>
              <a:rPr lang="en-GB" sz="2400" b="1" i="1" dirty="0" smtClean="0">
                <a:latin typeface="Cambria" charset="0"/>
                <a:ea typeface="Arial Unicode MS" charset="0"/>
              </a:rPr>
              <a:t>?? Financial Commitment Made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Cambria" charset="0"/>
                <a:ea typeface="Arial Unicode MS" charset="0"/>
              </a:rPr>
              <a:t>2 seconded leaders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Cambria" charset="0"/>
                <a:ea typeface="Arial Unicode MS" charset="0"/>
              </a:rPr>
              <a:t>(0.2 </a:t>
            </a:r>
            <a:r>
              <a:rPr lang="en-GB" sz="2400" i="1" dirty="0" smtClean="0">
                <a:latin typeface="Cambria" charset="0"/>
                <a:ea typeface="Arial Unicode MS" charset="0"/>
              </a:rPr>
              <a:t>Curriculum/ </a:t>
            </a:r>
            <a:r>
              <a:rPr lang="en-GB" sz="2400" i="1" dirty="0">
                <a:latin typeface="Cambria" charset="0"/>
                <a:ea typeface="Arial Unicode MS" charset="0"/>
              </a:rPr>
              <a:t>teaching &amp; learning</a:t>
            </a:r>
            <a:endParaRPr lang="en-US" sz="2400" dirty="0">
              <a:latin typeface="Times New Roman" charset="0"/>
              <a:ea typeface="Arial Unicode MS" charset="0"/>
            </a:endParaRPr>
          </a:p>
          <a:p>
            <a:pPr algn="ctr">
              <a:spcAft>
                <a:spcPts val="0"/>
              </a:spcAft>
            </a:pPr>
            <a:r>
              <a:rPr lang="en-GB" sz="2400" i="1" dirty="0">
                <a:latin typeface="Cambria" charset="0"/>
                <a:ea typeface="Arial Unicode MS" charset="0"/>
              </a:rPr>
              <a:t>0.2 Leadership/ standards)</a:t>
            </a:r>
            <a:endParaRPr lang="en-US" sz="2400" dirty="0">
              <a:effectLst/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R.A.B.</a:t>
            </a:r>
            <a:endParaRPr lang="en-US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0473"/>
              </p:ext>
            </p:extLst>
          </p:nvPr>
        </p:nvGraphicFramePr>
        <p:xfrm>
          <a:off x="894328" y="1613434"/>
          <a:ext cx="5151854" cy="1689378"/>
        </p:xfrm>
        <a:graphic>
          <a:graphicData uri="http://schemas.openxmlformats.org/drawingml/2006/table">
            <a:tbl>
              <a:tblPr firstRow="1" firstCol="1" bandRow="1"/>
              <a:tblGrid>
                <a:gridCol w="756953"/>
                <a:gridCol w="1007165"/>
                <a:gridCol w="899818"/>
                <a:gridCol w="1230540"/>
                <a:gridCol w="1257378"/>
              </a:tblGrid>
              <a:tr h="1689378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RAISING ACHIEVEMENT  BOARD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 vert="vert27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Lead pre RAB: dates, members, agendas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Lead pre RAB &amp; write pre RAB report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 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Work with HTs to collate ideas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for the action plan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ambria" charset="0"/>
                          <a:ea typeface="Helvetica" charset="0"/>
                          <a:cs typeface="Helvetica" charset="0"/>
                        </a:rPr>
                        <a:t>Write ELCCT action plan incl school to school support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Helvetica" charset="0"/>
                        <a:ea typeface="Helvetica" charset="0"/>
                        <a:cs typeface="Helvetica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067786"/>
              </p:ext>
            </p:extLst>
          </p:nvPr>
        </p:nvGraphicFramePr>
        <p:xfrm>
          <a:off x="6046182" y="2038226"/>
          <a:ext cx="5668023" cy="4362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3" descr="East%20Cleveland%20CLT%20Final%20Design.jpeg"/>
          <p:cNvPicPr>
            <a:picLocks noGrp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7" y="5580993"/>
            <a:ext cx="1561399" cy="9210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3"/>
          <p:cNvSpPr txBox="1"/>
          <p:nvPr/>
        </p:nvSpPr>
        <p:spPr>
          <a:xfrm>
            <a:off x="2716866" y="3772534"/>
            <a:ext cx="2743200" cy="26282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="horz" wrap="square" lIns="50800" tIns="50800" rIns="50800" bIns="5080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Cambria" charset="0"/>
                <a:ea typeface="Arial Unicode MS" charset="0"/>
              </a:rPr>
              <a:t> 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mbria" charset="0"/>
                <a:ea typeface="Arial Unicode MS" charset="0"/>
              </a:rPr>
              <a:t>Supportive &amp; challenging networks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mbria" charset="0"/>
                <a:ea typeface="Arial Unicode MS" charset="0"/>
              </a:rPr>
              <a:t>Celebrate best practice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mbria" charset="0"/>
                <a:ea typeface="Arial Unicode MS" charset="0"/>
              </a:rPr>
              <a:t>Common language of sharing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mbria" charset="0"/>
                <a:ea typeface="Arial Unicode MS" charset="0"/>
              </a:rPr>
              <a:t>Curriculum continuity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228600">
              <a:spcAft>
                <a:spcPts val="0"/>
              </a:spcAft>
            </a:pPr>
            <a:r>
              <a:rPr lang="en-US" sz="1200" dirty="0">
                <a:effectLst/>
                <a:latin typeface="Cambria" charset="0"/>
                <a:ea typeface="Arial Unicode MS" charset="0"/>
              </a:rPr>
              <a:t> 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228600">
              <a:spcAft>
                <a:spcPts val="0"/>
              </a:spcAft>
            </a:pPr>
            <a:r>
              <a:rPr lang="en-US" sz="1200" dirty="0">
                <a:effectLst/>
                <a:latin typeface="Cambria" charset="0"/>
                <a:ea typeface="Arial Unicode MS" charset="0"/>
              </a:rPr>
              <a:t> 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  <a:p>
            <a:pPr marL="228600">
              <a:spcAft>
                <a:spcPts val="0"/>
              </a:spcAft>
            </a:pPr>
            <a:r>
              <a:rPr lang="en-US" sz="1800" b="1" dirty="0">
                <a:effectLst/>
                <a:latin typeface="Cambria" charset="0"/>
                <a:ea typeface="Arial Unicode MS" charset="0"/>
              </a:rPr>
              <a:t>All cohorts in all schools at least good</a:t>
            </a:r>
            <a:endParaRPr lang="en-US" sz="1200" dirty="0">
              <a:effectLst/>
              <a:latin typeface="Times New Roman" charset="0"/>
              <a:ea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99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going on?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38835"/>
              </p:ext>
            </p:extLst>
          </p:nvPr>
        </p:nvGraphicFramePr>
        <p:xfrm>
          <a:off x="1308538" y="2380566"/>
          <a:ext cx="10784686" cy="3689158"/>
        </p:xfrm>
        <a:graphic>
          <a:graphicData uri="http://schemas.openxmlformats.org/drawingml/2006/table">
            <a:tbl>
              <a:tblPr firstRow="1" firstCol="1" bandRow="1"/>
              <a:tblGrid>
                <a:gridCol w="1237282"/>
                <a:gridCol w="1030645"/>
                <a:gridCol w="839192"/>
                <a:gridCol w="880519"/>
                <a:gridCol w="1537400"/>
                <a:gridCol w="1191883"/>
                <a:gridCol w="817264"/>
                <a:gridCol w="1059321"/>
                <a:gridCol w="1067757"/>
                <a:gridCol w="1123423"/>
              </a:tblGrid>
              <a:tr h="6621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mbria" charset="0"/>
                          <a:ea typeface="Arial Unicode MS" charset="0"/>
                        </a:rPr>
                        <a:t>14</a:t>
                      </a:r>
                      <a:r>
                        <a:rPr lang="en-US" sz="1400" baseline="0" dirty="0" smtClean="0">
                          <a:effectLst/>
                          <a:latin typeface="Cambria" charset="0"/>
                          <a:ea typeface="Arial Unicode MS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mbria" charset="0"/>
                          <a:ea typeface="Arial Unicode MS" charset="0"/>
                        </a:rPr>
                        <a:t>PRIMARIES</a:t>
                      </a:r>
                      <a:endParaRPr lang="en-US" sz="14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Arial Unicode MS" charset="0"/>
                        </a:rPr>
                        <a:t>Termly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Arial Unicode MS" charset="0"/>
                        </a:rPr>
                        <a:t>RAB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Twilight 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events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Day 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events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Coaching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DFL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Peer 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Reviews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Networks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mbria" charset="0"/>
                          <a:ea typeface="Arial Unicode MS" charset="0"/>
                        </a:rPr>
                        <a:t>Moderation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mbria" charset="0"/>
                          <a:ea typeface="Arial Unicode MS" charset="0"/>
                        </a:rPr>
                        <a:t>Marketplace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6D6E9"/>
                    </a:solidFill>
                  </a:tcPr>
                </a:tc>
              </a:tr>
              <a:tr h="64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Target audience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Heads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Teachers, TAs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SLT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Teachers, TAs, Heads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Teachers, TAs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812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i="1">
                          <a:effectLst/>
                          <a:latin typeface="Cambria" charset="0"/>
                          <a:ea typeface="Arial Unicode MS" charset="0"/>
                        </a:rPr>
                        <a:t>Example</a:t>
                      </a:r>
                      <a:endParaRPr lang="en-US" sz="14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COOP data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share &amp; highlighting of strengths &amp; key areas to improve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CPD 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e.g. </a:t>
                      </a: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FS, outdoor play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Cambria" charset="0"/>
                          <a:ea typeface="Arial Unicode MS" charset="0"/>
                        </a:rPr>
                        <a:t>CPD 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>
                          <a:effectLst/>
                          <a:latin typeface="Cambria" charset="0"/>
                          <a:ea typeface="Arial Unicode MS" charset="0"/>
                        </a:rPr>
                        <a:t>eg spelling, reciprocal reading, ODD, boys, spelling, marking</a:t>
                      </a:r>
                      <a:endParaRPr lang="en-US" sz="120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Coaching across Schools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0" marR="360000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Succession planning, empowering our staff to become leaders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School to school support on focus teaching &amp; learning elements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CPD </a:t>
                      </a:r>
                      <a:r>
                        <a:rPr lang="en-US" sz="1200" b="1" i="1" dirty="0" err="1">
                          <a:effectLst/>
                          <a:latin typeface="Cambria" charset="0"/>
                          <a:ea typeface="Arial Unicode MS" charset="0"/>
                        </a:rPr>
                        <a:t>eg</a:t>
                      </a: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 NQTs, attendance, curriculum continuity, transition</a:t>
                      </a: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EYFS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 err="1">
                          <a:effectLst/>
                          <a:latin typeface="Cambria" charset="0"/>
                          <a:ea typeface="Arial Unicode MS" charset="0"/>
                        </a:rPr>
                        <a:t>TnL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2017: WRITING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CPD </a:t>
                      </a: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e.g.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Cambria" charset="0"/>
                          <a:ea typeface="Arial Unicode MS" charset="0"/>
                        </a:rPr>
                        <a:t>Boys, reading stamina, booster classes, mental </a:t>
                      </a:r>
                      <a:r>
                        <a:rPr lang="en-US" sz="1200" b="1" i="1" dirty="0" smtClean="0">
                          <a:effectLst/>
                          <a:latin typeface="Cambria" charset="0"/>
                          <a:ea typeface="Arial Unicode MS" charset="0"/>
                        </a:rPr>
                        <a:t>math's,</a:t>
                      </a:r>
                      <a:endParaRPr lang="en-US" sz="1200" dirty="0">
                        <a:effectLst/>
                        <a:latin typeface="Times New Roman" charset="0"/>
                        <a:ea typeface="Arial Unicode MS" charset="0"/>
                      </a:endParaRPr>
                    </a:p>
                  </a:txBody>
                  <a:tcPr marL="37965" marR="37965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3173" y="17342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>
                <a:latin typeface="Arial" charset="0"/>
              </a:rPr>
              <a:t>ANNUAL CALENDAR designed from emerging RAB issues and national initiatives</a:t>
            </a:r>
            <a:endParaRPr lang="en-US" altLang="en-US" dirty="0">
              <a:latin typeface="Arial" charset="0"/>
            </a:endParaRPr>
          </a:p>
        </p:txBody>
      </p:sp>
      <p:pic>
        <p:nvPicPr>
          <p:cNvPr id="9" name="Content Placeholder 3" descr="East%20Cleveland%20CLT%20Final%20Design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7" y="5580993"/>
            <a:ext cx="1561399" cy="92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7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ast%20Cleveland%20CLT%20Final%20Design.jpe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7" y="5580993"/>
            <a:ext cx="1561399" cy="921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57" y="538461"/>
            <a:ext cx="10913503" cy="5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future hold?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3827" y="1713621"/>
            <a:ext cx="10109886" cy="4949461"/>
          </a:xfrm>
          <a:prstGeom prst="rect">
            <a:avLst/>
          </a:prstGeom>
          <a:effectLst>
            <a:glow rad="6731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Content Placeholder 3" descr="East%20Cleveland%20CLT%20Final%20Design.jpe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60" y="4572000"/>
            <a:ext cx="1561399" cy="92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4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2984</TotalTime>
  <Words>308</Words>
  <Application>Microsoft Macintosh PowerPoint</Application>
  <PresentationFormat>Widescreen</PresentationFormat>
  <Paragraphs>102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 Unicode MS</vt:lpstr>
      <vt:lpstr>Cambria</vt:lpstr>
      <vt:lpstr>Century Gothic</vt:lpstr>
      <vt:lpstr>Helvetica</vt:lpstr>
      <vt:lpstr>Times New Roman</vt:lpstr>
      <vt:lpstr>Arial</vt:lpstr>
      <vt:lpstr>Vapor Trail</vt:lpstr>
      <vt:lpstr>East Cleveland Cooperative Learning Trust </vt:lpstr>
      <vt:lpstr>Our History</vt:lpstr>
      <vt:lpstr>The  Long and Winding Road</vt:lpstr>
      <vt:lpstr>2013 </vt:lpstr>
      <vt:lpstr>Organisation</vt:lpstr>
      <vt:lpstr>THE R.A.B.</vt:lpstr>
      <vt:lpstr>What’s going on?</vt:lpstr>
      <vt:lpstr>PowerPoint Presentation</vt:lpstr>
      <vt:lpstr>What does the future hold?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ECCLT </dc:title>
  <dc:creator>Office</dc:creator>
  <cp:lastModifiedBy>Office</cp:lastModifiedBy>
  <cp:revision>14</cp:revision>
  <dcterms:created xsi:type="dcterms:W3CDTF">2016-05-18T10:58:06Z</dcterms:created>
  <dcterms:modified xsi:type="dcterms:W3CDTF">2016-05-20T12:52:10Z</dcterms:modified>
</cp:coreProperties>
</file>