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Maven Pro" panose="020B0604020202020204" charset="0"/>
      <p:regular r:id="rId23"/>
      <p:bold r:id="rId24"/>
    </p:embeddedFont>
    <p:embeddedFont>
      <p:font typeface="Source Code Pro" panose="020B0604020202020204" charset="0"/>
      <p:regular r:id="rId25"/>
      <p:bold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Amatic SC" panose="020B0604020202020204" charset="0"/>
      <p:regular r:id="rId31"/>
      <p:bold r:id="rId32"/>
    </p:embeddedFont>
    <p:embeddedFont>
      <p:font typeface="Average" panose="020B0604020202020204" charset="0"/>
      <p:regular r:id="rId33"/>
    </p:embeddedFont>
    <p:embeddedFont>
      <p:font typeface="Oswald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2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25024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" sz="1100" b="0" i="0" u="none" strike="noStrike" cap="none"/>
              <a:t>on the post- it provided write down you rearliest memory of what you wanted to be and the age you were.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" sz="1100" b="0" i="0" u="none" strike="noStrike" cap="none"/>
              <a:t>At what point do you think that children are starting to think about their futures and are beginning to make </a:t>
            </a:r>
            <a:r>
              <a:rPr lang="en" sz="1100" b="0" i="1" u="none" strike="noStrike" cap="none"/>
              <a:t>‘career limiting’</a:t>
            </a:r>
            <a:r>
              <a:rPr lang="en" sz="1100" b="0" i="0" u="none" strike="noStrike" cap="none"/>
              <a:t> decisions?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100" b="0" i="0" u="none" strike="noStrike" cap="none"/>
              <a:t>Celebrity Culture - how can we counteract this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" sz="1100" b="0" i="0" u="none" strike="noStrike" cap="none"/>
              <a:t>At what point do you think that children are starting to think about their futures and are beginning to make </a:t>
            </a:r>
            <a:r>
              <a:rPr lang="en" sz="1100" b="0" i="1" u="none" strike="noStrike" cap="none"/>
              <a:t>‘career limiting’</a:t>
            </a:r>
            <a:r>
              <a:rPr lang="en" sz="1100" b="0" i="0" u="none" strike="noStrike" cap="none"/>
              <a:t> decisions?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endParaRPr sz="11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100" b="0" i="0" u="none" strike="noStrike" cap="none"/>
              <a:t>How could we make this situation better?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/>
              <a:t>Who am I and what I will be talking about...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80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8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Code Pro"/>
              <a:buNone/>
              <a:defRPr sz="21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matic SC"/>
              <a:buNone/>
              <a:defRPr sz="120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12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8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4350278" y="2855377"/>
            <a:ext cx="443588" cy="105631"/>
            <a:chOff x="4137525" y="2915950"/>
            <a:chExt cx="869098" cy="206998"/>
          </a:xfrm>
        </p:grpSpPr>
        <p:sp>
          <p:nvSpPr>
            <p:cNvPr id="64" name="Shape 64"/>
            <p:cNvSpPr/>
            <p:nvPr/>
          </p:nvSpPr>
          <p:spPr>
            <a:xfrm>
              <a:off x="4468575" y="2915950"/>
              <a:ext cx="206998" cy="20699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4799625" y="2915950"/>
              <a:ext cx="206998" cy="20699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4137525" y="2915950"/>
              <a:ext cx="206998" cy="20699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671256" y="990800"/>
            <a:ext cx="7801500" cy="173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Shape 8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8" cy="17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8" cy="13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8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21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8" cy="3538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48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Shape 2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8" cy="17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5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 algn="ctr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5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8" cy="13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8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Font typeface="Source Code Pro"/>
              <a:buNone/>
              <a:defRPr sz="1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matic SC"/>
              <a:buNone/>
              <a:defRPr sz="60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2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30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3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8" cy="33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8" cy="33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40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indent="0">
              <a:spcBef>
                <a:spcPts val="0"/>
              </a:spcBef>
              <a:buClr>
                <a:schemeClr val="accent1"/>
              </a:buClr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 b="0" i="0" u="none" strike="noStrike" cap="non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 b="0" i="0" u="none" strike="noStrike" cap="non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ews/2009/090715/full/460314a/box/1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garrick@northumbria.ac.u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www.thinkphysic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o64aS31NaJU7HErQBFtaXyyH40lmkpsu-jLBhLSbvZ8/pub?start=false&amp;loop=false&amp;delayms=30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sNE.org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iforall.org.uk/widg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physics.org/careers/case-studi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>
                <a:latin typeface="Maven Pro"/>
                <a:ea typeface="Maven Pro"/>
                <a:cs typeface="Maven Pro"/>
                <a:sym typeface="Maven Pro"/>
              </a:rPr>
              <a:t>Think Physics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/>
              <a:t> LMI &amp; Primary Careers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r>
              <a:rPr lang="en" sz="21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Emma Garrick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Code Pro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Think Physics, Northumbria University</a:t>
            </a:r>
            <a:r>
              <a:rPr lang="en" sz="21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8350" y="77525"/>
            <a:ext cx="161925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what I intend to find out...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Working with 5 Gatsby pilot schools with an interest in LMI I will carry out focus groups to ascertain:</a:t>
            </a:r>
          </a:p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Who are they talking to?</a:t>
            </a:r>
          </a:p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What do they want to know? </a:t>
            </a:r>
          </a:p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Where do they go for that information?</a:t>
            </a:r>
          </a:p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When are they accessing careers information?</a:t>
            </a:r>
          </a:p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How important is regional vs national CIAG support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Is a digital platform needed and if so, could a digital platform be developed?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Research begins over the next couple of weeks with findings presented March 2016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8" cy="3538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48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Little Futures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1800">
                <a:solidFill>
                  <a:srgbClr val="980000"/>
                </a:solidFill>
              </a:rPr>
              <a:t>PhD STudy</a:t>
            </a:r>
            <a:r>
              <a:rPr lang="en" sz="4800" b="1" i="0" u="none" strike="noStrike" cap="none">
                <a:solidFill>
                  <a:srgbClr val="98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endParaRPr sz="1800" b="1" i="0" u="none" strike="noStrike" cap="non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77825" y="129725"/>
            <a:ext cx="3787799" cy="29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>
                <a:latin typeface="Lato"/>
                <a:ea typeface="Lato"/>
                <a:cs typeface="Lato"/>
                <a:sym typeface="Lato"/>
              </a:rPr>
              <a:t>We know careers is mandatory from Year 8 but when should we start it?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looking back...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4000500" y="3041450"/>
            <a:ext cx="4624498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lang="en" sz="1800" b="0" i="1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your earliest career memories?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Shape 192"/>
          <p:cNvCxnSpPr/>
          <p:nvPr/>
        </p:nvCxnSpPr>
        <p:spPr>
          <a:xfrm>
            <a:off x="-6875" y="2900700"/>
            <a:ext cx="9150898" cy="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60600" y="98550"/>
            <a:ext cx="8874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When does career guidance typically take place?</a:t>
            </a:r>
          </a:p>
        </p:txBody>
      </p:sp>
      <p:sp>
        <p:nvSpPr>
          <p:cNvPr id="194" name="Shape 194"/>
          <p:cNvSpPr/>
          <p:nvPr/>
        </p:nvSpPr>
        <p:spPr>
          <a:xfrm>
            <a:off x="447450" y="2596824"/>
            <a:ext cx="607800" cy="60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86400" y="2572750"/>
            <a:ext cx="13299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Primary</a:t>
            </a:r>
          </a:p>
        </p:txBody>
      </p:sp>
      <p:sp>
        <p:nvSpPr>
          <p:cNvPr id="196" name="Shape 196"/>
          <p:cNvSpPr/>
          <p:nvPr/>
        </p:nvSpPr>
        <p:spPr>
          <a:xfrm>
            <a:off x="3836471" y="1200063"/>
            <a:ext cx="2954698" cy="29546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3882250" y="2141475"/>
            <a:ext cx="2765999" cy="8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Secondary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Year 9-11</a:t>
            </a:r>
          </a:p>
        </p:txBody>
      </p:sp>
      <p:sp>
        <p:nvSpPr>
          <p:cNvPr id="198" name="Shape 198"/>
          <p:cNvSpPr/>
          <p:nvPr/>
        </p:nvSpPr>
        <p:spPr>
          <a:xfrm>
            <a:off x="1692563" y="2088239"/>
            <a:ext cx="1506600" cy="1506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1648800" y="2456800"/>
            <a:ext cx="15066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Secondary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Year 7-8 </a:t>
            </a:r>
          </a:p>
        </p:txBody>
      </p:sp>
      <p:sp>
        <p:nvSpPr>
          <p:cNvPr id="200" name="Shape 200"/>
          <p:cNvSpPr/>
          <p:nvPr/>
        </p:nvSpPr>
        <p:spPr>
          <a:xfrm>
            <a:off x="7043150" y="1878725"/>
            <a:ext cx="1910399" cy="20438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7428475" y="2439250"/>
            <a:ext cx="1215298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Post-16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276050" y="3873075"/>
            <a:ext cx="3967498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Parental influence  - admiration to separation </a:t>
            </a:r>
          </a:p>
        </p:txBody>
      </p:sp>
      <p:sp>
        <p:nvSpPr>
          <p:cNvPr id="203" name="Shape 203"/>
          <p:cNvSpPr/>
          <p:nvPr/>
        </p:nvSpPr>
        <p:spPr>
          <a:xfrm>
            <a:off x="276050" y="4815050"/>
            <a:ext cx="8677499" cy="20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276050" y="4505925"/>
            <a:ext cx="7718399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Educational, social, emotional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personal pressures increas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ing</a:t>
            </a:r>
            <a:r>
              <a:rPr lang="e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572400" y="3145450"/>
            <a:ext cx="1385699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overload &amp; saturation</a:t>
            </a:r>
          </a:p>
        </p:txBody>
      </p:sp>
      <p:sp>
        <p:nvSpPr>
          <p:cNvPr id="206" name="Shape 206"/>
          <p:cNvSpPr/>
          <p:nvPr/>
        </p:nvSpPr>
        <p:spPr>
          <a:xfrm>
            <a:off x="233250" y="4302226"/>
            <a:ext cx="8677499" cy="203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15150" y="1008575"/>
            <a:ext cx="1472399" cy="2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ASPIRES  Research </a:t>
            </a:r>
          </a:p>
        </p:txBody>
      </p:sp>
      <p:sp>
        <p:nvSpPr>
          <p:cNvPr id="208" name="Shape 208"/>
          <p:cNvSpPr/>
          <p:nvPr/>
        </p:nvSpPr>
        <p:spPr>
          <a:xfrm>
            <a:off x="682350" y="1320350"/>
            <a:ext cx="138000" cy="10181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877475" y="296900"/>
            <a:ext cx="3981899" cy="62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3600">
                <a:solidFill>
                  <a:srgbClr val="000000"/>
                </a:solidFill>
              </a:rPr>
              <a:t>The Moon Landings 1969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877475" y="1137675"/>
            <a:ext cx="4108800" cy="10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600" b="1">
                <a:latin typeface="Maven Pro"/>
                <a:ea typeface="Maven Pro"/>
                <a:cs typeface="Maven Pro"/>
                <a:sym typeface="Maven Pro"/>
              </a:rPr>
              <a:t>Nature Magazine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800 scientists and engineers were questioned if: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400" i="1">
                <a:latin typeface="Lato"/>
                <a:ea typeface="Lato"/>
                <a:cs typeface="Lato"/>
                <a:sym typeface="Lato"/>
              </a:rPr>
              <a:t>“the moon landings directly inspired and encouraged them to follow their careers pathway?”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 sz="14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50% survey said yes, directly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 sz="14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80% were aged between 5 - 14 years old at the time.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 sz="14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Great events, and encounters can inspire, imprint and leave lasting impressions on us from a very young age.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 sz="14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http://www.nature.com/news/2009/090715/full/460314a/box/1.html</a:t>
            </a:r>
            <a:r>
              <a:rPr lang="en" sz="800">
                <a:latin typeface="Lato"/>
                <a:ea typeface="Lato"/>
                <a:cs typeface="Lato"/>
                <a:sym typeface="Lato"/>
              </a:rPr>
              <a:t> 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 sz="1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 l="20602" r="20602"/>
          <a:stretch/>
        </p:blipFill>
        <p:spPr>
          <a:xfrm>
            <a:off x="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5">
            <a:alphaModFix/>
          </a:blip>
          <a:srcRect l="11173" r="-62"/>
          <a:stretch/>
        </p:blipFill>
        <p:spPr>
          <a:xfrm>
            <a:off x="0" y="0"/>
            <a:ext cx="4571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Shape 221"/>
          <p:cNvCxnSpPr/>
          <p:nvPr/>
        </p:nvCxnSpPr>
        <p:spPr>
          <a:xfrm>
            <a:off x="-6875" y="2900700"/>
            <a:ext cx="9150898" cy="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24200" y="9855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Spreading the load...</a:t>
            </a:r>
          </a:p>
        </p:txBody>
      </p:sp>
      <p:sp>
        <p:nvSpPr>
          <p:cNvPr id="223" name="Shape 223"/>
          <p:cNvSpPr/>
          <p:nvPr/>
        </p:nvSpPr>
        <p:spPr>
          <a:xfrm>
            <a:off x="200000" y="2163100"/>
            <a:ext cx="1356900" cy="1356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200000" y="2658100"/>
            <a:ext cx="1356900" cy="48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Primary</a:t>
            </a:r>
          </a:p>
        </p:txBody>
      </p:sp>
      <p:sp>
        <p:nvSpPr>
          <p:cNvPr id="225" name="Shape 225"/>
          <p:cNvSpPr/>
          <p:nvPr/>
        </p:nvSpPr>
        <p:spPr>
          <a:xfrm>
            <a:off x="4297823" y="1777897"/>
            <a:ext cx="2127300" cy="2127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3882250" y="2596825"/>
            <a:ext cx="27659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Secondary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Year 9-11</a:t>
            </a:r>
          </a:p>
        </p:txBody>
      </p:sp>
      <p:sp>
        <p:nvSpPr>
          <p:cNvPr id="227" name="Shape 227"/>
          <p:cNvSpPr/>
          <p:nvPr/>
        </p:nvSpPr>
        <p:spPr>
          <a:xfrm>
            <a:off x="2173200" y="2088239"/>
            <a:ext cx="1506600" cy="1506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2261561" y="2578150"/>
            <a:ext cx="1329900" cy="52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Code Pro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</a:t>
            </a:r>
            <a:r>
              <a:rPr lang="en" sz="14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econdary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Year 7-8 </a:t>
            </a:r>
          </a:p>
        </p:txBody>
      </p:sp>
      <p:sp>
        <p:nvSpPr>
          <p:cNvPr id="229" name="Shape 229"/>
          <p:cNvSpPr/>
          <p:nvPr/>
        </p:nvSpPr>
        <p:spPr>
          <a:xfrm>
            <a:off x="7043150" y="1878700"/>
            <a:ext cx="1910399" cy="20438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7429500" y="2596750"/>
            <a:ext cx="1215298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Source Code Pro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Post-16</a:t>
            </a:r>
          </a:p>
        </p:txBody>
      </p:sp>
      <p:sp>
        <p:nvSpPr>
          <p:cNvPr id="231" name="Shape 231"/>
          <p:cNvSpPr/>
          <p:nvPr/>
        </p:nvSpPr>
        <p:spPr>
          <a:xfrm>
            <a:off x="276050" y="4815050"/>
            <a:ext cx="8677499" cy="20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200000" y="4509250"/>
            <a:ext cx="9025799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Sustained, consistent and continuous approach to careers guidance; providing children with more time to think 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188975" y="1458300"/>
            <a:ext cx="1359899" cy="22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Supporting transitions</a:t>
            </a:r>
          </a:p>
        </p:txBody>
      </p:sp>
      <p:cxnSp>
        <p:nvCxnSpPr>
          <p:cNvPr id="234" name="Shape 234"/>
          <p:cNvCxnSpPr/>
          <p:nvPr/>
        </p:nvCxnSpPr>
        <p:spPr>
          <a:xfrm>
            <a:off x="1859025" y="2036375"/>
            <a:ext cx="13199" cy="696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5" name="Shape 235"/>
          <p:cNvCxnSpPr/>
          <p:nvPr/>
        </p:nvCxnSpPr>
        <p:spPr>
          <a:xfrm>
            <a:off x="650325" y="1175850"/>
            <a:ext cx="13199" cy="98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6" name="Shape 236"/>
          <p:cNvSpPr txBox="1"/>
          <p:nvPr/>
        </p:nvSpPr>
        <p:spPr>
          <a:xfrm>
            <a:off x="630625" y="781700"/>
            <a:ext cx="2246699" cy="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Start the benchmarks sooner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877475" y="296900"/>
            <a:ext cx="3981899" cy="62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Research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877475" y="1137675"/>
            <a:ext cx="4108800" cy="10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6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Replicating the secondary pilot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Working with 6 of the primary pilot schools to audit and support implementation of the Gatsby benchmarks including parental engagement.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877475" y="2306475"/>
            <a:ext cx="4108800" cy="10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6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Consultancy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Developing resources, and providing support to schools on how to implement a primary careers programme (STEM focussed).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 sz="14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877475" y="3567200"/>
            <a:ext cx="4108800" cy="10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6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Would it make a difference?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Would a primary careers programme support children and their key influencers to have a greater awareness of future choices and raise aspirations?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l="20602" r="20602"/>
          <a:stretch/>
        </p:blipFill>
        <p:spPr>
          <a:xfrm>
            <a:off x="0" y="0"/>
            <a:ext cx="4572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06300" y="16080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Encourage your Feeder Primary Schools?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129725" y="901650"/>
            <a:ext cx="8827500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Thinking time: 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engaging children &amp; parents for longer</a:t>
            </a:r>
          </a:p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Addressing misconceptions: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 Flood with positive messages as they’re developing awareness of self </a:t>
            </a:r>
          </a:p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A better fit: 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Introducing future opportunities and making positive impacts when children are actively searching for role models and the ‘future them’</a:t>
            </a:r>
          </a:p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More Informed: 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not about what you are going to do rather exploring everything they can do  </a:t>
            </a:r>
          </a:p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Consistency: </a:t>
            </a:r>
            <a:r>
              <a:rPr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an embedded approach that feels familiar across a pupils educational journey</a:t>
            </a:r>
          </a:p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Relieve Pressure: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Eases current pressures on secondary to deliver the bulk of career guidance</a:t>
            </a:r>
          </a:p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Supporting transitions: </a:t>
            </a:r>
            <a:r>
              <a:rPr lang="en" sz="1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 greater understanding of wha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t exposure pupils have had to careers information which can be tracked, evidenced and move with the pupil to secondary</a:t>
            </a:r>
          </a:p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Secondary pupils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as role models; an opportunity to inspire primary through interactions with secondary pupils and partners (extend CB 7 to include encounters with secondary)  </a:t>
            </a:r>
          </a:p>
          <a:p>
            <a:pPr marL="457200" lvl="0" indent="-330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Starting Earlier 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may in turn support your future destination data and outcomes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37830" y="3863969"/>
            <a:ext cx="8666559" cy="598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2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What Next? lots of reading, investigation</a:t>
            </a:r>
            <a:r>
              <a:rPr lang="en"/>
              <a:t>, </a:t>
            </a:r>
            <a:r>
              <a:rPr lang="en" sz="2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discussion a</a:t>
            </a:r>
            <a:r>
              <a:rPr lang="en"/>
              <a:t>nd</a:t>
            </a:r>
            <a:r>
              <a:rPr lang="en" sz="2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Auditing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2400" b="1" i="0" u="none" strike="noStrike" cap="none">
                <a:solidFill>
                  <a:srgbClr val="980000"/>
                </a:solidFill>
                <a:latin typeface="Amatic SC"/>
                <a:ea typeface="Amatic SC"/>
                <a:cs typeface="Amatic SC"/>
                <a:sym typeface="Amatic SC"/>
              </a:rPr>
              <a:t>If you would be interested in encouraging your transition primary please let me know! </a:t>
            </a:r>
            <a:r>
              <a:rPr lang="en" sz="2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3274650" y="1274375"/>
            <a:ext cx="2594699" cy="231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matic SC"/>
              <a:buNone/>
            </a:pPr>
            <a:r>
              <a:rPr lang="en" sz="150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8" cy="3538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48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Contact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1400" b="1" i="0" u="sng" strike="noStrike" cap="none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emma.garrick@northumbria.ac.uk</a:t>
            </a:r>
            <a:r>
              <a:rPr lang="en" sz="1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endParaRPr sz="1800" b="1" i="0" u="none" strike="noStrike" cap="none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8" cy="3538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>
                <a:latin typeface="Maven Pro"/>
                <a:ea typeface="Maven Pro"/>
                <a:cs typeface="Maven Pro"/>
                <a:sym typeface="Maven Pro"/>
              </a:rPr>
              <a:t>Think Physics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www.thinkphysics.org</a:t>
            </a:r>
            <a:r>
              <a:rPr lang="en" sz="1800"/>
              <a:t>  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750" y="3602200"/>
            <a:ext cx="1890050" cy="146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About Think Physics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A STEM outreach project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392900"/>
            <a:ext cx="8520599" cy="3340199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Lato"/>
              <a:buChar char="-"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3 Year HEFCE Funded project, with over 30 partners schools as well as link school opportunities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Lato"/>
              <a:buChar char="-"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Pre-school to post-16, encouraging young people to engage and stay engaged in STEM 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Lato"/>
              <a:buChar char="-"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Promoting the value of STEM subjects and skills developed through studying STEM	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Lato"/>
              <a:buChar char="-"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Particular emphasis on supporting females &amp; under represented groups (science capital)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Lato"/>
              <a:buChar char="-"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Career messages are at the centre of interactions </a:t>
            </a:r>
          </a:p>
          <a:p>
            <a:pPr marL="457200" lvl="0" indent="-317500" rtl="0">
              <a:spcBef>
                <a:spcPts val="0"/>
              </a:spcBef>
              <a:buClr>
                <a:srgbClr val="595959"/>
              </a:buClr>
              <a:buSzPct val="100000"/>
              <a:buFont typeface="Lato"/>
              <a:buChar char="-"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We also offer CPD,  organise and host a number of events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Examples: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Lato"/>
              <a:buChar char="-"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Primary: </a:t>
            </a:r>
            <a:r>
              <a:rPr lang="en" sz="1400">
                <a:latin typeface="Lato"/>
                <a:ea typeface="Lato"/>
                <a:cs typeface="Lato"/>
                <a:sym typeface="Lato"/>
              </a:rPr>
              <a:t>Goat on a boat - to the Marine Engineer, STEM boxes, assemblies, undergrad involvement 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Lato"/>
              <a:buChar char="-"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Secondary: </a:t>
            </a:r>
            <a:r>
              <a:rPr lang="en" sz="1400">
                <a:latin typeface="Lato"/>
                <a:ea typeface="Lato"/>
                <a:cs typeface="Lato"/>
                <a:sym typeface="Lato"/>
              </a:rPr>
              <a:t>Reece Summer School, RI Masterclasses, </a:t>
            </a:r>
            <a:r>
              <a:rPr lang="en" sz="14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assemblies</a:t>
            </a:r>
            <a:r>
              <a:rPr lang="en" sz="1400">
                <a:latin typeface="Lato"/>
                <a:ea typeface="Lato"/>
                <a:cs typeface="Lato"/>
                <a:sym typeface="Lato"/>
              </a:rPr>
              <a:t>, workshops, role models, curating great local, national, international STEM stories and sharing those with young people to engage, inspire and promote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 sz="1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6775" y="4123150"/>
            <a:ext cx="1220025" cy="9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48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Futures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48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North East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www.futuresNE.org.uk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1800">
                <a:solidFill>
                  <a:srgbClr val="0000FF"/>
                </a:solidFill>
              </a:rPr>
              <a:t>@FuturesNE</a:t>
            </a:r>
            <a:r>
              <a:rPr lang="en" sz="1800" b="1" i="0" u="none" strike="noStrike" cap="none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 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223350" y="151075"/>
            <a:ext cx="5800500" cy="4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>
                <a:latin typeface="Lato"/>
                <a:ea typeface="Lato"/>
                <a:cs typeface="Lato"/>
                <a:sym typeface="Lato"/>
              </a:rPr>
              <a:t>Areas of interest and exploration with Gatsby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Outside Of the Classroom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980000"/>
                </a:solidFill>
              </a:rPr>
              <a:t>how are your pupils accessing careers information?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616250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What do we need to know?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Think of your pupils...</a:t>
            </a:r>
          </a:p>
          <a:p>
            <a:pPr marL="457200" lvl="0" indent="-228600" rtl="0">
              <a:spcBef>
                <a:spcPts val="0"/>
              </a:spcBef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Who are they talking to?</a:t>
            </a:r>
          </a:p>
          <a:p>
            <a:pPr marL="457200" lvl="0" indent="-228600" rtl="0">
              <a:spcBef>
                <a:spcPts val="0"/>
              </a:spcBef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What do they want to know? </a:t>
            </a:r>
          </a:p>
          <a:p>
            <a:pPr marL="457200" lvl="0" indent="-228600" rtl="0">
              <a:spcBef>
                <a:spcPts val="0"/>
              </a:spcBef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Where do they go for that information?</a:t>
            </a:r>
          </a:p>
          <a:p>
            <a:pPr marL="457200" lvl="0" indent="-228600" rtl="0">
              <a:spcBef>
                <a:spcPts val="0"/>
              </a:spcBef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When are they accessing careers information?</a:t>
            </a:r>
          </a:p>
          <a:p>
            <a:pPr marL="457200" lvl="0" indent="-228600" rtl="0">
              <a:spcBef>
                <a:spcPts val="0"/>
              </a:spcBef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How important is regional vs national CIAG support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779875" y="1616250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Could...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...a digital platform be developed in collaboration with young people, which feels more like a lifestyle choice, is useful and relevant?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...a digital platform be designed that offers something different?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...a platform be designed that compliments the benchmarks and in particular...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8" cy="17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5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LMI for All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8" cy="13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Career Benchmark 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The Widget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l="-39707" t="-1280" r="20928" b="1278"/>
          <a:stretch/>
        </p:blipFill>
        <p:spPr>
          <a:xfrm>
            <a:off x="2286000" y="-59125"/>
            <a:ext cx="6857997" cy="520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4294967295"/>
          </p:nvPr>
        </p:nvSpPr>
        <p:spPr>
          <a:xfrm>
            <a:off x="311700" y="1093850"/>
            <a:ext cx="8175300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 sz="1800" b="0" i="0" u="none" strike="noStrike" cap="non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 sz="1800" b="0" i="0" u="none" strike="noStrike" cap="non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3968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 the widget enough?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980000"/>
                </a:solidFill>
              </a:rPr>
              <a:t>How could we develop and support the search further and prepare students better?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matic SC"/>
              <a:buNone/>
            </a:pPr>
            <a:r>
              <a:rPr lang="en"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LMI For all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Search...Electrical Engineer</a:t>
            </a:r>
          </a:p>
        </p:txBody>
      </p:sp>
      <p:cxnSp>
        <p:nvCxnSpPr>
          <p:cNvPr id="154" name="Shape 154"/>
          <p:cNvCxnSpPr>
            <a:stCxn id="153" idx="1"/>
            <a:endCxn id="153" idx="3"/>
          </p:cNvCxnSpPr>
          <p:nvPr/>
        </p:nvCxnSpPr>
        <p:spPr>
          <a:xfrm>
            <a:off x="311700" y="2898774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Shape 155"/>
          <p:cNvSpPr/>
          <p:nvPr/>
        </p:nvSpPr>
        <p:spPr>
          <a:xfrm>
            <a:off x="840825" y="2194025"/>
            <a:ext cx="1379400" cy="1392598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741075" y="2194025"/>
            <a:ext cx="1379400" cy="1392598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3790950" y="2194025"/>
            <a:ext cx="1379400" cy="1392598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1047675" y="2678125"/>
            <a:ext cx="9657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Career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LMI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027350" y="2678125"/>
            <a:ext cx="906598" cy="51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Courses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936825" y="2686700"/>
            <a:ext cx="1083898" cy="3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Employers</a:t>
            </a:r>
          </a:p>
        </p:txBody>
      </p:sp>
      <p:cxnSp>
        <p:nvCxnSpPr>
          <p:cNvPr id="161" name="Shape 161"/>
          <p:cNvCxnSpPr/>
          <p:nvPr/>
        </p:nvCxnSpPr>
        <p:spPr>
          <a:xfrm rot="10800000">
            <a:off x="7430775" y="3770423"/>
            <a:ext cx="0" cy="72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62" name="Shape 162"/>
          <p:cNvSpPr txBox="1"/>
          <p:nvPr/>
        </p:nvSpPr>
        <p:spPr>
          <a:xfrm>
            <a:off x="6194525" y="4637700"/>
            <a:ext cx="2686800" cy="295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matic SC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The bit which seems to be missing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65525" y="1277600"/>
            <a:ext cx="2862899" cy="289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375" y="677450"/>
            <a:ext cx="24132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matic SC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Employers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matic SC"/>
              <a:buNone/>
            </a:pPr>
            <a:r>
              <a:rPr lang="en" sz="1400" b="1" i="0" u="sng" strike="noStrike" cap="none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Can be inputted by the employer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319875" y="551750"/>
            <a:ext cx="5663399" cy="434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➔"/>
            </a:pP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Name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➔"/>
            </a:pP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Sector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➔"/>
            </a:pP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Postcode (generate map search facility)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➔"/>
            </a:pP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About the company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➔"/>
            </a:pP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Types of job opportunities (choose from titles on the LMI job list)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➔"/>
            </a:pP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3 key skills the employer looks for (chosen from the skills listed currently within the LMI data)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➔"/>
            </a:pP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Relevant courses identified by employer (from list provided)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➔"/>
            </a:pP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Tick Box of opportunities: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➔"/>
            </a:pP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Work experience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➔"/>
            </a:pP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Apprenticeships (</a:t>
            </a: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inc</a:t>
            </a: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Higher)</a:t>
            </a: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Internships</a:t>
            </a:r>
            <a:r>
              <a:rPr lang="en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&amp; </a:t>
            </a: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Graduate opportunities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➔"/>
            </a:pP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Links to website, careers sections and relevant organisations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ato"/>
              <a:buChar char="➔"/>
            </a:pP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Upload of case studies, videos (youtube), images, hangouts, blogs and a  comments feature available.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lang="en" sz="1400" b="0" i="0" u="none" strike="noStrike" cap="non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Filter and search options by any of the above sections.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On-screen Show (16:9)</PresentationFormat>
  <Paragraphs>144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Maven Pro</vt:lpstr>
      <vt:lpstr>Source Code Pro</vt:lpstr>
      <vt:lpstr>Lato</vt:lpstr>
      <vt:lpstr>Amatic SC</vt:lpstr>
      <vt:lpstr>Average</vt:lpstr>
      <vt:lpstr>Oswald</vt:lpstr>
      <vt:lpstr>beach-day</vt:lpstr>
      <vt:lpstr>slate</vt:lpstr>
      <vt:lpstr>Think Physics  LMI &amp; Primary Careers </vt:lpstr>
      <vt:lpstr>Think Physics www.thinkphysics.org  </vt:lpstr>
      <vt:lpstr>About Think Physics  A STEM outreach project  </vt:lpstr>
      <vt:lpstr>Futures  North East www.futuresNE.org.uk @FuturesNE  </vt:lpstr>
      <vt:lpstr>Outside Of the Classroom how are your pupils accessing careers information?  </vt:lpstr>
      <vt:lpstr>LMI for All</vt:lpstr>
      <vt:lpstr>Is the widget enough? How could we develop and support the search further and prepare students better?</vt:lpstr>
      <vt:lpstr>LMI For all</vt:lpstr>
      <vt:lpstr>Employers Can be inputted by the employer</vt:lpstr>
      <vt:lpstr>This is what I intend to find out...</vt:lpstr>
      <vt:lpstr>Little Futures PhD STudy  </vt:lpstr>
      <vt:lpstr>looking back...</vt:lpstr>
      <vt:lpstr>When does career guidance typically take place?</vt:lpstr>
      <vt:lpstr>The Moon Landings 1969</vt:lpstr>
      <vt:lpstr>Spreading the load...</vt:lpstr>
      <vt:lpstr>Research</vt:lpstr>
      <vt:lpstr>Why Encourage your Feeder Primary Schools?</vt:lpstr>
      <vt:lpstr>PowerPoint Presentation</vt:lpstr>
      <vt:lpstr>Contact emma.garrick@northumbria.ac.uk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Physics  LMI &amp; Primary Careers </dc:title>
  <dc:creator>Ellie Geddes</dc:creator>
  <cp:lastModifiedBy>Ellie Geddes</cp:lastModifiedBy>
  <cp:revision>1</cp:revision>
  <dcterms:modified xsi:type="dcterms:W3CDTF">2016-02-01T15:02:51Z</dcterms:modified>
</cp:coreProperties>
</file>