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3" r:id="rId2"/>
    <p:sldId id="318" r:id="rId3"/>
    <p:sldId id="276" r:id="rId4"/>
    <p:sldId id="308" r:id="rId5"/>
    <p:sldId id="322" r:id="rId6"/>
    <p:sldId id="323" r:id="rId7"/>
    <p:sldId id="325" r:id="rId8"/>
    <p:sldId id="324" r:id="rId9"/>
    <p:sldId id="326" r:id="rId10"/>
    <p:sldId id="328" r:id="rId11"/>
    <p:sldId id="329" r:id="rId12"/>
    <p:sldId id="330" r:id="rId13"/>
    <p:sldId id="331" r:id="rId14"/>
    <p:sldId id="333" r:id="rId15"/>
    <p:sldId id="292" r:id="rId16"/>
    <p:sldId id="335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Harrison" initials="J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15" autoAdjust="0"/>
  </p:normalViewPr>
  <p:slideViewPr>
    <p:cSldViewPr>
      <p:cViewPr>
        <p:scale>
          <a:sx n="100" d="100"/>
          <a:sy n="100" d="100"/>
        </p:scale>
        <p:origin x="-195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7248F-D12B-4E9A-B614-E044D46F38F7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E7D1CD85-7184-4C71-B186-46E722F92DFE}">
      <dgm:prSet phldrT="[Text]"/>
      <dgm:spPr/>
      <dgm:t>
        <a:bodyPr/>
        <a:lstStyle/>
        <a:p>
          <a:r>
            <a:rPr lang="en-US" i="1" dirty="0" smtClean="0"/>
            <a:t>Eudaimonia</a:t>
          </a:r>
          <a:endParaRPr lang="en-GB" dirty="0"/>
        </a:p>
      </dgm:t>
    </dgm:pt>
    <dgm:pt modelId="{C15EAC2C-927D-468C-8DB7-734BCDB416E7}" type="parTrans" cxnId="{BB635015-DD69-4EBF-ACA3-D9A68FECD2C1}">
      <dgm:prSet/>
      <dgm:spPr/>
      <dgm:t>
        <a:bodyPr/>
        <a:lstStyle/>
        <a:p>
          <a:endParaRPr lang="en-GB"/>
        </a:p>
      </dgm:t>
    </dgm:pt>
    <dgm:pt modelId="{13D727F7-99B3-4CD0-93A2-FBE9A893A600}" type="sibTrans" cxnId="{BB635015-DD69-4EBF-ACA3-D9A68FECD2C1}">
      <dgm:prSet/>
      <dgm:spPr/>
      <dgm:t>
        <a:bodyPr/>
        <a:lstStyle/>
        <a:p>
          <a:endParaRPr lang="en-GB"/>
        </a:p>
      </dgm:t>
    </dgm:pt>
    <dgm:pt modelId="{5E7D7EBE-E8AB-400B-A71F-93E411985DB7}">
      <dgm:prSet phldrT="[Text]"/>
      <dgm:spPr/>
      <dgm:t>
        <a:bodyPr/>
        <a:lstStyle/>
        <a:p>
          <a:r>
            <a:rPr lang="en-US" i="1" dirty="0" err="1" smtClean="0"/>
            <a:t>Phronesis</a:t>
          </a:r>
          <a:endParaRPr lang="en-GB" dirty="0"/>
        </a:p>
      </dgm:t>
    </dgm:pt>
    <dgm:pt modelId="{35685F7F-268A-46CD-B703-1B228B4AEDA9}" type="parTrans" cxnId="{06CC6B57-0AE4-49B7-93D1-0DC37CF562BA}">
      <dgm:prSet/>
      <dgm:spPr/>
      <dgm:t>
        <a:bodyPr/>
        <a:lstStyle/>
        <a:p>
          <a:endParaRPr lang="en-GB"/>
        </a:p>
      </dgm:t>
    </dgm:pt>
    <dgm:pt modelId="{1A9AF224-9117-4F90-A8A9-E9A1F2519E28}" type="sibTrans" cxnId="{06CC6B57-0AE4-49B7-93D1-0DC37CF562BA}">
      <dgm:prSet/>
      <dgm:spPr/>
      <dgm:t>
        <a:bodyPr/>
        <a:lstStyle/>
        <a:p>
          <a:endParaRPr lang="en-GB"/>
        </a:p>
      </dgm:t>
    </dgm:pt>
    <dgm:pt modelId="{E10F5662-D02D-4982-8828-47A415E8B9D3}">
      <dgm:prSet phldrT="[Text]"/>
      <dgm:spPr/>
      <dgm:t>
        <a:bodyPr/>
        <a:lstStyle/>
        <a:p>
          <a:r>
            <a:rPr lang="en-US" i="1" dirty="0" err="1" smtClean="0"/>
            <a:t>Arete</a:t>
          </a:r>
          <a:endParaRPr lang="en-GB" dirty="0"/>
        </a:p>
      </dgm:t>
    </dgm:pt>
    <dgm:pt modelId="{98F24DE8-448A-420A-9D53-F298B498EC41}" type="parTrans" cxnId="{BA52EC3D-B993-481A-8154-8C42DAE2831B}">
      <dgm:prSet/>
      <dgm:spPr/>
      <dgm:t>
        <a:bodyPr/>
        <a:lstStyle/>
        <a:p>
          <a:endParaRPr lang="en-GB"/>
        </a:p>
      </dgm:t>
    </dgm:pt>
    <dgm:pt modelId="{ABFFE723-4908-4E5B-9146-755DAC31095A}" type="sibTrans" cxnId="{BA52EC3D-B993-481A-8154-8C42DAE2831B}">
      <dgm:prSet/>
      <dgm:spPr/>
      <dgm:t>
        <a:bodyPr/>
        <a:lstStyle/>
        <a:p>
          <a:endParaRPr lang="en-GB"/>
        </a:p>
      </dgm:t>
    </dgm:pt>
    <dgm:pt modelId="{C8F8D91B-952E-49ED-A2AE-94FD5D888A11}">
      <dgm:prSet phldrT="[Text]"/>
      <dgm:spPr/>
      <dgm:t>
        <a:bodyPr/>
        <a:lstStyle/>
        <a:p>
          <a:r>
            <a:rPr lang="en-GB" dirty="0" smtClean="0"/>
            <a:t>Caught</a:t>
          </a:r>
          <a:endParaRPr lang="en-GB" dirty="0"/>
        </a:p>
      </dgm:t>
    </dgm:pt>
    <dgm:pt modelId="{E83C33E5-2D1D-47BE-A4F7-0AF9505C5F54}" type="parTrans" cxnId="{7726F547-F081-45F8-9FBC-6DBF77D813FD}">
      <dgm:prSet/>
      <dgm:spPr/>
      <dgm:t>
        <a:bodyPr/>
        <a:lstStyle/>
        <a:p>
          <a:endParaRPr lang="en-GB"/>
        </a:p>
      </dgm:t>
    </dgm:pt>
    <dgm:pt modelId="{0BD650DC-F418-4B9B-BE11-142322E50F48}" type="sibTrans" cxnId="{7726F547-F081-45F8-9FBC-6DBF77D813FD}">
      <dgm:prSet/>
      <dgm:spPr/>
      <dgm:t>
        <a:bodyPr/>
        <a:lstStyle/>
        <a:p>
          <a:endParaRPr lang="en-GB"/>
        </a:p>
      </dgm:t>
    </dgm:pt>
    <dgm:pt modelId="{4EDDB2CE-C887-418A-825A-E110F489A91E}">
      <dgm:prSet phldrT="[Text]"/>
      <dgm:spPr/>
      <dgm:t>
        <a:bodyPr/>
        <a:lstStyle/>
        <a:p>
          <a:r>
            <a:rPr lang="en-GB" dirty="0" smtClean="0"/>
            <a:t>Taught</a:t>
          </a:r>
          <a:endParaRPr lang="en-GB" dirty="0"/>
        </a:p>
      </dgm:t>
    </dgm:pt>
    <dgm:pt modelId="{86F2FFA6-27E4-44D5-B679-540E83F45DFE}" type="parTrans" cxnId="{E94AEE99-12FA-4710-A209-6D7BC90B2222}">
      <dgm:prSet/>
      <dgm:spPr/>
      <dgm:t>
        <a:bodyPr/>
        <a:lstStyle/>
        <a:p>
          <a:endParaRPr lang="en-GB"/>
        </a:p>
      </dgm:t>
    </dgm:pt>
    <dgm:pt modelId="{76E221AA-A654-433B-A11C-05BCBE3C6CAD}" type="sibTrans" cxnId="{E94AEE99-12FA-4710-A209-6D7BC90B2222}">
      <dgm:prSet/>
      <dgm:spPr/>
      <dgm:t>
        <a:bodyPr/>
        <a:lstStyle/>
        <a:p>
          <a:endParaRPr lang="en-GB"/>
        </a:p>
      </dgm:t>
    </dgm:pt>
    <dgm:pt modelId="{F958C2FF-AD18-442B-A2E1-FD99B8937598}" type="pres">
      <dgm:prSet presAssocID="{2267248F-D12B-4E9A-B614-E044D46F38F7}" presName="Name0" presStyleCnt="0">
        <dgm:presLayoutVars>
          <dgm:dir/>
          <dgm:resizeHandles val="exact"/>
        </dgm:presLayoutVars>
      </dgm:prSet>
      <dgm:spPr/>
    </dgm:pt>
    <dgm:pt modelId="{1DA2BFF0-0D81-41DC-B80E-B59D3CCCCE65}" type="pres">
      <dgm:prSet presAssocID="{2267248F-D12B-4E9A-B614-E044D46F38F7}" presName="fgShape" presStyleLbl="fgShp" presStyleIdx="0" presStyleCnt="1" custScaleY="90617" custLinFactY="-2017" custLinFactNeighborX="-46" custLinFactNeighborY="-100000"/>
      <dgm:spPr/>
    </dgm:pt>
    <dgm:pt modelId="{81F212DE-746D-4746-81DF-6CB283A8AC75}" type="pres">
      <dgm:prSet presAssocID="{2267248F-D12B-4E9A-B614-E044D46F38F7}" presName="linComp" presStyleCnt="0"/>
      <dgm:spPr/>
    </dgm:pt>
    <dgm:pt modelId="{5F420D28-D8BC-4B2F-AD5F-E361FB15E56E}" type="pres">
      <dgm:prSet presAssocID="{E7D1CD85-7184-4C71-B186-46E722F92DFE}" presName="compNode" presStyleCnt="0"/>
      <dgm:spPr/>
    </dgm:pt>
    <dgm:pt modelId="{D4BE1223-A318-4458-BC32-3B41334452F7}" type="pres">
      <dgm:prSet presAssocID="{E7D1CD85-7184-4C71-B186-46E722F92DFE}" presName="bkgdShape" presStyleLbl="node1" presStyleIdx="0" presStyleCnt="5"/>
      <dgm:spPr/>
      <dgm:t>
        <a:bodyPr/>
        <a:lstStyle/>
        <a:p>
          <a:endParaRPr lang="en-GB"/>
        </a:p>
      </dgm:t>
    </dgm:pt>
    <dgm:pt modelId="{7BE09E98-4035-4956-96A3-8A03FFE9D05C}" type="pres">
      <dgm:prSet presAssocID="{E7D1CD85-7184-4C71-B186-46E722F92DF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6CA296-94CE-40D5-80AC-F93EBA573B7E}" type="pres">
      <dgm:prSet presAssocID="{E7D1CD85-7184-4C71-B186-46E722F92DFE}" presName="invisiNode" presStyleLbl="node1" presStyleIdx="0" presStyleCnt="5"/>
      <dgm:spPr/>
    </dgm:pt>
    <dgm:pt modelId="{3814C75F-121F-4F73-9E83-C265A2898AEB}" type="pres">
      <dgm:prSet presAssocID="{E7D1CD85-7184-4C71-B186-46E722F92DFE}" presName="imagNode" presStyleLbl="fgImgPlace1" presStyleIdx="0" presStyleCnt="5" custLinFactNeighborX="-3191" custLinFactNeighborY="34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</dgm:pt>
    <dgm:pt modelId="{DBEE5E0A-46A8-4F8B-8225-01974AD0584F}" type="pres">
      <dgm:prSet presAssocID="{13D727F7-99B3-4CD0-93A2-FBE9A893A6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28E8BB1-F5B1-46BB-BF33-91543E30409A}" type="pres">
      <dgm:prSet presAssocID="{5E7D7EBE-E8AB-400B-A71F-93E411985DB7}" presName="compNode" presStyleCnt="0"/>
      <dgm:spPr/>
    </dgm:pt>
    <dgm:pt modelId="{EFA1C7E5-C773-48C1-AC72-5A514F1F3166}" type="pres">
      <dgm:prSet presAssocID="{5E7D7EBE-E8AB-400B-A71F-93E411985DB7}" presName="bkgdShape" presStyleLbl="node1" presStyleIdx="1" presStyleCnt="5" custLinFactNeighborX="-2585" custLinFactNeighborY="-2181"/>
      <dgm:spPr/>
      <dgm:t>
        <a:bodyPr/>
        <a:lstStyle/>
        <a:p>
          <a:endParaRPr lang="en-GB"/>
        </a:p>
      </dgm:t>
    </dgm:pt>
    <dgm:pt modelId="{49E3BEEE-0F59-4BC5-8B21-2D3AF5D5A0F6}" type="pres">
      <dgm:prSet presAssocID="{5E7D7EBE-E8AB-400B-A71F-93E411985DB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94660F-9349-4849-9C45-8A3B4F1C0BCF}" type="pres">
      <dgm:prSet presAssocID="{5E7D7EBE-E8AB-400B-A71F-93E411985DB7}" presName="invisiNode" presStyleLbl="node1" presStyleIdx="1" presStyleCnt="5"/>
      <dgm:spPr/>
    </dgm:pt>
    <dgm:pt modelId="{9F102459-F921-41A3-85D7-4B717521C200}" type="pres">
      <dgm:prSet presAssocID="{5E7D7EBE-E8AB-400B-A71F-93E411985DB7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9DE3D03-CCCA-482E-8E4A-B42EA2A89DFC}" type="pres">
      <dgm:prSet presAssocID="{1A9AF224-9117-4F90-A8A9-E9A1F2519E2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200ECF-F1EB-41AC-8DEF-15C24DFFAF98}" type="pres">
      <dgm:prSet presAssocID="{E10F5662-D02D-4982-8828-47A415E8B9D3}" presName="compNode" presStyleCnt="0"/>
      <dgm:spPr/>
    </dgm:pt>
    <dgm:pt modelId="{2875DAE0-3C90-4AEF-9AA0-5CF68A98F78E}" type="pres">
      <dgm:prSet presAssocID="{E10F5662-D02D-4982-8828-47A415E8B9D3}" presName="bkgdShape" presStyleLbl="node1" presStyleIdx="2" presStyleCnt="5"/>
      <dgm:spPr/>
      <dgm:t>
        <a:bodyPr/>
        <a:lstStyle/>
        <a:p>
          <a:endParaRPr lang="en-GB"/>
        </a:p>
      </dgm:t>
    </dgm:pt>
    <dgm:pt modelId="{05F7DD74-EF7E-4736-BF24-76F2F335FA2C}" type="pres">
      <dgm:prSet presAssocID="{E10F5662-D02D-4982-8828-47A415E8B9D3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B7DE3A-36BA-4A38-8775-0E3ED731EB08}" type="pres">
      <dgm:prSet presAssocID="{E10F5662-D02D-4982-8828-47A415E8B9D3}" presName="invisiNode" presStyleLbl="node1" presStyleIdx="2" presStyleCnt="5"/>
      <dgm:spPr/>
    </dgm:pt>
    <dgm:pt modelId="{3CEEAC09-F918-4807-BDFB-222E99B4503F}" type="pres">
      <dgm:prSet presAssocID="{E10F5662-D02D-4982-8828-47A415E8B9D3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0EDD6561-0112-48F4-AE21-DA372A83836C}" type="pres">
      <dgm:prSet presAssocID="{ABFFE723-4908-4E5B-9146-755DAC31095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68FB844-B62C-46A0-868F-C757A06A5796}" type="pres">
      <dgm:prSet presAssocID="{C8F8D91B-952E-49ED-A2AE-94FD5D888A11}" presName="compNode" presStyleCnt="0"/>
      <dgm:spPr/>
    </dgm:pt>
    <dgm:pt modelId="{5A10A4FA-21E7-4794-BE45-64C54E2B32ED}" type="pres">
      <dgm:prSet presAssocID="{C8F8D91B-952E-49ED-A2AE-94FD5D888A11}" presName="bkgdShape" presStyleLbl="node1" presStyleIdx="3" presStyleCnt="5"/>
      <dgm:spPr/>
      <dgm:t>
        <a:bodyPr/>
        <a:lstStyle/>
        <a:p>
          <a:endParaRPr lang="en-GB"/>
        </a:p>
      </dgm:t>
    </dgm:pt>
    <dgm:pt modelId="{EDB6961A-3F5A-4EE8-BF4F-B8180C1C4ACE}" type="pres">
      <dgm:prSet presAssocID="{C8F8D91B-952E-49ED-A2AE-94FD5D888A1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AA22A3-B21B-4CE1-A2B2-852EF5517150}" type="pres">
      <dgm:prSet presAssocID="{C8F8D91B-952E-49ED-A2AE-94FD5D888A11}" presName="invisiNode" presStyleLbl="node1" presStyleIdx="3" presStyleCnt="5"/>
      <dgm:spPr/>
    </dgm:pt>
    <dgm:pt modelId="{1483AF55-59A1-41A8-94A3-B8AF29D9F054}" type="pres">
      <dgm:prSet presAssocID="{C8F8D91B-952E-49ED-A2AE-94FD5D888A11}" presName="imagNode" presStyleLbl="fgImgPlace1" presStyleIdx="3" presStyleCnt="5" custLinFactNeighborX="117" custLinFactNeighborY="68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n-GB"/>
        </a:p>
      </dgm:t>
    </dgm:pt>
    <dgm:pt modelId="{3BD18C18-3F78-4080-A934-062B25393618}" type="pres">
      <dgm:prSet presAssocID="{0BD650DC-F418-4B9B-BE11-142322E50F4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632DC6F-1F2B-4155-8603-558CEC0BE8AB}" type="pres">
      <dgm:prSet presAssocID="{4EDDB2CE-C887-418A-825A-E110F489A91E}" presName="compNode" presStyleCnt="0"/>
      <dgm:spPr/>
    </dgm:pt>
    <dgm:pt modelId="{C642E076-DFDF-4B07-9EE0-C358530EF8F3}" type="pres">
      <dgm:prSet presAssocID="{4EDDB2CE-C887-418A-825A-E110F489A91E}" presName="bkgdShape" presStyleLbl="node1" presStyleIdx="4" presStyleCnt="5"/>
      <dgm:spPr/>
      <dgm:t>
        <a:bodyPr/>
        <a:lstStyle/>
        <a:p>
          <a:endParaRPr lang="en-GB"/>
        </a:p>
      </dgm:t>
    </dgm:pt>
    <dgm:pt modelId="{8590C519-5283-4B7B-AB9F-D1D143AFD2C5}" type="pres">
      <dgm:prSet presAssocID="{4EDDB2CE-C887-418A-825A-E110F489A91E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9EDF80-7F80-457F-9892-67BDE3A8F1C7}" type="pres">
      <dgm:prSet presAssocID="{4EDDB2CE-C887-418A-825A-E110F489A91E}" presName="invisiNode" presStyleLbl="node1" presStyleIdx="4" presStyleCnt="5"/>
      <dgm:spPr/>
    </dgm:pt>
    <dgm:pt modelId="{49961FFB-C873-482A-87C7-FDD244806DA3}" type="pres">
      <dgm:prSet presAssocID="{4EDDB2CE-C887-418A-825A-E110F489A91E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C37E3B30-88AC-439F-97CF-E734C777481D}" type="presOf" srcId="{4EDDB2CE-C887-418A-825A-E110F489A91E}" destId="{C642E076-DFDF-4B07-9EE0-C358530EF8F3}" srcOrd="0" destOrd="0" presId="urn:microsoft.com/office/officeart/2005/8/layout/hList7"/>
    <dgm:cxn modelId="{A17847F6-AC5F-4D42-B1EA-5721C7363BAA}" type="presOf" srcId="{1A9AF224-9117-4F90-A8A9-E9A1F2519E28}" destId="{49DE3D03-CCCA-482E-8E4A-B42EA2A89DFC}" srcOrd="0" destOrd="0" presId="urn:microsoft.com/office/officeart/2005/8/layout/hList7"/>
    <dgm:cxn modelId="{8BC3DA60-5107-43CB-9E2E-DA370B12FE3B}" type="presOf" srcId="{C8F8D91B-952E-49ED-A2AE-94FD5D888A11}" destId="{EDB6961A-3F5A-4EE8-BF4F-B8180C1C4ACE}" srcOrd="1" destOrd="0" presId="urn:microsoft.com/office/officeart/2005/8/layout/hList7"/>
    <dgm:cxn modelId="{7726F547-F081-45F8-9FBC-6DBF77D813FD}" srcId="{2267248F-D12B-4E9A-B614-E044D46F38F7}" destId="{C8F8D91B-952E-49ED-A2AE-94FD5D888A11}" srcOrd="3" destOrd="0" parTransId="{E83C33E5-2D1D-47BE-A4F7-0AF9505C5F54}" sibTransId="{0BD650DC-F418-4B9B-BE11-142322E50F48}"/>
    <dgm:cxn modelId="{BA52EC3D-B993-481A-8154-8C42DAE2831B}" srcId="{2267248F-D12B-4E9A-B614-E044D46F38F7}" destId="{E10F5662-D02D-4982-8828-47A415E8B9D3}" srcOrd="2" destOrd="0" parTransId="{98F24DE8-448A-420A-9D53-F298B498EC41}" sibTransId="{ABFFE723-4908-4E5B-9146-755DAC31095A}"/>
    <dgm:cxn modelId="{8AEB49B7-D564-4C67-8BD9-CB7B5DCBCFF7}" type="presOf" srcId="{E10F5662-D02D-4982-8828-47A415E8B9D3}" destId="{2875DAE0-3C90-4AEF-9AA0-5CF68A98F78E}" srcOrd="0" destOrd="0" presId="urn:microsoft.com/office/officeart/2005/8/layout/hList7"/>
    <dgm:cxn modelId="{65557528-4E77-41C4-BE9F-76417CEC5E37}" type="presOf" srcId="{E10F5662-D02D-4982-8828-47A415E8B9D3}" destId="{05F7DD74-EF7E-4736-BF24-76F2F335FA2C}" srcOrd="1" destOrd="0" presId="urn:microsoft.com/office/officeart/2005/8/layout/hList7"/>
    <dgm:cxn modelId="{FC61DD34-C0C5-4232-909A-D5F6F2C6F277}" type="presOf" srcId="{E7D1CD85-7184-4C71-B186-46E722F92DFE}" destId="{7BE09E98-4035-4956-96A3-8A03FFE9D05C}" srcOrd="1" destOrd="0" presId="urn:microsoft.com/office/officeart/2005/8/layout/hList7"/>
    <dgm:cxn modelId="{06CC6B57-0AE4-49B7-93D1-0DC37CF562BA}" srcId="{2267248F-D12B-4E9A-B614-E044D46F38F7}" destId="{5E7D7EBE-E8AB-400B-A71F-93E411985DB7}" srcOrd="1" destOrd="0" parTransId="{35685F7F-268A-46CD-B703-1B228B4AEDA9}" sibTransId="{1A9AF224-9117-4F90-A8A9-E9A1F2519E28}"/>
    <dgm:cxn modelId="{597E974F-3898-4F14-AB3D-5DB4718C4399}" type="presOf" srcId="{5E7D7EBE-E8AB-400B-A71F-93E411985DB7}" destId="{49E3BEEE-0F59-4BC5-8B21-2D3AF5D5A0F6}" srcOrd="1" destOrd="0" presId="urn:microsoft.com/office/officeart/2005/8/layout/hList7"/>
    <dgm:cxn modelId="{A7CCCD64-C9AA-4510-8D8D-872AF13774B6}" type="presOf" srcId="{0BD650DC-F418-4B9B-BE11-142322E50F48}" destId="{3BD18C18-3F78-4080-A934-062B25393618}" srcOrd="0" destOrd="0" presId="urn:microsoft.com/office/officeart/2005/8/layout/hList7"/>
    <dgm:cxn modelId="{BB635015-DD69-4EBF-ACA3-D9A68FECD2C1}" srcId="{2267248F-D12B-4E9A-B614-E044D46F38F7}" destId="{E7D1CD85-7184-4C71-B186-46E722F92DFE}" srcOrd="0" destOrd="0" parTransId="{C15EAC2C-927D-468C-8DB7-734BCDB416E7}" sibTransId="{13D727F7-99B3-4CD0-93A2-FBE9A893A600}"/>
    <dgm:cxn modelId="{DE8A38B9-9AE6-40C4-A2D1-A08F8788DE35}" type="presOf" srcId="{5E7D7EBE-E8AB-400B-A71F-93E411985DB7}" destId="{EFA1C7E5-C773-48C1-AC72-5A514F1F3166}" srcOrd="0" destOrd="0" presId="urn:microsoft.com/office/officeart/2005/8/layout/hList7"/>
    <dgm:cxn modelId="{DEF92ED4-652E-4D3D-8165-216252B5E9FE}" type="presOf" srcId="{2267248F-D12B-4E9A-B614-E044D46F38F7}" destId="{F958C2FF-AD18-442B-A2E1-FD99B8937598}" srcOrd="0" destOrd="0" presId="urn:microsoft.com/office/officeart/2005/8/layout/hList7"/>
    <dgm:cxn modelId="{E94AEE99-12FA-4710-A209-6D7BC90B2222}" srcId="{2267248F-D12B-4E9A-B614-E044D46F38F7}" destId="{4EDDB2CE-C887-418A-825A-E110F489A91E}" srcOrd="4" destOrd="0" parTransId="{86F2FFA6-27E4-44D5-B679-540E83F45DFE}" sibTransId="{76E221AA-A654-433B-A11C-05BCBE3C6CAD}"/>
    <dgm:cxn modelId="{35C51BC9-1E35-4DB7-ADF6-AD4B029DABF3}" type="presOf" srcId="{13D727F7-99B3-4CD0-93A2-FBE9A893A600}" destId="{DBEE5E0A-46A8-4F8B-8225-01974AD0584F}" srcOrd="0" destOrd="0" presId="urn:microsoft.com/office/officeart/2005/8/layout/hList7"/>
    <dgm:cxn modelId="{8305842F-A440-44FF-84E0-5F18C99A760F}" type="presOf" srcId="{E7D1CD85-7184-4C71-B186-46E722F92DFE}" destId="{D4BE1223-A318-4458-BC32-3B41334452F7}" srcOrd="0" destOrd="0" presId="urn:microsoft.com/office/officeart/2005/8/layout/hList7"/>
    <dgm:cxn modelId="{DEEBDD7A-2CB2-499D-A99A-6D9C4CC8172D}" type="presOf" srcId="{4EDDB2CE-C887-418A-825A-E110F489A91E}" destId="{8590C519-5283-4B7B-AB9F-D1D143AFD2C5}" srcOrd="1" destOrd="0" presId="urn:microsoft.com/office/officeart/2005/8/layout/hList7"/>
    <dgm:cxn modelId="{A1CCFFEB-9205-4DC9-A12E-ED85DE1A43F4}" type="presOf" srcId="{ABFFE723-4908-4E5B-9146-755DAC31095A}" destId="{0EDD6561-0112-48F4-AE21-DA372A83836C}" srcOrd="0" destOrd="0" presId="urn:microsoft.com/office/officeart/2005/8/layout/hList7"/>
    <dgm:cxn modelId="{A14DE992-BE58-4FA2-8BEA-340299FDE3E7}" type="presOf" srcId="{C8F8D91B-952E-49ED-A2AE-94FD5D888A11}" destId="{5A10A4FA-21E7-4794-BE45-64C54E2B32ED}" srcOrd="0" destOrd="0" presId="urn:microsoft.com/office/officeart/2005/8/layout/hList7"/>
    <dgm:cxn modelId="{9059F1F4-101B-46E3-A08C-5D29B96DD221}" type="presParOf" srcId="{F958C2FF-AD18-442B-A2E1-FD99B8937598}" destId="{1DA2BFF0-0D81-41DC-B80E-B59D3CCCCE65}" srcOrd="0" destOrd="0" presId="urn:microsoft.com/office/officeart/2005/8/layout/hList7"/>
    <dgm:cxn modelId="{F3C1433F-1A3D-4536-9204-3EC45A890813}" type="presParOf" srcId="{F958C2FF-AD18-442B-A2E1-FD99B8937598}" destId="{81F212DE-746D-4746-81DF-6CB283A8AC75}" srcOrd="1" destOrd="0" presId="urn:microsoft.com/office/officeart/2005/8/layout/hList7"/>
    <dgm:cxn modelId="{1DC78363-806F-4E7F-9256-85DE9B452D99}" type="presParOf" srcId="{81F212DE-746D-4746-81DF-6CB283A8AC75}" destId="{5F420D28-D8BC-4B2F-AD5F-E361FB15E56E}" srcOrd="0" destOrd="0" presId="urn:microsoft.com/office/officeart/2005/8/layout/hList7"/>
    <dgm:cxn modelId="{6CF5533F-FC8A-429D-8B29-9013736EFBC6}" type="presParOf" srcId="{5F420D28-D8BC-4B2F-AD5F-E361FB15E56E}" destId="{D4BE1223-A318-4458-BC32-3B41334452F7}" srcOrd="0" destOrd="0" presId="urn:microsoft.com/office/officeart/2005/8/layout/hList7"/>
    <dgm:cxn modelId="{42FC6719-B9D0-48B0-A910-0EB163D35D48}" type="presParOf" srcId="{5F420D28-D8BC-4B2F-AD5F-E361FB15E56E}" destId="{7BE09E98-4035-4956-96A3-8A03FFE9D05C}" srcOrd="1" destOrd="0" presId="urn:microsoft.com/office/officeart/2005/8/layout/hList7"/>
    <dgm:cxn modelId="{76C342E9-94B0-4FCE-9FD6-8AB7840545D4}" type="presParOf" srcId="{5F420D28-D8BC-4B2F-AD5F-E361FB15E56E}" destId="{436CA296-94CE-40D5-80AC-F93EBA573B7E}" srcOrd="2" destOrd="0" presId="urn:microsoft.com/office/officeart/2005/8/layout/hList7"/>
    <dgm:cxn modelId="{90C8FEE9-13E0-4C59-8BBC-10B5D0CEE22B}" type="presParOf" srcId="{5F420D28-D8BC-4B2F-AD5F-E361FB15E56E}" destId="{3814C75F-121F-4F73-9E83-C265A2898AEB}" srcOrd="3" destOrd="0" presId="urn:microsoft.com/office/officeart/2005/8/layout/hList7"/>
    <dgm:cxn modelId="{320E735B-E4C1-4B56-AF9E-FE2B2A507C27}" type="presParOf" srcId="{81F212DE-746D-4746-81DF-6CB283A8AC75}" destId="{DBEE5E0A-46A8-4F8B-8225-01974AD0584F}" srcOrd="1" destOrd="0" presId="urn:microsoft.com/office/officeart/2005/8/layout/hList7"/>
    <dgm:cxn modelId="{FDB2E88C-2689-477C-8572-83C2E045404C}" type="presParOf" srcId="{81F212DE-746D-4746-81DF-6CB283A8AC75}" destId="{928E8BB1-F5B1-46BB-BF33-91543E30409A}" srcOrd="2" destOrd="0" presId="urn:microsoft.com/office/officeart/2005/8/layout/hList7"/>
    <dgm:cxn modelId="{510FACBC-0448-4EA9-9084-675A29131BCD}" type="presParOf" srcId="{928E8BB1-F5B1-46BB-BF33-91543E30409A}" destId="{EFA1C7E5-C773-48C1-AC72-5A514F1F3166}" srcOrd="0" destOrd="0" presId="urn:microsoft.com/office/officeart/2005/8/layout/hList7"/>
    <dgm:cxn modelId="{DAE0C033-FAB1-470E-BC82-0D4E0B45C578}" type="presParOf" srcId="{928E8BB1-F5B1-46BB-BF33-91543E30409A}" destId="{49E3BEEE-0F59-4BC5-8B21-2D3AF5D5A0F6}" srcOrd="1" destOrd="0" presId="urn:microsoft.com/office/officeart/2005/8/layout/hList7"/>
    <dgm:cxn modelId="{F78EDF77-053A-4C48-B654-00A37E2C7973}" type="presParOf" srcId="{928E8BB1-F5B1-46BB-BF33-91543E30409A}" destId="{E794660F-9349-4849-9C45-8A3B4F1C0BCF}" srcOrd="2" destOrd="0" presId="urn:microsoft.com/office/officeart/2005/8/layout/hList7"/>
    <dgm:cxn modelId="{FA9A40B5-4F84-43DF-9283-95FF637E64F3}" type="presParOf" srcId="{928E8BB1-F5B1-46BB-BF33-91543E30409A}" destId="{9F102459-F921-41A3-85D7-4B717521C200}" srcOrd="3" destOrd="0" presId="urn:microsoft.com/office/officeart/2005/8/layout/hList7"/>
    <dgm:cxn modelId="{AA6BC06E-D4D8-4E8E-A2D9-BFC8677E1D85}" type="presParOf" srcId="{81F212DE-746D-4746-81DF-6CB283A8AC75}" destId="{49DE3D03-CCCA-482E-8E4A-B42EA2A89DFC}" srcOrd="3" destOrd="0" presId="urn:microsoft.com/office/officeart/2005/8/layout/hList7"/>
    <dgm:cxn modelId="{2DB41DAF-50C5-499C-BBC0-D47EFCE0B855}" type="presParOf" srcId="{81F212DE-746D-4746-81DF-6CB283A8AC75}" destId="{5A200ECF-F1EB-41AC-8DEF-15C24DFFAF98}" srcOrd="4" destOrd="0" presId="urn:microsoft.com/office/officeart/2005/8/layout/hList7"/>
    <dgm:cxn modelId="{8E703D3D-6D07-4A68-B85F-E82BF2CFD4B0}" type="presParOf" srcId="{5A200ECF-F1EB-41AC-8DEF-15C24DFFAF98}" destId="{2875DAE0-3C90-4AEF-9AA0-5CF68A98F78E}" srcOrd="0" destOrd="0" presId="urn:microsoft.com/office/officeart/2005/8/layout/hList7"/>
    <dgm:cxn modelId="{F44474FC-1F26-4175-AC2C-2AC1EE79010A}" type="presParOf" srcId="{5A200ECF-F1EB-41AC-8DEF-15C24DFFAF98}" destId="{05F7DD74-EF7E-4736-BF24-76F2F335FA2C}" srcOrd="1" destOrd="0" presId="urn:microsoft.com/office/officeart/2005/8/layout/hList7"/>
    <dgm:cxn modelId="{C70C8D55-D397-45CC-8630-C3161B8C6FA9}" type="presParOf" srcId="{5A200ECF-F1EB-41AC-8DEF-15C24DFFAF98}" destId="{21B7DE3A-36BA-4A38-8775-0E3ED731EB08}" srcOrd="2" destOrd="0" presId="urn:microsoft.com/office/officeart/2005/8/layout/hList7"/>
    <dgm:cxn modelId="{6F6F2E09-5BF8-4E24-B18E-B0DBC5DC4254}" type="presParOf" srcId="{5A200ECF-F1EB-41AC-8DEF-15C24DFFAF98}" destId="{3CEEAC09-F918-4807-BDFB-222E99B4503F}" srcOrd="3" destOrd="0" presId="urn:microsoft.com/office/officeart/2005/8/layout/hList7"/>
    <dgm:cxn modelId="{AB0ECC95-9649-4CF6-B0C4-08B50327EF24}" type="presParOf" srcId="{81F212DE-746D-4746-81DF-6CB283A8AC75}" destId="{0EDD6561-0112-48F4-AE21-DA372A83836C}" srcOrd="5" destOrd="0" presId="urn:microsoft.com/office/officeart/2005/8/layout/hList7"/>
    <dgm:cxn modelId="{4E0FD401-67AA-4E34-9055-6B13EE3C37CA}" type="presParOf" srcId="{81F212DE-746D-4746-81DF-6CB283A8AC75}" destId="{268FB844-B62C-46A0-868F-C757A06A5796}" srcOrd="6" destOrd="0" presId="urn:microsoft.com/office/officeart/2005/8/layout/hList7"/>
    <dgm:cxn modelId="{6D398216-8FF9-4DB3-896B-0C3F397DD3FD}" type="presParOf" srcId="{268FB844-B62C-46A0-868F-C757A06A5796}" destId="{5A10A4FA-21E7-4794-BE45-64C54E2B32ED}" srcOrd="0" destOrd="0" presId="urn:microsoft.com/office/officeart/2005/8/layout/hList7"/>
    <dgm:cxn modelId="{AB1F0CC8-22CC-409A-8A0F-F54924358C45}" type="presParOf" srcId="{268FB844-B62C-46A0-868F-C757A06A5796}" destId="{EDB6961A-3F5A-4EE8-BF4F-B8180C1C4ACE}" srcOrd="1" destOrd="0" presId="urn:microsoft.com/office/officeart/2005/8/layout/hList7"/>
    <dgm:cxn modelId="{9BE358A2-58A2-445E-AF04-86EE5AABB5ED}" type="presParOf" srcId="{268FB844-B62C-46A0-868F-C757A06A5796}" destId="{F3AA22A3-B21B-4CE1-A2B2-852EF5517150}" srcOrd="2" destOrd="0" presId="urn:microsoft.com/office/officeart/2005/8/layout/hList7"/>
    <dgm:cxn modelId="{A28827BA-1CDF-4C29-ADA7-9A34B2FC1544}" type="presParOf" srcId="{268FB844-B62C-46A0-868F-C757A06A5796}" destId="{1483AF55-59A1-41A8-94A3-B8AF29D9F054}" srcOrd="3" destOrd="0" presId="urn:microsoft.com/office/officeart/2005/8/layout/hList7"/>
    <dgm:cxn modelId="{654DA5DF-ED9B-49A2-A28E-5F73EE2F3BA2}" type="presParOf" srcId="{81F212DE-746D-4746-81DF-6CB283A8AC75}" destId="{3BD18C18-3F78-4080-A934-062B25393618}" srcOrd="7" destOrd="0" presId="urn:microsoft.com/office/officeart/2005/8/layout/hList7"/>
    <dgm:cxn modelId="{41D283D0-7F44-46BC-A38E-3FE72E1A9E99}" type="presParOf" srcId="{81F212DE-746D-4746-81DF-6CB283A8AC75}" destId="{2632DC6F-1F2B-4155-8603-558CEC0BE8AB}" srcOrd="8" destOrd="0" presId="urn:microsoft.com/office/officeart/2005/8/layout/hList7"/>
    <dgm:cxn modelId="{FD715DA7-EE92-431C-AEF1-3D0D2FEF75B0}" type="presParOf" srcId="{2632DC6F-1F2B-4155-8603-558CEC0BE8AB}" destId="{C642E076-DFDF-4B07-9EE0-C358530EF8F3}" srcOrd="0" destOrd="0" presId="urn:microsoft.com/office/officeart/2005/8/layout/hList7"/>
    <dgm:cxn modelId="{56CC2FA9-D2AA-4B58-848C-C979F447512C}" type="presParOf" srcId="{2632DC6F-1F2B-4155-8603-558CEC0BE8AB}" destId="{8590C519-5283-4B7B-AB9F-D1D143AFD2C5}" srcOrd="1" destOrd="0" presId="urn:microsoft.com/office/officeart/2005/8/layout/hList7"/>
    <dgm:cxn modelId="{648E6672-B8C3-4772-BD5A-52FD074FD46E}" type="presParOf" srcId="{2632DC6F-1F2B-4155-8603-558CEC0BE8AB}" destId="{609EDF80-7F80-457F-9892-67BDE3A8F1C7}" srcOrd="2" destOrd="0" presId="urn:microsoft.com/office/officeart/2005/8/layout/hList7"/>
    <dgm:cxn modelId="{68626D2C-EEF9-4E16-A7CB-CCFBFA12A967}" type="presParOf" srcId="{2632DC6F-1F2B-4155-8603-558CEC0BE8AB}" destId="{49961FFB-C873-482A-87C7-FDD244806DA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73656-932B-4002-8560-75686C69914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4BF3B74-BDFD-43CF-96C3-395D56B1B9B1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The Call for Character Education </a:t>
          </a:r>
          <a:endParaRPr lang="en-GB" dirty="0"/>
        </a:p>
      </dgm:t>
    </dgm:pt>
    <dgm:pt modelId="{067B488D-D3E2-4437-B910-99B4ABC8A1AD}" type="parTrans" cxnId="{871A43BA-A225-440E-B088-8CA93462ED66}">
      <dgm:prSet/>
      <dgm:spPr/>
      <dgm:t>
        <a:bodyPr/>
        <a:lstStyle/>
        <a:p>
          <a:endParaRPr lang="en-GB"/>
        </a:p>
      </dgm:t>
    </dgm:pt>
    <dgm:pt modelId="{2342E875-5101-4883-BC95-DA01C1C3B253}" type="sibTrans" cxnId="{871A43BA-A225-440E-B088-8CA93462ED66}">
      <dgm:prSet/>
      <dgm:spPr/>
      <dgm:t>
        <a:bodyPr/>
        <a:lstStyle/>
        <a:p>
          <a:endParaRPr lang="en-GB"/>
        </a:p>
      </dgm:t>
    </dgm:pt>
    <dgm:pt modelId="{FD6F0F78-5813-4D47-9437-D82759729B8E}">
      <dgm:prSet phldrT="[Text]"/>
      <dgm:spPr/>
      <dgm:t>
        <a:bodyPr/>
        <a:lstStyle/>
        <a:p>
          <a:r>
            <a:rPr lang="en-GB" dirty="0" smtClean="0"/>
            <a:t>Parents</a:t>
          </a:r>
          <a:endParaRPr lang="en-GB" dirty="0"/>
        </a:p>
      </dgm:t>
    </dgm:pt>
    <dgm:pt modelId="{9CF5F449-F904-4C21-9EAB-BEE0069CA5D1}" type="parTrans" cxnId="{12A47051-4A6F-4DF7-BF81-1B4B4C548464}">
      <dgm:prSet/>
      <dgm:spPr/>
      <dgm:t>
        <a:bodyPr/>
        <a:lstStyle/>
        <a:p>
          <a:endParaRPr lang="en-GB"/>
        </a:p>
      </dgm:t>
    </dgm:pt>
    <dgm:pt modelId="{E2170E0A-91EE-4B7D-BD3A-AA9CAB385D8B}" type="sibTrans" cxnId="{12A47051-4A6F-4DF7-BF81-1B4B4C548464}">
      <dgm:prSet/>
      <dgm:spPr/>
      <dgm:t>
        <a:bodyPr/>
        <a:lstStyle/>
        <a:p>
          <a:endParaRPr lang="en-GB"/>
        </a:p>
      </dgm:t>
    </dgm:pt>
    <dgm:pt modelId="{CA754BC1-AD7A-4D76-8A54-D7380DE277B2}">
      <dgm:prSet phldrT="[Text]"/>
      <dgm:spPr/>
      <dgm:t>
        <a:bodyPr/>
        <a:lstStyle/>
        <a:p>
          <a:r>
            <a:rPr lang="en-GB" dirty="0" smtClean="0"/>
            <a:t>Policy Makers</a:t>
          </a:r>
          <a:endParaRPr lang="en-GB" dirty="0"/>
        </a:p>
      </dgm:t>
    </dgm:pt>
    <dgm:pt modelId="{EFFC78E7-624A-430E-88E0-5EB27407B362}" type="parTrans" cxnId="{BB5DF89B-D727-486A-AFE2-0806C4A877AD}">
      <dgm:prSet/>
      <dgm:spPr/>
      <dgm:t>
        <a:bodyPr/>
        <a:lstStyle/>
        <a:p>
          <a:endParaRPr lang="en-GB"/>
        </a:p>
      </dgm:t>
    </dgm:pt>
    <dgm:pt modelId="{359A4737-04B1-4318-B465-725347A6A965}" type="sibTrans" cxnId="{BB5DF89B-D727-486A-AFE2-0806C4A877AD}">
      <dgm:prSet/>
      <dgm:spPr/>
      <dgm:t>
        <a:bodyPr/>
        <a:lstStyle/>
        <a:p>
          <a:endParaRPr lang="en-GB"/>
        </a:p>
      </dgm:t>
    </dgm:pt>
    <dgm:pt modelId="{D8C5F9EA-7053-43BC-B72C-6A73387FACDE}">
      <dgm:prSet phldrT="[Text]"/>
      <dgm:spPr/>
      <dgm:t>
        <a:bodyPr/>
        <a:lstStyle/>
        <a:p>
          <a:r>
            <a:rPr lang="en-GB" dirty="0" smtClean="0"/>
            <a:t>Teachers</a:t>
          </a:r>
          <a:endParaRPr lang="en-GB" dirty="0"/>
        </a:p>
      </dgm:t>
    </dgm:pt>
    <dgm:pt modelId="{B5B09FB2-961E-4E16-9900-2BC6BE5FB551}" type="parTrans" cxnId="{3EC78C8C-2C93-48AF-AB11-B20D8B18731E}">
      <dgm:prSet/>
      <dgm:spPr/>
      <dgm:t>
        <a:bodyPr/>
        <a:lstStyle/>
        <a:p>
          <a:endParaRPr lang="en-GB"/>
        </a:p>
      </dgm:t>
    </dgm:pt>
    <dgm:pt modelId="{6F1F3FF7-9214-4E80-98C6-A18D472F9E43}" type="sibTrans" cxnId="{3EC78C8C-2C93-48AF-AB11-B20D8B18731E}">
      <dgm:prSet/>
      <dgm:spPr/>
      <dgm:t>
        <a:bodyPr/>
        <a:lstStyle/>
        <a:p>
          <a:endParaRPr lang="en-GB"/>
        </a:p>
      </dgm:t>
    </dgm:pt>
    <dgm:pt modelId="{527BD514-29AC-4069-974E-1CF004350CE3}">
      <dgm:prSet phldrT="[Text]"/>
      <dgm:spPr/>
      <dgm:t>
        <a:bodyPr/>
        <a:lstStyle/>
        <a:p>
          <a:r>
            <a:rPr lang="en-GB" dirty="0" smtClean="0"/>
            <a:t>Children and Young People </a:t>
          </a:r>
          <a:endParaRPr lang="en-GB" dirty="0"/>
        </a:p>
      </dgm:t>
    </dgm:pt>
    <dgm:pt modelId="{0D7EEA3F-79D4-4241-A7CA-CB50262134F4}" type="parTrans" cxnId="{6F80AAA8-334B-4EEC-931C-EA629828FB93}">
      <dgm:prSet/>
      <dgm:spPr/>
      <dgm:t>
        <a:bodyPr/>
        <a:lstStyle/>
        <a:p>
          <a:endParaRPr lang="en-GB"/>
        </a:p>
      </dgm:t>
    </dgm:pt>
    <dgm:pt modelId="{1D5A8E62-7F60-42FB-BE93-E45E42AD127E}" type="sibTrans" cxnId="{6F80AAA8-334B-4EEC-931C-EA629828FB93}">
      <dgm:prSet/>
      <dgm:spPr/>
      <dgm:t>
        <a:bodyPr/>
        <a:lstStyle/>
        <a:p>
          <a:endParaRPr lang="en-GB"/>
        </a:p>
      </dgm:t>
    </dgm:pt>
    <dgm:pt modelId="{DB0C9782-6C79-4F4E-B6BB-67A6841E1A5F}">
      <dgm:prSet phldrT="[Text]"/>
      <dgm:spPr/>
      <dgm:t>
        <a:bodyPr/>
        <a:lstStyle/>
        <a:p>
          <a:r>
            <a:rPr lang="en-GB" dirty="0" smtClean="0"/>
            <a:t>Employers</a:t>
          </a:r>
          <a:endParaRPr lang="en-GB" dirty="0"/>
        </a:p>
      </dgm:t>
    </dgm:pt>
    <dgm:pt modelId="{4D98D4BB-7152-4085-8EFE-A5690A23C106}" type="parTrans" cxnId="{EF9C1EE6-62FF-453B-978F-A52991433F66}">
      <dgm:prSet/>
      <dgm:spPr/>
      <dgm:t>
        <a:bodyPr/>
        <a:lstStyle/>
        <a:p>
          <a:endParaRPr lang="en-GB"/>
        </a:p>
      </dgm:t>
    </dgm:pt>
    <dgm:pt modelId="{EE670D2F-1C53-4622-8024-87140822FABD}" type="sibTrans" cxnId="{EF9C1EE6-62FF-453B-978F-A52991433F66}">
      <dgm:prSet/>
      <dgm:spPr/>
      <dgm:t>
        <a:bodyPr/>
        <a:lstStyle/>
        <a:p>
          <a:endParaRPr lang="en-GB"/>
        </a:p>
      </dgm:t>
    </dgm:pt>
    <dgm:pt modelId="{E964A669-C002-4AE4-AF4C-C6EE07DF4689}">
      <dgm:prSet phldrT="[Text]"/>
      <dgm:spPr/>
      <dgm:t>
        <a:bodyPr/>
        <a:lstStyle/>
        <a:p>
          <a:r>
            <a:rPr lang="en-GB" dirty="0" smtClean="0"/>
            <a:t>Voluntary Sector</a:t>
          </a:r>
          <a:endParaRPr lang="en-GB" dirty="0"/>
        </a:p>
      </dgm:t>
    </dgm:pt>
    <dgm:pt modelId="{0BCBA66D-1742-4AEA-994B-85FCD0726B2B}" type="parTrans" cxnId="{2FA3A821-B3E8-4083-B35F-84493FCF8742}">
      <dgm:prSet/>
      <dgm:spPr/>
      <dgm:t>
        <a:bodyPr/>
        <a:lstStyle/>
        <a:p>
          <a:endParaRPr lang="en-GB"/>
        </a:p>
      </dgm:t>
    </dgm:pt>
    <dgm:pt modelId="{381DC614-5B4E-4758-998C-B42C766B620D}" type="sibTrans" cxnId="{2FA3A821-B3E8-4083-B35F-84493FCF8742}">
      <dgm:prSet/>
      <dgm:spPr/>
      <dgm:t>
        <a:bodyPr/>
        <a:lstStyle/>
        <a:p>
          <a:endParaRPr lang="en-GB"/>
        </a:p>
      </dgm:t>
    </dgm:pt>
    <dgm:pt modelId="{52B2C030-2114-48E3-9183-FF285CD7A4CC}" type="pres">
      <dgm:prSet presAssocID="{DA673656-932B-4002-8560-75686C6991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CFB13D-2B38-43B4-8CF7-1F915A0985A2}" type="pres">
      <dgm:prSet presAssocID="{C4BF3B74-BDFD-43CF-96C3-395D56B1B9B1}" presName="centerShape" presStyleLbl="node0" presStyleIdx="0" presStyleCnt="1"/>
      <dgm:spPr/>
      <dgm:t>
        <a:bodyPr/>
        <a:lstStyle/>
        <a:p>
          <a:endParaRPr lang="en-GB"/>
        </a:p>
      </dgm:t>
    </dgm:pt>
    <dgm:pt modelId="{F0A2ABE7-4B62-4AB0-BC46-93A66CE882EA}" type="pres">
      <dgm:prSet presAssocID="{FD6F0F78-5813-4D47-9437-D82759729B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798C2-05D5-4D1F-8D74-AF9C0DF6A623}" type="pres">
      <dgm:prSet presAssocID="{FD6F0F78-5813-4D47-9437-D82759729B8E}" presName="dummy" presStyleCnt="0"/>
      <dgm:spPr/>
    </dgm:pt>
    <dgm:pt modelId="{7CD2EE40-C7AF-4BCA-B5A6-790BD6241E32}" type="pres">
      <dgm:prSet presAssocID="{E2170E0A-91EE-4B7D-BD3A-AA9CAB385D8B}" presName="sibTrans" presStyleLbl="sibTrans2D1" presStyleIdx="0" presStyleCnt="6"/>
      <dgm:spPr/>
      <dgm:t>
        <a:bodyPr/>
        <a:lstStyle/>
        <a:p>
          <a:endParaRPr lang="en-GB"/>
        </a:p>
      </dgm:t>
    </dgm:pt>
    <dgm:pt modelId="{8C08F530-A868-4636-B9E3-F6AC5CB7C69E}" type="pres">
      <dgm:prSet presAssocID="{CA754BC1-AD7A-4D76-8A54-D7380DE277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892AB1-696F-4CA8-9306-BC64A314413F}" type="pres">
      <dgm:prSet presAssocID="{CA754BC1-AD7A-4D76-8A54-D7380DE277B2}" presName="dummy" presStyleCnt="0"/>
      <dgm:spPr/>
    </dgm:pt>
    <dgm:pt modelId="{F7233A14-9073-44DD-85BD-ABFD2C0AEE18}" type="pres">
      <dgm:prSet presAssocID="{359A4737-04B1-4318-B465-725347A6A965}" presName="sibTrans" presStyleLbl="sibTrans2D1" presStyleIdx="1" presStyleCnt="6"/>
      <dgm:spPr/>
      <dgm:t>
        <a:bodyPr/>
        <a:lstStyle/>
        <a:p>
          <a:endParaRPr lang="en-GB"/>
        </a:p>
      </dgm:t>
    </dgm:pt>
    <dgm:pt modelId="{6982A602-D242-4F0C-9E1A-6C7E241EF013}" type="pres">
      <dgm:prSet presAssocID="{D8C5F9EA-7053-43BC-B72C-6A73387FAC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23466-D9A1-4538-8BAE-7025C26D86D9}" type="pres">
      <dgm:prSet presAssocID="{D8C5F9EA-7053-43BC-B72C-6A73387FACDE}" presName="dummy" presStyleCnt="0"/>
      <dgm:spPr/>
    </dgm:pt>
    <dgm:pt modelId="{2266392D-6A9E-441E-BB90-258DCF99D394}" type="pres">
      <dgm:prSet presAssocID="{6F1F3FF7-9214-4E80-98C6-A18D472F9E43}" presName="sibTrans" presStyleLbl="sibTrans2D1" presStyleIdx="2" presStyleCnt="6"/>
      <dgm:spPr/>
      <dgm:t>
        <a:bodyPr/>
        <a:lstStyle/>
        <a:p>
          <a:endParaRPr lang="en-GB"/>
        </a:p>
      </dgm:t>
    </dgm:pt>
    <dgm:pt modelId="{068577C9-BFF1-4E2C-97D1-73173488481F}" type="pres">
      <dgm:prSet presAssocID="{527BD514-29AC-4069-974E-1CF004350C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07BD15-B07D-45FF-BCBF-A0D1291A75EB}" type="pres">
      <dgm:prSet presAssocID="{527BD514-29AC-4069-974E-1CF004350CE3}" presName="dummy" presStyleCnt="0"/>
      <dgm:spPr/>
    </dgm:pt>
    <dgm:pt modelId="{7531EDF7-D52E-4245-8ABF-F6FE1B59A6C5}" type="pres">
      <dgm:prSet presAssocID="{1D5A8E62-7F60-42FB-BE93-E45E42AD127E}" presName="sibTrans" presStyleLbl="sibTrans2D1" presStyleIdx="3" presStyleCnt="6"/>
      <dgm:spPr/>
      <dgm:t>
        <a:bodyPr/>
        <a:lstStyle/>
        <a:p>
          <a:endParaRPr lang="en-GB"/>
        </a:p>
      </dgm:t>
    </dgm:pt>
    <dgm:pt modelId="{C0397474-BBA8-4CF6-B88E-E5D4FA41452F}" type="pres">
      <dgm:prSet presAssocID="{DB0C9782-6C79-4F4E-B6BB-67A6841E1A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30AB61-3CE4-4983-977B-093617BADE71}" type="pres">
      <dgm:prSet presAssocID="{DB0C9782-6C79-4F4E-B6BB-67A6841E1A5F}" presName="dummy" presStyleCnt="0"/>
      <dgm:spPr/>
    </dgm:pt>
    <dgm:pt modelId="{B78685C9-F3F2-4DBB-822A-AB2560C40863}" type="pres">
      <dgm:prSet presAssocID="{EE670D2F-1C53-4622-8024-87140822FABD}" presName="sibTrans" presStyleLbl="sibTrans2D1" presStyleIdx="4" presStyleCnt="6"/>
      <dgm:spPr/>
      <dgm:t>
        <a:bodyPr/>
        <a:lstStyle/>
        <a:p>
          <a:endParaRPr lang="en-GB"/>
        </a:p>
      </dgm:t>
    </dgm:pt>
    <dgm:pt modelId="{9EA15764-4FE0-45B9-9FF8-2AE47216D2A0}" type="pres">
      <dgm:prSet presAssocID="{E964A669-C002-4AE4-AF4C-C6EE07DF46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7A10D3-44C0-4F70-8D6D-55F84DEB391F}" type="pres">
      <dgm:prSet presAssocID="{E964A669-C002-4AE4-AF4C-C6EE07DF4689}" presName="dummy" presStyleCnt="0"/>
      <dgm:spPr/>
    </dgm:pt>
    <dgm:pt modelId="{FE3C1014-8398-4BAC-8819-7CA73EF5E8F8}" type="pres">
      <dgm:prSet presAssocID="{381DC614-5B4E-4758-998C-B42C766B620D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75AC4AA1-AAA8-4031-BE4A-A1154A4160C2}" type="presOf" srcId="{359A4737-04B1-4318-B465-725347A6A965}" destId="{F7233A14-9073-44DD-85BD-ABFD2C0AEE18}" srcOrd="0" destOrd="0" presId="urn:microsoft.com/office/officeart/2005/8/layout/radial6"/>
    <dgm:cxn modelId="{F7018979-8879-495E-8F90-546D6A2E8BE7}" type="presOf" srcId="{527BD514-29AC-4069-974E-1CF004350CE3}" destId="{068577C9-BFF1-4E2C-97D1-73173488481F}" srcOrd="0" destOrd="0" presId="urn:microsoft.com/office/officeart/2005/8/layout/radial6"/>
    <dgm:cxn modelId="{6F80AAA8-334B-4EEC-931C-EA629828FB93}" srcId="{C4BF3B74-BDFD-43CF-96C3-395D56B1B9B1}" destId="{527BD514-29AC-4069-974E-1CF004350CE3}" srcOrd="3" destOrd="0" parTransId="{0D7EEA3F-79D4-4241-A7CA-CB50262134F4}" sibTransId="{1D5A8E62-7F60-42FB-BE93-E45E42AD127E}"/>
    <dgm:cxn modelId="{3EC78C8C-2C93-48AF-AB11-B20D8B18731E}" srcId="{C4BF3B74-BDFD-43CF-96C3-395D56B1B9B1}" destId="{D8C5F9EA-7053-43BC-B72C-6A73387FACDE}" srcOrd="2" destOrd="0" parTransId="{B5B09FB2-961E-4E16-9900-2BC6BE5FB551}" sibTransId="{6F1F3FF7-9214-4E80-98C6-A18D472F9E43}"/>
    <dgm:cxn modelId="{3DA560B4-05F0-4853-8516-CBE004528CD1}" type="presOf" srcId="{DA673656-932B-4002-8560-75686C699144}" destId="{52B2C030-2114-48E3-9183-FF285CD7A4CC}" srcOrd="0" destOrd="0" presId="urn:microsoft.com/office/officeart/2005/8/layout/radial6"/>
    <dgm:cxn modelId="{3F00161D-A88B-470E-9AC5-37A42B2CA741}" type="presOf" srcId="{381DC614-5B4E-4758-998C-B42C766B620D}" destId="{FE3C1014-8398-4BAC-8819-7CA73EF5E8F8}" srcOrd="0" destOrd="0" presId="urn:microsoft.com/office/officeart/2005/8/layout/radial6"/>
    <dgm:cxn modelId="{724B2E84-3FD8-4EE3-9830-4BFBF343A7E4}" type="presOf" srcId="{C4BF3B74-BDFD-43CF-96C3-395D56B1B9B1}" destId="{F8CFB13D-2B38-43B4-8CF7-1F915A0985A2}" srcOrd="0" destOrd="0" presId="urn:microsoft.com/office/officeart/2005/8/layout/radial6"/>
    <dgm:cxn modelId="{EF9C1EE6-62FF-453B-978F-A52991433F66}" srcId="{C4BF3B74-BDFD-43CF-96C3-395D56B1B9B1}" destId="{DB0C9782-6C79-4F4E-B6BB-67A6841E1A5F}" srcOrd="4" destOrd="0" parTransId="{4D98D4BB-7152-4085-8EFE-A5690A23C106}" sibTransId="{EE670D2F-1C53-4622-8024-87140822FABD}"/>
    <dgm:cxn modelId="{9FF25C04-EA61-4B4F-A347-2DA738784732}" type="presOf" srcId="{EE670D2F-1C53-4622-8024-87140822FABD}" destId="{B78685C9-F3F2-4DBB-822A-AB2560C40863}" srcOrd="0" destOrd="0" presId="urn:microsoft.com/office/officeart/2005/8/layout/radial6"/>
    <dgm:cxn modelId="{84527C5A-FB0A-490F-9275-84FF787FBE70}" type="presOf" srcId="{6F1F3FF7-9214-4E80-98C6-A18D472F9E43}" destId="{2266392D-6A9E-441E-BB90-258DCF99D394}" srcOrd="0" destOrd="0" presId="urn:microsoft.com/office/officeart/2005/8/layout/radial6"/>
    <dgm:cxn modelId="{5CA6DF39-2890-40BC-87C7-8D9F008E85C3}" type="presOf" srcId="{1D5A8E62-7F60-42FB-BE93-E45E42AD127E}" destId="{7531EDF7-D52E-4245-8ABF-F6FE1B59A6C5}" srcOrd="0" destOrd="0" presId="urn:microsoft.com/office/officeart/2005/8/layout/radial6"/>
    <dgm:cxn modelId="{12A47051-4A6F-4DF7-BF81-1B4B4C548464}" srcId="{C4BF3B74-BDFD-43CF-96C3-395D56B1B9B1}" destId="{FD6F0F78-5813-4D47-9437-D82759729B8E}" srcOrd="0" destOrd="0" parTransId="{9CF5F449-F904-4C21-9EAB-BEE0069CA5D1}" sibTransId="{E2170E0A-91EE-4B7D-BD3A-AA9CAB385D8B}"/>
    <dgm:cxn modelId="{1258362E-43E8-48FA-B289-734A8CF9DB0E}" type="presOf" srcId="{CA754BC1-AD7A-4D76-8A54-D7380DE277B2}" destId="{8C08F530-A868-4636-B9E3-F6AC5CB7C69E}" srcOrd="0" destOrd="0" presId="urn:microsoft.com/office/officeart/2005/8/layout/radial6"/>
    <dgm:cxn modelId="{2C9A54FC-0EE9-41D8-9913-70CB6E53C08F}" type="presOf" srcId="{E964A669-C002-4AE4-AF4C-C6EE07DF4689}" destId="{9EA15764-4FE0-45B9-9FF8-2AE47216D2A0}" srcOrd="0" destOrd="0" presId="urn:microsoft.com/office/officeart/2005/8/layout/radial6"/>
    <dgm:cxn modelId="{ED6D232E-881F-4D6E-B1DE-BE812E7E6BDB}" type="presOf" srcId="{E2170E0A-91EE-4B7D-BD3A-AA9CAB385D8B}" destId="{7CD2EE40-C7AF-4BCA-B5A6-790BD6241E32}" srcOrd="0" destOrd="0" presId="urn:microsoft.com/office/officeart/2005/8/layout/radial6"/>
    <dgm:cxn modelId="{EEC83734-637C-4E51-B8F7-7C799D31E190}" type="presOf" srcId="{D8C5F9EA-7053-43BC-B72C-6A73387FACDE}" destId="{6982A602-D242-4F0C-9E1A-6C7E241EF013}" srcOrd="0" destOrd="0" presId="urn:microsoft.com/office/officeart/2005/8/layout/radial6"/>
    <dgm:cxn modelId="{2FA3A821-B3E8-4083-B35F-84493FCF8742}" srcId="{C4BF3B74-BDFD-43CF-96C3-395D56B1B9B1}" destId="{E964A669-C002-4AE4-AF4C-C6EE07DF4689}" srcOrd="5" destOrd="0" parTransId="{0BCBA66D-1742-4AEA-994B-85FCD0726B2B}" sibTransId="{381DC614-5B4E-4758-998C-B42C766B620D}"/>
    <dgm:cxn modelId="{017AEE1A-2FA2-499D-98E2-D8A06E4DE57C}" type="presOf" srcId="{DB0C9782-6C79-4F4E-B6BB-67A6841E1A5F}" destId="{C0397474-BBA8-4CF6-B88E-E5D4FA41452F}" srcOrd="0" destOrd="0" presId="urn:microsoft.com/office/officeart/2005/8/layout/radial6"/>
    <dgm:cxn modelId="{BB5DF89B-D727-486A-AFE2-0806C4A877AD}" srcId="{C4BF3B74-BDFD-43CF-96C3-395D56B1B9B1}" destId="{CA754BC1-AD7A-4D76-8A54-D7380DE277B2}" srcOrd="1" destOrd="0" parTransId="{EFFC78E7-624A-430E-88E0-5EB27407B362}" sibTransId="{359A4737-04B1-4318-B465-725347A6A965}"/>
    <dgm:cxn modelId="{D4496793-7448-4583-B00C-21EE1F528DFA}" type="presOf" srcId="{FD6F0F78-5813-4D47-9437-D82759729B8E}" destId="{F0A2ABE7-4B62-4AB0-BC46-93A66CE882EA}" srcOrd="0" destOrd="0" presId="urn:microsoft.com/office/officeart/2005/8/layout/radial6"/>
    <dgm:cxn modelId="{871A43BA-A225-440E-B088-8CA93462ED66}" srcId="{DA673656-932B-4002-8560-75686C699144}" destId="{C4BF3B74-BDFD-43CF-96C3-395D56B1B9B1}" srcOrd="0" destOrd="0" parTransId="{067B488D-D3E2-4437-B910-99B4ABC8A1AD}" sibTransId="{2342E875-5101-4883-BC95-DA01C1C3B253}"/>
    <dgm:cxn modelId="{2820350C-A8DE-4D3F-A801-C031A7C9E3E7}" type="presParOf" srcId="{52B2C030-2114-48E3-9183-FF285CD7A4CC}" destId="{F8CFB13D-2B38-43B4-8CF7-1F915A0985A2}" srcOrd="0" destOrd="0" presId="urn:microsoft.com/office/officeart/2005/8/layout/radial6"/>
    <dgm:cxn modelId="{2413C474-8092-4A9A-A5A7-E700B8E4DDD1}" type="presParOf" srcId="{52B2C030-2114-48E3-9183-FF285CD7A4CC}" destId="{F0A2ABE7-4B62-4AB0-BC46-93A66CE882EA}" srcOrd="1" destOrd="0" presId="urn:microsoft.com/office/officeart/2005/8/layout/radial6"/>
    <dgm:cxn modelId="{2F2A7C18-7F34-40FF-BF79-7B34DEE7B298}" type="presParOf" srcId="{52B2C030-2114-48E3-9183-FF285CD7A4CC}" destId="{206798C2-05D5-4D1F-8D74-AF9C0DF6A623}" srcOrd="2" destOrd="0" presId="urn:microsoft.com/office/officeart/2005/8/layout/radial6"/>
    <dgm:cxn modelId="{767287D9-3B50-4CE0-823C-C165EC67D43A}" type="presParOf" srcId="{52B2C030-2114-48E3-9183-FF285CD7A4CC}" destId="{7CD2EE40-C7AF-4BCA-B5A6-790BD6241E32}" srcOrd="3" destOrd="0" presId="urn:microsoft.com/office/officeart/2005/8/layout/radial6"/>
    <dgm:cxn modelId="{7685B811-EFCB-46CB-8834-70E763055952}" type="presParOf" srcId="{52B2C030-2114-48E3-9183-FF285CD7A4CC}" destId="{8C08F530-A868-4636-B9E3-F6AC5CB7C69E}" srcOrd="4" destOrd="0" presId="urn:microsoft.com/office/officeart/2005/8/layout/radial6"/>
    <dgm:cxn modelId="{E88C2654-1AFF-45D7-AA3A-2A27BE6CAEFC}" type="presParOf" srcId="{52B2C030-2114-48E3-9183-FF285CD7A4CC}" destId="{8E892AB1-696F-4CA8-9306-BC64A314413F}" srcOrd="5" destOrd="0" presId="urn:microsoft.com/office/officeart/2005/8/layout/radial6"/>
    <dgm:cxn modelId="{91369EF3-0F09-462E-A0EC-5B243C606DF7}" type="presParOf" srcId="{52B2C030-2114-48E3-9183-FF285CD7A4CC}" destId="{F7233A14-9073-44DD-85BD-ABFD2C0AEE18}" srcOrd="6" destOrd="0" presId="urn:microsoft.com/office/officeart/2005/8/layout/radial6"/>
    <dgm:cxn modelId="{CC819BE7-BDD2-410C-B842-8D2076D1E277}" type="presParOf" srcId="{52B2C030-2114-48E3-9183-FF285CD7A4CC}" destId="{6982A602-D242-4F0C-9E1A-6C7E241EF013}" srcOrd="7" destOrd="0" presId="urn:microsoft.com/office/officeart/2005/8/layout/radial6"/>
    <dgm:cxn modelId="{1450D9F2-8F9B-4BD4-BCA1-31D13A770082}" type="presParOf" srcId="{52B2C030-2114-48E3-9183-FF285CD7A4CC}" destId="{B2B23466-D9A1-4538-8BAE-7025C26D86D9}" srcOrd="8" destOrd="0" presId="urn:microsoft.com/office/officeart/2005/8/layout/radial6"/>
    <dgm:cxn modelId="{2BB2F357-0587-48C8-B27D-45FEDBB156E8}" type="presParOf" srcId="{52B2C030-2114-48E3-9183-FF285CD7A4CC}" destId="{2266392D-6A9E-441E-BB90-258DCF99D394}" srcOrd="9" destOrd="0" presId="urn:microsoft.com/office/officeart/2005/8/layout/radial6"/>
    <dgm:cxn modelId="{E0A08F98-D571-46A2-8CA7-45DD22D81D79}" type="presParOf" srcId="{52B2C030-2114-48E3-9183-FF285CD7A4CC}" destId="{068577C9-BFF1-4E2C-97D1-73173488481F}" srcOrd="10" destOrd="0" presId="urn:microsoft.com/office/officeart/2005/8/layout/radial6"/>
    <dgm:cxn modelId="{8DB349C2-BA82-4D6F-92AF-C2D32A635936}" type="presParOf" srcId="{52B2C030-2114-48E3-9183-FF285CD7A4CC}" destId="{9B07BD15-B07D-45FF-BCBF-A0D1291A75EB}" srcOrd="11" destOrd="0" presId="urn:microsoft.com/office/officeart/2005/8/layout/radial6"/>
    <dgm:cxn modelId="{6CA9B896-C9F4-4187-951E-CD7A895D7A8E}" type="presParOf" srcId="{52B2C030-2114-48E3-9183-FF285CD7A4CC}" destId="{7531EDF7-D52E-4245-8ABF-F6FE1B59A6C5}" srcOrd="12" destOrd="0" presId="urn:microsoft.com/office/officeart/2005/8/layout/radial6"/>
    <dgm:cxn modelId="{5EC947EC-FA22-42F4-90AD-D734F1FFA96C}" type="presParOf" srcId="{52B2C030-2114-48E3-9183-FF285CD7A4CC}" destId="{C0397474-BBA8-4CF6-B88E-E5D4FA41452F}" srcOrd="13" destOrd="0" presId="urn:microsoft.com/office/officeart/2005/8/layout/radial6"/>
    <dgm:cxn modelId="{18C0F998-8904-4E5B-B050-8B7CCDAAC92E}" type="presParOf" srcId="{52B2C030-2114-48E3-9183-FF285CD7A4CC}" destId="{EC30AB61-3CE4-4983-977B-093617BADE71}" srcOrd="14" destOrd="0" presId="urn:microsoft.com/office/officeart/2005/8/layout/radial6"/>
    <dgm:cxn modelId="{11187133-6577-46CD-AF9D-46FAF29A7AAC}" type="presParOf" srcId="{52B2C030-2114-48E3-9183-FF285CD7A4CC}" destId="{B78685C9-F3F2-4DBB-822A-AB2560C40863}" srcOrd="15" destOrd="0" presId="urn:microsoft.com/office/officeart/2005/8/layout/radial6"/>
    <dgm:cxn modelId="{F6528AFA-13C6-4402-9215-81FA09EBD432}" type="presParOf" srcId="{52B2C030-2114-48E3-9183-FF285CD7A4CC}" destId="{9EA15764-4FE0-45B9-9FF8-2AE47216D2A0}" srcOrd="16" destOrd="0" presId="urn:microsoft.com/office/officeart/2005/8/layout/radial6"/>
    <dgm:cxn modelId="{519133EF-2777-4D24-A033-BD61F733ADE4}" type="presParOf" srcId="{52B2C030-2114-48E3-9183-FF285CD7A4CC}" destId="{347A10D3-44C0-4F70-8D6D-55F84DEB391F}" srcOrd="17" destOrd="0" presId="urn:microsoft.com/office/officeart/2005/8/layout/radial6"/>
    <dgm:cxn modelId="{B6E76499-E276-4DED-979C-02DDA6EE6211}" type="presParOf" srcId="{52B2C030-2114-48E3-9183-FF285CD7A4CC}" destId="{FE3C1014-8398-4BAC-8819-7CA73EF5E8F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04CE3-2EF8-4C82-8753-B8A0977DE2C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24349B-8231-45E0-81AC-31345B6C794C}">
      <dgm:prSet phldrT="[Text]"/>
      <dgm:spPr/>
      <dgm:t>
        <a:bodyPr/>
        <a:lstStyle/>
        <a:p>
          <a:r>
            <a:rPr lang="en-GB" dirty="0" smtClean="0"/>
            <a:t>Where?</a:t>
          </a:r>
          <a:endParaRPr lang="en-GB" dirty="0"/>
        </a:p>
      </dgm:t>
    </dgm:pt>
    <dgm:pt modelId="{73540574-4582-4548-84DA-6D19EA32E9F4}" type="parTrans" cxnId="{E3AC37AB-4E9B-46D0-BC8C-B6BEDDB4FB22}">
      <dgm:prSet/>
      <dgm:spPr/>
      <dgm:t>
        <a:bodyPr/>
        <a:lstStyle/>
        <a:p>
          <a:endParaRPr lang="en-GB"/>
        </a:p>
      </dgm:t>
    </dgm:pt>
    <dgm:pt modelId="{E3CCCCB2-A7C5-4B34-8F39-A7FAE5E4B444}" type="sibTrans" cxnId="{E3AC37AB-4E9B-46D0-BC8C-B6BEDDB4FB22}">
      <dgm:prSet/>
      <dgm:spPr/>
      <dgm:t>
        <a:bodyPr/>
        <a:lstStyle/>
        <a:p>
          <a:endParaRPr lang="en-GB"/>
        </a:p>
      </dgm:t>
    </dgm:pt>
    <dgm:pt modelId="{43B1F379-D3CD-4F48-86E9-10021659E5CC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Discrete</a:t>
          </a:r>
          <a:endParaRPr lang="en-GB" dirty="0"/>
        </a:p>
      </dgm:t>
    </dgm:pt>
    <dgm:pt modelId="{0CA20D31-7704-4975-AEA1-E260794F3230}" type="parTrans" cxnId="{097A5936-C6D5-4FFF-9308-820C638F3954}">
      <dgm:prSet/>
      <dgm:spPr/>
      <dgm:t>
        <a:bodyPr/>
        <a:lstStyle/>
        <a:p>
          <a:endParaRPr lang="en-GB"/>
        </a:p>
      </dgm:t>
    </dgm:pt>
    <dgm:pt modelId="{D43C6A7C-E62A-4C81-8555-94F828808002}" type="sibTrans" cxnId="{097A5936-C6D5-4FFF-9308-820C638F3954}">
      <dgm:prSet/>
      <dgm:spPr/>
      <dgm:t>
        <a:bodyPr/>
        <a:lstStyle/>
        <a:p>
          <a:endParaRPr lang="en-GB"/>
        </a:p>
      </dgm:t>
    </dgm:pt>
    <dgm:pt modelId="{3D956B61-82AC-4127-B7CE-64ED952345FF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Across the Curriculum</a:t>
          </a:r>
          <a:endParaRPr lang="en-GB" dirty="0"/>
        </a:p>
      </dgm:t>
    </dgm:pt>
    <dgm:pt modelId="{B4A13D95-53A2-49BA-A330-110BABA381AD}" type="parTrans" cxnId="{ADAD527F-44D4-492D-BC42-842505CD2D22}">
      <dgm:prSet/>
      <dgm:spPr/>
      <dgm:t>
        <a:bodyPr/>
        <a:lstStyle/>
        <a:p>
          <a:endParaRPr lang="en-GB"/>
        </a:p>
      </dgm:t>
    </dgm:pt>
    <dgm:pt modelId="{EE4D086F-87DF-44DA-84B2-16D3EBD36BB9}" type="sibTrans" cxnId="{ADAD527F-44D4-492D-BC42-842505CD2D22}">
      <dgm:prSet/>
      <dgm:spPr/>
      <dgm:t>
        <a:bodyPr/>
        <a:lstStyle/>
        <a:p>
          <a:endParaRPr lang="en-GB"/>
        </a:p>
      </dgm:t>
    </dgm:pt>
    <dgm:pt modelId="{A553FB60-EB32-4058-9595-51291D0659E2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Enrichment</a:t>
          </a:r>
          <a:endParaRPr lang="en-GB" dirty="0"/>
        </a:p>
      </dgm:t>
    </dgm:pt>
    <dgm:pt modelId="{EE947E89-BC1F-45C3-B220-8A396C3C4E7D}" type="parTrans" cxnId="{2151B7E4-7670-443A-BEEE-47D238E01B6F}">
      <dgm:prSet/>
      <dgm:spPr/>
      <dgm:t>
        <a:bodyPr/>
        <a:lstStyle/>
        <a:p>
          <a:endParaRPr lang="en-GB"/>
        </a:p>
      </dgm:t>
    </dgm:pt>
    <dgm:pt modelId="{95A300CB-40F0-4C38-8E71-672BED8146AD}" type="sibTrans" cxnId="{2151B7E4-7670-443A-BEEE-47D238E01B6F}">
      <dgm:prSet/>
      <dgm:spPr/>
      <dgm:t>
        <a:bodyPr/>
        <a:lstStyle/>
        <a:p>
          <a:endParaRPr lang="en-GB"/>
        </a:p>
      </dgm:t>
    </dgm:pt>
    <dgm:pt modelId="{B7EF5595-F8D1-4DB4-BAA4-CA75217C022C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/>
            <a:t>Alongside community and Parents</a:t>
          </a:r>
          <a:endParaRPr lang="en-GB" dirty="0"/>
        </a:p>
      </dgm:t>
    </dgm:pt>
    <dgm:pt modelId="{B60566FE-82B7-41A8-AD85-BFD8DF10FA11}" type="parTrans" cxnId="{1F2FAB2E-93D5-4765-8A8C-162420B97327}">
      <dgm:prSet/>
      <dgm:spPr/>
      <dgm:t>
        <a:bodyPr/>
        <a:lstStyle/>
        <a:p>
          <a:endParaRPr lang="en-GB"/>
        </a:p>
      </dgm:t>
    </dgm:pt>
    <dgm:pt modelId="{4BED43D7-D6EC-475E-8923-21DDB0FD4C08}" type="sibTrans" cxnId="{1F2FAB2E-93D5-4765-8A8C-162420B97327}">
      <dgm:prSet/>
      <dgm:spPr/>
      <dgm:t>
        <a:bodyPr/>
        <a:lstStyle/>
        <a:p>
          <a:endParaRPr lang="en-GB"/>
        </a:p>
      </dgm:t>
    </dgm:pt>
    <dgm:pt modelId="{2DB22FC5-C900-4074-B055-254D626E22D0}" type="pres">
      <dgm:prSet presAssocID="{C1704CE3-2EF8-4C82-8753-B8A0977DE2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4A89A1-521F-469C-B609-AC635773E660}" type="pres">
      <dgm:prSet presAssocID="{6024349B-8231-45E0-81AC-31345B6C794C}" presName="centerShape" presStyleLbl="node0" presStyleIdx="0" presStyleCnt="1"/>
      <dgm:spPr/>
      <dgm:t>
        <a:bodyPr/>
        <a:lstStyle/>
        <a:p>
          <a:endParaRPr lang="en-GB"/>
        </a:p>
      </dgm:t>
    </dgm:pt>
    <dgm:pt modelId="{15060831-D906-4B5E-9EC7-B2C8BC43838F}" type="pres">
      <dgm:prSet presAssocID="{43B1F379-D3CD-4F48-86E9-10021659E5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3E8327-BF2E-43AA-B8A5-6A9D2D79C683}" type="pres">
      <dgm:prSet presAssocID="{43B1F379-D3CD-4F48-86E9-10021659E5CC}" presName="dummy" presStyleCnt="0"/>
      <dgm:spPr/>
    </dgm:pt>
    <dgm:pt modelId="{A9393642-9D68-4B50-813F-D6E4496ECE00}" type="pres">
      <dgm:prSet presAssocID="{D43C6A7C-E62A-4C81-8555-94F828808002}" presName="sibTrans" presStyleLbl="sibTrans2D1" presStyleIdx="0" presStyleCnt="4"/>
      <dgm:spPr/>
      <dgm:t>
        <a:bodyPr/>
        <a:lstStyle/>
        <a:p>
          <a:endParaRPr lang="en-GB"/>
        </a:p>
      </dgm:t>
    </dgm:pt>
    <dgm:pt modelId="{E4FF4624-FCD0-49B0-BCF4-A23F89F57CCA}" type="pres">
      <dgm:prSet presAssocID="{3D956B61-82AC-4127-B7CE-64ED952345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44700-9555-4EE1-9A6C-D61F9BF04647}" type="pres">
      <dgm:prSet presAssocID="{3D956B61-82AC-4127-B7CE-64ED952345FF}" presName="dummy" presStyleCnt="0"/>
      <dgm:spPr/>
    </dgm:pt>
    <dgm:pt modelId="{351386E2-11E9-473D-B10F-B8AF9E8DC03B}" type="pres">
      <dgm:prSet presAssocID="{EE4D086F-87DF-44DA-84B2-16D3EBD36BB9}" presName="sibTrans" presStyleLbl="sibTrans2D1" presStyleIdx="1" presStyleCnt="4"/>
      <dgm:spPr/>
      <dgm:t>
        <a:bodyPr/>
        <a:lstStyle/>
        <a:p>
          <a:endParaRPr lang="en-GB"/>
        </a:p>
      </dgm:t>
    </dgm:pt>
    <dgm:pt modelId="{70114E16-2EEB-4C56-A3ED-C288F2559403}" type="pres">
      <dgm:prSet presAssocID="{A553FB60-EB32-4058-9595-51291D0659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B57BD-F11B-4412-8A55-9A6A39035309}" type="pres">
      <dgm:prSet presAssocID="{A553FB60-EB32-4058-9595-51291D0659E2}" presName="dummy" presStyleCnt="0"/>
      <dgm:spPr/>
    </dgm:pt>
    <dgm:pt modelId="{7AAC3A67-8E1D-42EB-A08D-0D6833D23A0C}" type="pres">
      <dgm:prSet presAssocID="{95A300CB-40F0-4C38-8E71-672BED8146AD}" presName="sibTrans" presStyleLbl="sibTrans2D1" presStyleIdx="2" presStyleCnt="4"/>
      <dgm:spPr/>
      <dgm:t>
        <a:bodyPr/>
        <a:lstStyle/>
        <a:p>
          <a:endParaRPr lang="en-GB"/>
        </a:p>
      </dgm:t>
    </dgm:pt>
    <dgm:pt modelId="{5092AF62-F13E-4C1D-9013-C655B20E700E}" type="pres">
      <dgm:prSet presAssocID="{B7EF5595-F8D1-4DB4-BAA4-CA75217C02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F39887-5F86-4C8D-846D-411710CEC796}" type="pres">
      <dgm:prSet presAssocID="{B7EF5595-F8D1-4DB4-BAA4-CA75217C022C}" presName="dummy" presStyleCnt="0"/>
      <dgm:spPr/>
    </dgm:pt>
    <dgm:pt modelId="{730FA262-5DCA-4CEF-AFAF-3E3C93F83F1C}" type="pres">
      <dgm:prSet presAssocID="{4BED43D7-D6EC-475E-8923-21DDB0FD4C08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ADAD527F-44D4-492D-BC42-842505CD2D22}" srcId="{6024349B-8231-45E0-81AC-31345B6C794C}" destId="{3D956B61-82AC-4127-B7CE-64ED952345FF}" srcOrd="1" destOrd="0" parTransId="{B4A13D95-53A2-49BA-A330-110BABA381AD}" sibTransId="{EE4D086F-87DF-44DA-84B2-16D3EBD36BB9}"/>
    <dgm:cxn modelId="{E3AC37AB-4E9B-46D0-BC8C-B6BEDDB4FB22}" srcId="{C1704CE3-2EF8-4C82-8753-B8A0977DE2C9}" destId="{6024349B-8231-45E0-81AC-31345B6C794C}" srcOrd="0" destOrd="0" parTransId="{73540574-4582-4548-84DA-6D19EA32E9F4}" sibTransId="{E3CCCCB2-A7C5-4B34-8F39-A7FAE5E4B444}"/>
    <dgm:cxn modelId="{2151B7E4-7670-443A-BEEE-47D238E01B6F}" srcId="{6024349B-8231-45E0-81AC-31345B6C794C}" destId="{A553FB60-EB32-4058-9595-51291D0659E2}" srcOrd="2" destOrd="0" parTransId="{EE947E89-BC1F-45C3-B220-8A396C3C4E7D}" sibTransId="{95A300CB-40F0-4C38-8E71-672BED8146AD}"/>
    <dgm:cxn modelId="{ED897558-A478-42C2-8F2E-524516363079}" type="presOf" srcId="{C1704CE3-2EF8-4C82-8753-B8A0977DE2C9}" destId="{2DB22FC5-C900-4074-B055-254D626E22D0}" srcOrd="0" destOrd="0" presId="urn:microsoft.com/office/officeart/2005/8/layout/radial6"/>
    <dgm:cxn modelId="{242D9247-7A9E-4862-B12D-8ACF2A524583}" type="presOf" srcId="{6024349B-8231-45E0-81AC-31345B6C794C}" destId="{594A89A1-521F-469C-B609-AC635773E660}" srcOrd="0" destOrd="0" presId="urn:microsoft.com/office/officeart/2005/8/layout/radial6"/>
    <dgm:cxn modelId="{5E93570B-55AE-4D7F-8979-0C122104445E}" type="presOf" srcId="{43B1F379-D3CD-4F48-86E9-10021659E5CC}" destId="{15060831-D906-4B5E-9EC7-B2C8BC43838F}" srcOrd="0" destOrd="0" presId="urn:microsoft.com/office/officeart/2005/8/layout/radial6"/>
    <dgm:cxn modelId="{2E1C2C69-E280-4132-B5A8-590FBF208B28}" type="presOf" srcId="{B7EF5595-F8D1-4DB4-BAA4-CA75217C022C}" destId="{5092AF62-F13E-4C1D-9013-C655B20E700E}" srcOrd="0" destOrd="0" presId="urn:microsoft.com/office/officeart/2005/8/layout/radial6"/>
    <dgm:cxn modelId="{E3520BF0-97CF-4F8F-87A1-0AF3119E3452}" type="presOf" srcId="{D43C6A7C-E62A-4C81-8555-94F828808002}" destId="{A9393642-9D68-4B50-813F-D6E4496ECE00}" srcOrd="0" destOrd="0" presId="urn:microsoft.com/office/officeart/2005/8/layout/radial6"/>
    <dgm:cxn modelId="{EB36D589-8513-4E0E-A3AD-DCDF7385A584}" type="presOf" srcId="{3D956B61-82AC-4127-B7CE-64ED952345FF}" destId="{E4FF4624-FCD0-49B0-BCF4-A23F89F57CCA}" srcOrd="0" destOrd="0" presId="urn:microsoft.com/office/officeart/2005/8/layout/radial6"/>
    <dgm:cxn modelId="{1F2FAB2E-93D5-4765-8A8C-162420B97327}" srcId="{6024349B-8231-45E0-81AC-31345B6C794C}" destId="{B7EF5595-F8D1-4DB4-BAA4-CA75217C022C}" srcOrd="3" destOrd="0" parTransId="{B60566FE-82B7-41A8-AD85-BFD8DF10FA11}" sibTransId="{4BED43D7-D6EC-475E-8923-21DDB0FD4C08}"/>
    <dgm:cxn modelId="{CB130E10-6AE3-4AA9-BF91-E980EA740BE4}" type="presOf" srcId="{4BED43D7-D6EC-475E-8923-21DDB0FD4C08}" destId="{730FA262-5DCA-4CEF-AFAF-3E3C93F83F1C}" srcOrd="0" destOrd="0" presId="urn:microsoft.com/office/officeart/2005/8/layout/radial6"/>
    <dgm:cxn modelId="{B83C3C5D-1D32-4856-B929-D7F8A49A1937}" type="presOf" srcId="{EE4D086F-87DF-44DA-84B2-16D3EBD36BB9}" destId="{351386E2-11E9-473D-B10F-B8AF9E8DC03B}" srcOrd="0" destOrd="0" presId="urn:microsoft.com/office/officeart/2005/8/layout/radial6"/>
    <dgm:cxn modelId="{097A5936-C6D5-4FFF-9308-820C638F3954}" srcId="{6024349B-8231-45E0-81AC-31345B6C794C}" destId="{43B1F379-D3CD-4F48-86E9-10021659E5CC}" srcOrd="0" destOrd="0" parTransId="{0CA20D31-7704-4975-AEA1-E260794F3230}" sibTransId="{D43C6A7C-E62A-4C81-8555-94F828808002}"/>
    <dgm:cxn modelId="{E92FABA1-5063-4567-B625-44ADFCCFD90E}" type="presOf" srcId="{A553FB60-EB32-4058-9595-51291D0659E2}" destId="{70114E16-2EEB-4C56-A3ED-C288F2559403}" srcOrd="0" destOrd="0" presId="urn:microsoft.com/office/officeart/2005/8/layout/radial6"/>
    <dgm:cxn modelId="{1AE8B36B-F196-4990-8057-BE4A649E548C}" type="presOf" srcId="{95A300CB-40F0-4C38-8E71-672BED8146AD}" destId="{7AAC3A67-8E1D-42EB-A08D-0D6833D23A0C}" srcOrd="0" destOrd="0" presId="urn:microsoft.com/office/officeart/2005/8/layout/radial6"/>
    <dgm:cxn modelId="{4225BE0C-B3BD-490D-89C4-ECB5D3ABDDF3}" type="presParOf" srcId="{2DB22FC5-C900-4074-B055-254D626E22D0}" destId="{594A89A1-521F-469C-B609-AC635773E660}" srcOrd="0" destOrd="0" presId="urn:microsoft.com/office/officeart/2005/8/layout/radial6"/>
    <dgm:cxn modelId="{00EAC1B6-E198-4E46-8C4F-49CCE15FAC0B}" type="presParOf" srcId="{2DB22FC5-C900-4074-B055-254D626E22D0}" destId="{15060831-D906-4B5E-9EC7-B2C8BC43838F}" srcOrd="1" destOrd="0" presId="urn:microsoft.com/office/officeart/2005/8/layout/radial6"/>
    <dgm:cxn modelId="{2EC369F6-DDB0-493E-A504-64E5A4814D15}" type="presParOf" srcId="{2DB22FC5-C900-4074-B055-254D626E22D0}" destId="{AD3E8327-BF2E-43AA-B8A5-6A9D2D79C683}" srcOrd="2" destOrd="0" presId="urn:microsoft.com/office/officeart/2005/8/layout/radial6"/>
    <dgm:cxn modelId="{3F7EA40D-DA23-4FC7-97FC-3730F4D4CC2D}" type="presParOf" srcId="{2DB22FC5-C900-4074-B055-254D626E22D0}" destId="{A9393642-9D68-4B50-813F-D6E4496ECE00}" srcOrd="3" destOrd="0" presId="urn:microsoft.com/office/officeart/2005/8/layout/radial6"/>
    <dgm:cxn modelId="{1CB99343-D910-46C5-8F01-497420952489}" type="presParOf" srcId="{2DB22FC5-C900-4074-B055-254D626E22D0}" destId="{E4FF4624-FCD0-49B0-BCF4-A23F89F57CCA}" srcOrd="4" destOrd="0" presId="urn:microsoft.com/office/officeart/2005/8/layout/radial6"/>
    <dgm:cxn modelId="{2DBE1D37-C36B-4E5F-97FD-42DF8322DD90}" type="presParOf" srcId="{2DB22FC5-C900-4074-B055-254D626E22D0}" destId="{43944700-9555-4EE1-9A6C-D61F9BF04647}" srcOrd="5" destOrd="0" presId="urn:microsoft.com/office/officeart/2005/8/layout/radial6"/>
    <dgm:cxn modelId="{22B791E8-B68F-4369-A4D1-37F80616CF57}" type="presParOf" srcId="{2DB22FC5-C900-4074-B055-254D626E22D0}" destId="{351386E2-11E9-473D-B10F-B8AF9E8DC03B}" srcOrd="6" destOrd="0" presId="urn:microsoft.com/office/officeart/2005/8/layout/radial6"/>
    <dgm:cxn modelId="{06BA55C3-F6CC-408E-92C1-258FCB2E5284}" type="presParOf" srcId="{2DB22FC5-C900-4074-B055-254D626E22D0}" destId="{70114E16-2EEB-4C56-A3ED-C288F2559403}" srcOrd="7" destOrd="0" presId="urn:microsoft.com/office/officeart/2005/8/layout/radial6"/>
    <dgm:cxn modelId="{D37BD583-766C-45C0-B2A7-4884F33B22E7}" type="presParOf" srcId="{2DB22FC5-C900-4074-B055-254D626E22D0}" destId="{B9DB57BD-F11B-4412-8A55-9A6A39035309}" srcOrd="8" destOrd="0" presId="urn:microsoft.com/office/officeart/2005/8/layout/radial6"/>
    <dgm:cxn modelId="{9F8B477F-0BD4-409A-B41D-744670AC470B}" type="presParOf" srcId="{2DB22FC5-C900-4074-B055-254D626E22D0}" destId="{7AAC3A67-8E1D-42EB-A08D-0D6833D23A0C}" srcOrd="9" destOrd="0" presId="urn:microsoft.com/office/officeart/2005/8/layout/radial6"/>
    <dgm:cxn modelId="{762AB89A-7275-4F0F-B600-D2C72E260F65}" type="presParOf" srcId="{2DB22FC5-C900-4074-B055-254D626E22D0}" destId="{5092AF62-F13E-4C1D-9013-C655B20E700E}" srcOrd="10" destOrd="0" presId="urn:microsoft.com/office/officeart/2005/8/layout/radial6"/>
    <dgm:cxn modelId="{7BDC5E3E-92EE-46E7-81ED-148191A3410C}" type="presParOf" srcId="{2DB22FC5-C900-4074-B055-254D626E22D0}" destId="{9FF39887-5F86-4C8D-846D-411710CEC796}" srcOrd="11" destOrd="0" presId="urn:microsoft.com/office/officeart/2005/8/layout/radial6"/>
    <dgm:cxn modelId="{D67A665D-33A2-4922-8F50-4CEBB905F143}" type="presParOf" srcId="{2DB22FC5-C900-4074-B055-254D626E22D0}" destId="{730FA262-5DCA-4CEF-AFAF-3E3C93F83F1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E1223-A318-4458-BC32-3B41334452F7}">
      <dsp:nvSpPr>
        <dsp:cNvPr id="0" name=""/>
        <dsp:cNvSpPr/>
      </dsp:nvSpPr>
      <dsp:spPr>
        <a:xfrm>
          <a:off x="0" y="0"/>
          <a:ext cx="1326643" cy="3888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1" kern="1200" dirty="0" smtClean="0"/>
            <a:t>Eudaimonia</a:t>
          </a:r>
          <a:endParaRPr lang="en-GB" sz="1700" kern="1200" dirty="0"/>
        </a:p>
      </dsp:txBody>
      <dsp:txXfrm>
        <a:off x="0" y="1555372"/>
        <a:ext cx="1326643" cy="1555372"/>
      </dsp:txXfrm>
    </dsp:sp>
    <dsp:sp modelId="{3814C75F-121F-4F73-9E83-C265A2898AEB}">
      <dsp:nvSpPr>
        <dsp:cNvPr id="0" name=""/>
        <dsp:cNvSpPr/>
      </dsp:nvSpPr>
      <dsp:spPr>
        <a:xfrm>
          <a:off x="6" y="278496"/>
          <a:ext cx="1247045" cy="12948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1C7E5-C773-48C1-AC72-5A514F1F3166}">
      <dsp:nvSpPr>
        <dsp:cNvPr id="0" name=""/>
        <dsp:cNvSpPr/>
      </dsp:nvSpPr>
      <dsp:spPr>
        <a:xfrm>
          <a:off x="1332149" y="0"/>
          <a:ext cx="1326643" cy="3888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1" kern="1200" dirty="0" err="1" smtClean="0"/>
            <a:t>Phronesis</a:t>
          </a:r>
          <a:endParaRPr lang="en-GB" sz="1700" kern="1200" dirty="0"/>
        </a:p>
      </dsp:txBody>
      <dsp:txXfrm>
        <a:off x="1332149" y="1555372"/>
        <a:ext cx="1326643" cy="1555372"/>
      </dsp:txXfrm>
    </dsp:sp>
    <dsp:sp modelId="{9F102459-F921-41A3-85D7-4B717521C200}">
      <dsp:nvSpPr>
        <dsp:cNvPr id="0" name=""/>
        <dsp:cNvSpPr/>
      </dsp:nvSpPr>
      <dsp:spPr>
        <a:xfrm>
          <a:off x="1406242" y="233305"/>
          <a:ext cx="1247045" cy="12948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DAE0-3C90-4AEF-9AA0-5CF68A98F78E}">
      <dsp:nvSpPr>
        <dsp:cNvPr id="0" name=""/>
        <dsp:cNvSpPr/>
      </dsp:nvSpPr>
      <dsp:spPr>
        <a:xfrm>
          <a:off x="2732886" y="0"/>
          <a:ext cx="1326643" cy="3888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1" kern="1200" dirty="0" err="1" smtClean="0"/>
            <a:t>Arete</a:t>
          </a:r>
          <a:endParaRPr lang="en-GB" sz="1700" kern="1200" dirty="0"/>
        </a:p>
      </dsp:txBody>
      <dsp:txXfrm>
        <a:off x="2732886" y="1555372"/>
        <a:ext cx="1326643" cy="1555372"/>
      </dsp:txXfrm>
    </dsp:sp>
    <dsp:sp modelId="{3CEEAC09-F918-4807-BDFB-222E99B4503F}">
      <dsp:nvSpPr>
        <dsp:cNvPr id="0" name=""/>
        <dsp:cNvSpPr/>
      </dsp:nvSpPr>
      <dsp:spPr>
        <a:xfrm>
          <a:off x="2772685" y="233305"/>
          <a:ext cx="1247045" cy="129484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0A4FA-21E7-4794-BE45-64C54E2B32ED}">
      <dsp:nvSpPr>
        <dsp:cNvPr id="0" name=""/>
        <dsp:cNvSpPr/>
      </dsp:nvSpPr>
      <dsp:spPr>
        <a:xfrm>
          <a:off x="4099329" y="0"/>
          <a:ext cx="1326643" cy="3888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Caught</a:t>
          </a:r>
          <a:endParaRPr lang="en-GB" sz="1700" kern="1200" dirty="0"/>
        </a:p>
      </dsp:txBody>
      <dsp:txXfrm>
        <a:off x="4099329" y="1555372"/>
        <a:ext cx="1326643" cy="1555372"/>
      </dsp:txXfrm>
    </dsp:sp>
    <dsp:sp modelId="{1483AF55-59A1-41A8-94A3-B8AF29D9F054}">
      <dsp:nvSpPr>
        <dsp:cNvPr id="0" name=""/>
        <dsp:cNvSpPr/>
      </dsp:nvSpPr>
      <dsp:spPr>
        <a:xfrm>
          <a:off x="4140587" y="242201"/>
          <a:ext cx="1247045" cy="129484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2E076-DFDF-4B07-9EE0-C358530EF8F3}">
      <dsp:nvSpPr>
        <dsp:cNvPr id="0" name=""/>
        <dsp:cNvSpPr/>
      </dsp:nvSpPr>
      <dsp:spPr>
        <a:xfrm>
          <a:off x="5465772" y="0"/>
          <a:ext cx="1326643" cy="3888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Taught</a:t>
          </a:r>
          <a:endParaRPr lang="en-GB" sz="1700" kern="1200" dirty="0"/>
        </a:p>
      </dsp:txBody>
      <dsp:txXfrm>
        <a:off x="5465772" y="1555372"/>
        <a:ext cx="1326643" cy="1555372"/>
      </dsp:txXfrm>
    </dsp:sp>
    <dsp:sp modelId="{49961FFB-C873-482A-87C7-FDD244806DA3}">
      <dsp:nvSpPr>
        <dsp:cNvPr id="0" name=""/>
        <dsp:cNvSpPr/>
      </dsp:nvSpPr>
      <dsp:spPr>
        <a:xfrm>
          <a:off x="5505571" y="233305"/>
          <a:ext cx="1247045" cy="129484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2BFF0-0D81-41DC-B80E-B59D3CCCCE65}">
      <dsp:nvSpPr>
        <dsp:cNvPr id="0" name=""/>
        <dsp:cNvSpPr/>
      </dsp:nvSpPr>
      <dsp:spPr>
        <a:xfrm>
          <a:off x="268822" y="2543080"/>
          <a:ext cx="6249022" cy="52853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C1014-8398-4BAC-8819-7CA73EF5E8F8}">
      <dsp:nvSpPr>
        <dsp:cNvPr id="0" name=""/>
        <dsp:cNvSpPr/>
      </dsp:nvSpPr>
      <dsp:spPr>
        <a:xfrm>
          <a:off x="2167175" y="619003"/>
          <a:ext cx="4234601" cy="4234601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685C9-F3F2-4DBB-822A-AB2560C40863}">
      <dsp:nvSpPr>
        <dsp:cNvPr id="0" name=""/>
        <dsp:cNvSpPr/>
      </dsp:nvSpPr>
      <dsp:spPr>
        <a:xfrm>
          <a:off x="2167175" y="619003"/>
          <a:ext cx="4234601" cy="4234601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1EDF7-D52E-4245-8ABF-F6FE1B59A6C5}">
      <dsp:nvSpPr>
        <dsp:cNvPr id="0" name=""/>
        <dsp:cNvSpPr/>
      </dsp:nvSpPr>
      <dsp:spPr>
        <a:xfrm>
          <a:off x="2167175" y="619003"/>
          <a:ext cx="4234601" cy="4234601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6392D-6A9E-441E-BB90-258DCF99D394}">
      <dsp:nvSpPr>
        <dsp:cNvPr id="0" name=""/>
        <dsp:cNvSpPr/>
      </dsp:nvSpPr>
      <dsp:spPr>
        <a:xfrm>
          <a:off x="2167175" y="619003"/>
          <a:ext cx="4234601" cy="4234601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33A14-9073-44DD-85BD-ABFD2C0AEE18}">
      <dsp:nvSpPr>
        <dsp:cNvPr id="0" name=""/>
        <dsp:cNvSpPr/>
      </dsp:nvSpPr>
      <dsp:spPr>
        <a:xfrm>
          <a:off x="2167175" y="619003"/>
          <a:ext cx="4234601" cy="4234601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2EE40-C7AF-4BCA-B5A6-790BD6241E32}">
      <dsp:nvSpPr>
        <dsp:cNvPr id="0" name=""/>
        <dsp:cNvSpPr/>
      </dsp:nvSpPr>
      <dsp:spPr>
        <a:xfrm>
          <a:off x="2167175" y="619003"/>
          <a:ext cx="4234601" cy="4234601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FB13D-2B38-43B4-8CF7-1F915A0985A2}">
      <dsp:nvSpPr>
        <dsp:cNvPr id="0" name=""/>
        <dsp:cNvSpPr/>
      </dsp:nvSpPr>
      <dsp:spPr>
        <a:xfrm>
          <a:off x="3333648" y="1785476"/>
          <a:ext cx="1901654" cy="190165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The Call for Character Education </a:t>
          </a:r>
          <a:endParaRPr lang="en-GB" sz="2300" kern="1200" dirty="0"/>
        </a:p>
      </dsp:txBody>
      <dsp:txXfrm>
        <a:off x="3612139" y="2063967"/>
        <a:ext cx="1344672" cy="1344672"/>
      </dsp:txXfrm>
    </dsp:sp>
    <dsp:sp modelId="{F0A2ABE7-4B62-4AB0-BC46-93A66CE882EA}">
      <dsp:nvSpPr>
        <dsp:cNvPr id="0" name=""/>
        <dsp:cNvSpPr/>
      </dsp:nvSpPr>
      <dsp:spPr>
        <a:xfrm>
          <a:off x="3618896" y="1345"/>
          <a:ext cx="1331158" cy="1331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Parents</a:t>
          </a:r>
          <a:endParaRPr lang="en-GB" sz="1600" kern="1200" dirty="0"/>
        </a:p>
      </dsp:txBody>
      <dsp:txXfrm>
        <a:off x="3813840" y="196289"/>
        <a:ext cx="941270" cy="941270"/>
      </dsp:txXfrm>
    </dsp:sp>
    <dsp:sp modelId="{8C08F530-A868-4636-B9E3-F6AC5CB7C69E}">
      <dsp:nvSpPr>
        <dsp:cNvPr id="0" name=""/>
        <dsp:cNvSpPr/>
      </dsp:nvSpPr>
      <dsp:spPr>
        <a:xfrm>
          <a:off x="5411031" y="1036035"/>
          <a:ext cx="1331158" cy="1331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Policy Makers</a:t>
          </a:r>
          <a:endParaRPr lang="en-GB" sz="1600" kern="1200" dirty="0"/>
        </a:p>
      </dsp:txBody>
      <dsp:txXfrm>
        <a:off x="5605975" y="1230979"/>
        <a:ext cx="941270" cy="941270"/>
      </dsp:txXfrm>
    </dsp:sp>
    <dsp:sp modelId="{6982A602-D242-4F0C-9E1A-6C7E241EF013}">
      <dsp:nvSpPr>
        <dsp:cNvPr id="0" name=""/>
        <dsp:cNvSpPr/>
      </dsp:nvSpPr>
      <dsp:spPr>
        <a:xfrm>
          <a:off x="5411031" y="3105414"/>
          <a:ext cx="1331158" cy="1331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Teachers</a:t>
          </a:r>
          <a:endParaRPr lang="en-GB" sz="1600" kern="1200" dirty="0"/>
        </a:p>
      </dsp:txBody>
      <dsp:txXfrm>
        <a:off x="5605975" y="3300358"/>
        <a:ext cx="941270" cy="941270"/>
      </dsp:txXfrm>
    </dsp:sp>
    <dsp:sp modelId="{068577C9-BFF1-4E2C-97D1-73173488481F}">
      <dsp:nvSpPr>
        <dsp:cNvPr id="0" name=""/>
        <dsp:cNvSpPr/>
      </dsp:nvSpPr>
      <dsp:spPr>
        <a:xfrm>
          <a:off x="3618896" y="4140104"/>
          <a:ext cx="1331158" cy="1331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Children and Young People </a:t>
          </a:r>
          <a:endParaRPr lang="en-GB" sz="1600" kern="1200" dirty="0"/>
        </a:p>
      </dsp:txBody>
      <dsp:txXfrm>
        <a:off x="3813840" y="4335048"/>
        <a:ext cx="941270" cy="941270"/>
      </dsp:txXfrm>
    </dsp:sp>
    <dsp:sp modelId="{C0397474-BBA8-4CF6-B88E-E5D4FA41452F}">
      <dsp:nvSpPr>
        <dsp:cNvPr id="0" name=""/>
        <dsp:cNvSpPr/>
      </dsp:nvSpPr>
      <dsp:spPr>
        <a:xfrm>
          <a:off x="1826761" y="3105414"/>
          <a:ext cx="1331158" cy="1331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Employers</a:t>
          </a:r>
          <a:endParaRPr lang="en-GB" sz="1600" kern="1200" dirty="0"/>
        </a:p>
      </dsp:txBody>
      <dsp:txXfrm>
        <a:off x="2021705" y="3300358"/>
        <a:ext cx="941270" cy="941270"/>
      </dsp:txXfrm>
    </dsp:sp>
    <dsp:sp modelId="{9EA15764-4FE0-45B9-9FF8-2AE47216D2A0}">
      <dsp:nvSpPr>
        <dsp:cNvPr id="0" name=""/>
        <dsp:cNvSpPr/>
      </dsp:nvSpPr>
      <dsp:spPr>
        <a:xfrm>
          <a:off x="1826761" y="1036035"/>
          <a:ext cx="1331158" cy="1331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Voluntary Sector</a:t>
          </a:r>
          <a:endParaRPr lang="en-GB" sz="1600" kern="1200" dirty="0"/>
        </a:p>
      </dsp:txBody>
      <dsp:txXfrm>
        <a:off x="2021705" y="1230979"/>
        <a:ext cx="941270" cy="941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FA262-5DCA-4CEF-AFAF-3E3C93F83F1C}">
      <dsp:nvSpPr>
        <dsp:cNvPr id="0" name=""/>
        <dsp:cNvSpPr/>
      </dsp:nvSpPr>
      <dsp:spPr>
        <a:xfrm>
          <a:off x="2432993" y="573869"/>
          <a:ext cx="3820812" cy="3820812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C3A67-8E1D-42EB-A08D-0D6833D23A0C}">
      <dsp:nvSpPr>
        <dsp:cNvPr id="0" name=""/>
        <dsp:cNvSpPr/>
      </dsp:nvSpPr>
      <dsp:spPr>
        <a:xfrm>
          <a:off x="2432993" y="573869"/>
          <a:ext cx="3820812" cy="3820812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386E2-11E9-473D-B10F-B8AF9E8DC03B}">
      <dsp:nvSpPr>
        <dsp:cNvPr id="0" name=""/>
        <dsp:cNvSpPr/>
      </dsp:nvSpPr>
      <dsp:spPr>
        <a:xfrm>
          <a:off x="2432993" y="573869"/>
          <a:ext cx="3820812" cy="3820812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93642-9D68-4B50-813F-D6E4496ECE00}">
      <dsp:nvSpPr>
        <dsp:cNvPr id="0" name=""/>
        <dsp:cNvSpPr/>
      </dsp:nvSpPr>
      <dsp:spPr>
        <a:xfrm>
          <a:off x="2432993" y="573869"/>
          <a:ext cx="3820812" cy="3820812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A89A1-521F-469C-B609-AC635773E660}">
      <dsp:nvSpPr>
        <dsp:cNvPr id="0" name=""/>
        <dsp:cNvSpPr/>
      </dsp:nvSpPr>
      <dsp:spPr>
        <a:xfrm>
          <a:off x="3463267" y="1604143"/>
          <a:ext cx="1760264" cy="1760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Where?</a:t>
          </a:r>
          <a:endParaRPr lang="en-GB" sz="2800" kern="1200" dirty="0"/>
        </a:p>
      </dsp:txBody>
      <dsp:txXfrm>
        <a:off x="3721052" y="1861928"/>
        <a:ext cx="1244694" cy="1244694"/>
      </dsp:txXfrm>
    </dsp:sp>
    <dsp:sp modelId="{15060831-D906-4B5E-9EC7-B2C8BC43838F}">
      <dsp:nvSpPr>
        <dsp:cNvPr id="0" name=""/>
        <dsp:cNvSpPr/>
      </dsp:nvSpPr>
      <dsp:spPr>
        <a:xfrm>
          <a:off x="3727307" y="2136"/>
          <a:ext cx="1232185" cy="123218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Discrete</a:t>
          </a:r>
          <a:endParaRPr lang="en-GB" sz="1400" kern="1200" dirty="0"/>
        </a:p>
      </dsp:txBody>
      <dsp:txXfrm>
        <a:off x="3907756" y="182585"/>
        <a:ext cx="871287" cy="871287"/>
      </dsp:txXfrm>
    </dsp:sp>
    <dsp:sp modelId="{E4FF4624-FCD0-49B0-BCF4-A23F89F57CCA}">
      <dsp:nvSpPr>
        <dsp:cNvPr id="0" name=""/>
        <dsp:cNvSpPr/>
      </dsp:nvSpPr>
      <dsp:spPr>
        <a:xfrm>
          <a:off x="5593354" y="1868183"/>
          <a:ext cx="1232185" cy="123218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Across the Curriculum</a:t>
          </a:r>
          <a:endParaRPr lang="en-GB" sz="1400" kern="1200" dirty="0"/>
        </a:p>
      </dsp:txBody>
      <dsp:txXfrm>
        <a:off x="5773803" y="2048632"/>
        <a:ext cx="871287" cy="871287"/>
      </dsp:txXfrm>
    </dsp:sp>
    <dsp:sp modelId="{70114E16-2EEB-4C56-A3ED-C288F2559403}">
      <dsp:nvSpPr>
        <dsp:cNvPr id="0" name=""/>
        <dsp:cNvSpPr/>
      </dsp:nvSpPr>
      <dsp:spPr>
        <a:xfrm>
          <a:off x="3727307" y="3734230"/>
          <a:ext cx="1232185" cy="123218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Enrichment</a:t>
          </a:r>
          <a:endParaRPr lang="en-GB" sz="1400" kern="1200" dirty="0"/>
        </a:p>
      </dsp:txBody>
      <dsp:txXfrm>
        <a:off x="3907756" y="3914679"/>
        <a:ext cx="871287" cy="871287"/>
      </dsp:txXfrm>
    </dsp:sp>
    <dsp:sp modelId="{5092AF62-F13E-4C1D-9013-C655B20E700E}">
      <dsp:nvSpPr>
        <dsp:cNvPr id="0" name=""/>
        <dsp:cNvSpPr/>
      </dsp:nvSpPr>
      <dsp:spPr>
        <a:xfrm>
          <a:off x="1861260" y="1868183"/>
          <a:ext cx="1232185" cy="1232185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Alongside community and Parents</a:t>
          </a:r>
          <a:endParaRPr lang="en-GB" sz="1400" kern="1200" dirty="0"/>
        </a:p>
      </dsp:txBody>
      <dsp:txXfrm>
        <a:off x="2041709" y="2048632"/>
        <a:ext cx="871287" cy="87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0B7DB-DF42-46AA-BECD-90A5A70E334B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5DF7A-3408-4959-9682-4AF2C1143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8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DE4A7-2157-4859-8787-E3C5523BA00D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A995A-84A1-4D20-928D-DF36E2E45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8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 thanks for the invite</a:t>
            </a:r>
          </a:p>
          <a:p>
            <a:r>
              <a:rPr lang="en-GB" dirty="0" smtClean="0"/>
              <a:t>2 session – overview and then primary focussed on practice </a:t>
            </a:r>
          </a:p>
          <a:p>
            <a:r>
              <a:rPr lang="en-GB" dirty="0" smtClean="0"/>
              <a:t>My role Director of Education – sit within theory and practice – the</a:t>
            </a:r>
            <a:r>
              <a:rPr lang="en-GB" baseline="0" dirty="0" smtClean="0"/>
              <a:t> research that underpins the growing interest in Character education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2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How to do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Caught – most important. Perhaps harder to take control 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 know a school ethos and culture – can feel it when we step inside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Schools</a:t>
            </a:r>
            <a:r>
              <a:rPr lang="en-GB" baseline="0" dirty="0" smtClean="0"/>
              <a:t> place strong emphasis on values, on </a:t>
            </a:r>
            <a:r>
              <a:rPr lang="en-GB" baseline="0" dirty="0" err="1" smtClean="0"/>
              <a:t>crearing</a:t>
            </a:r>
            <a:r>
              <a:rPr lang="en-GB" baseline="0" dirty="0" smtClean="0"/>
              <a:t> a culture of character.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476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Teachers character most important influence</a:t>
            </a:r>
            <a:r>
              <a:rPr lang="en-GB" baseline="0" dirty="0" smtClean="0"/>
              <a:t> of students character – biggest shaper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Staff responsible – make it explicit, visibility, leadership – show it s a priority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8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be taught – not in class rooms and rows and rote learning</a:t>
            </a:r>
          </a:p>
          <a:p>
            <a:r>
              <a:rPr lang="en-GB" dirty="0" smtClean="0"/>
              <a:t>We have created resources based on philosophy above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6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3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3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5 areas –</a:t>
            </a:r>
            <a:r>
              <a:rPr lang="en-GB" baseline="0" dirty="0" smtClean="0"/>
              <a:t> called it the EPACT model – new for 2016 – first airing – so happy for feedback!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0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Relationship </a:t>
            </a:r>
            <a:r>
              <a:rPr lang="en-US" sz="1200" dirty="0" smtClean="0"/>
              <a:t>between researchers and practitioners connected to the Centre to be reciprocal – naturalist 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virtue ethics theoretical foundation that underpins much of the Centre’s work has been soundly tested in the </a:t>
            </a:r>
            <a:r>
              <a:rPr lang="en-US" sz="1200" dirty="0" smtClean="0"/>
              <a:t>classroom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 that JCCV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bring to the debate – which is in danger of running away – seen as new idea and fad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 intellectual research – foundation for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 – temper the debate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GB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0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Not get much time to stop, think and reflect on what is happing –</a:t>
            </a:r>
            <a:r>
              <a:rPr lang="en-GB" baseline="0" dirty="0" smtClean="0"/>
              <a:t> to </a:t>
            </a:r>
            <a:r>
              <a:rPr lang="en-GB" dirty="0" smtClean="0"/>
              <a:t>Question – what is the purpose of education – lost sight in last few years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Not on purpose – unintended consequence – push for testing and </a:t>
            </a:r>
            <a:r>
              <a:rPr lang="en-GB" dirty="0" err="1" smtClean="0"/>
              <a:t>standarisation</a:t>
            </a:r>
            <a:r>
              <a:rPr lang="en-GB" baseline="0" dirty="0" smtClean="0"/>
              <a:t> – for good reason – but what has been lost?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Pendulum swung too far?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Eudaimonia reminds us to question what matters?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Why are teachers leaving –profession does not match up to their desires / hopes / dreams – to be transformative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Important balance – individual and societal flourishing 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2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Parents – </a:t>
            </a:r>
            <a:r>
              <a:rPr lang="en-GB" dirty="0" err="1" smtClean="0"/>
              <a:t>populus</a:t>
            </a:r>
            <a:r>
              <a:rPr lang="en-GB" dirty="0" smtClean="0"/>
              <a:t> poll – primary architect – not limp all this onto schools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Policy Makers – Nicky Morgan, </a:t>
            </a:r>
            <a:r>
              <a:rPr lang="en-GB" dirty="0" err="1" smtClean="0"/>
              <a:t>Tristram</a:t>
            </a:r>
            <a:r>
              <a:rPr lang="en-GB" dirty="0" smtClean="0"/>
              <a:t> Hunt, Lib Dems – cross party support</a:t>
            </a:r>
            <a:r>
              <a:rPr lang="en-GB" baseline="0" dirty="0" smtClean="0"/>
              <a:t> – v important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Teachers – </a:t>
            </a:r>
            <a:r>
              <a:rPr lang="en-GB" baseline="0" dirty="0" err="1" smtClean="0"/>
              <a:t>faremwork</a:t>
            </a:r>
            <a:r>
              <a:rPr lang="en-GB" baseline="0" dirty="0" smtClean="0"/>
              <a:t> – buy into this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Children and young people – </a:t>
            </a:r>
            <a:r>
              <a:rPr lang="en-GB" baseline="0" dirty="0" err="1" smtClean="0"/>
              <a:t>instrinctively</a:t>
            </a:r>
            <a:r>
              <a:rPr lang="en-GB" baseline="0" dirty="0" smtClean="0"/>
              <a:t> important – they get it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Employers – Tim Peak tweet ‘Grades the interview, character the job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Vol sector - SUTS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2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How we do Char 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Crucial – critically reflection – cognition (any non-</a:t>
            </a:r>
            <a:r>
              <a:rPr lang="en-GB" baseline="0" dirty="0" err="1" smtClean="0"/>
              <a:t>cogniative</a:t>
            </a:r>
            <a:r>
              <a:rPr lang="en-GB" baseline="0" dirty="0" smtClean="0"/>
              <a:t>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2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The grey areas of people lives – narratives really work – as things are not always straight forward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Not indoctrinating – tools, resources, space, time, permission, inspiration </a:t>
            </a:r>
            <a:r>
              <a:rPr lang="en-GB" dirty="0" err="1" smtClean="0"/>
              <a:t>etc</a:t>
            </a:r>
            <a:r>
              <a:rPr lang="en-GB" dirty="0" smtClean="0"/>
              <a:t> – for young people to build</a:t>
            </a:r>
            <a:r>
              <a:rPr lang="en-GB" baseline="0" dirty="0" smtClean="0"/>
              <a:t> their character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Different moral theories – don’t always work – not enough (The Internet)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Virtues</a:t>
            </a:r>
            <a:r>
              <a:rPr lang="en-GB" baseline="0" dirty="0" smtClean="0"/>
              <a:t> come into conflict – not straightforward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Dilemmas – testing, trying out and experimenting – all important.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2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character – often opaque concept – the virtues are the building blocks (NOT soft skills)</a:t>
            </a:r>
          </a:p>
          <a:p>
            <a:r>
              <a:rPr lang="en-GB" dirty="0" smtClean="0"/>
              <a:t>4 types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10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995A-84A1-4D20-928D-DF36E2E450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2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3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9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2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1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03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0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0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0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9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23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9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9843-7B09-43EC-9B7C-0F320BE2FEF5}" type="datetimeFigureOut">
              <a:rPr lang="en-GB" smtClean="0"/>
              <a:t>01/02/2016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8741-FB93-4406-9EDE-3003882F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.png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784976" cy="187220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8000" b="1" dirty="0" smtClean="0">
                <a:solidFill>
                  <a:srgbClr val="0070C0"/>
                </a:solidFill>
              </a:rPr>
              <a:t>Educating Character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6000" b="1" dirty="0" smtClean="0">
                <a:solidFill>
                  <a:srgbClr val="FF0000"/>
                </a:solidFill>
              </a:rPr>
              <a:t>From Theory to  Practice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sz="2700" b="1" dirty="0" smtClean="0"/>
              <a:t>Dr Tom Harrison</a:t>
            </a:r>
            <a:br>
              <a:rPr lang="en-GB" sz="2700" b="1" dirty="0" smtClean="0"/>
            </a:br>
            <a:r>
              <a:rPr lang="en-GB" sz="2700" b="1" dirty="0" smtClean="0"/>
              <a:t>Director of Education</a:t>
            </a:r>
            <a:br>
              <a:rPr lang="en-GB" sz="2700" b="1" dirty="0" smtClean="0"/>
            </a:br>
            <a:r>
              <a:rPr lang="en-GB" sz="2700" dirty="0" smtClean="0"/>
              <a:t>Jubilee Centre for Character and Virtues, University of Birmingham </a:t>
            </a:r>
            <a:r>
              <a:rPr lang="en-US" b="1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GB" sz="31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7518" y="5819852"/>
            <a:ext cx="1052737" cy="10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ular Callout 40"/>
          <p:cNvSpPr/>
          <p:nvPr/>
        </p:nvSpPr>
        <p:spPr>
          <a:xfrm rot="1134226">
            <a:off x="5209381" y="858625"/>
            <a:ext cx="1760538" cy="668337"/>
          </a:xfrm>
          <a:prstGeom prst="wedgeRectCallout">
            <a:avLst>
              <a:gd name="adj1" fmla="val -13255"/>
              <a:gd name="adj2" fmla="val 7943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0" name="Oval Callout 39"/>
          <p:cNvSpPr/>
          <p:nvPr/>
        </p:nvSpPr>
        <p:spPr>
          <a:xfrm>
            <a:off x="4689475" y="2273300"/>
            <a:ext cx="904875" cy="369888"/>
          </a:xfrm>
          <a:prstGeom prst="wedgeEllipseCallout">
            <a:avLst>
              <a:gd name="adj1" fmla="val 40218"/>
              <a:gd name="adj2" fmla="val -6442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4629" name="Title 1"/>
          <p:cNvSpPr>
            <a:spLocks noGrp="1"/>
          </p:cNvSpPr>
          <p:nvPr>
            <p:ph type="title"/>
          </p:nvPr>
        </p:nvSpPr>
        <p:spPr>
          <a:xfrm>
            <a:off x="892175" y="3457575"/>
            <a:ext cx="7913688" cy="827088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rgbClr val="C00000"/>
                </a:solidFill>
              </a:rPr>
              <a:t>C</a:t>
            </a:r>
            <a:r>
              <a:rPr lang="en-GB" sz="3600" b="1" dirty="0"/>
              <a:t>aught</a:t>
            </a:r>
          </a:p>
        </p:txBody>
      </p:sp>
      <p:pic>
        <p:nvPicPr>
          <p:cNvPr id="15463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134100"/>
            <a:ext cx="17287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2" name="TextBox 8"/>
          <p:cNvSpPr txBox="1">
            <a:spLocks noChangeArrowheads="1"/>
          </p:cNvSpPr>
          <p:nvPr/>
        </p:nvSpPr>
        <p:spPr bwMode="auto">
          <a:xfrm rot="-1172788">
            <a:off x="2967565" y="1087715"/>
            <a:ext cx="1900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Teacher Education</a:t>
            </a:r>
            <a:endParaRPr lang="en-GB" altLang="en-US" sz="1800" dirty="0"/>
          </a:p>
        </p:txBody>
      </p:sp>
      <p:sp>
        <p:nvSpPr>
          <p:cNvPr id="154633" name="TextBox 9"/>
          <p:cNvSpPr txBox="1">
            <a:spLocks noChangeArrowheads="1"/>
          </p:cNvSpPr>
          <p:nvPr/>
        </p:nvSpPr>
        <p:spPr bwMode="auto">
          <a:xfrm rot="1129677">
            <a:off x="4995863" y="974616"/>
            <a:ext cx="1855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Priority given by governors</a:t>
            </a:r>
            <a:endParaRPr lang="en-GB" altLang="en-US" sz="1800" dirty="0"/>
          </a:p>
        </p:txBody>
      </p:sp>
      <p:sp>
        <p:nvSpPr>
          <p:cNvPr id="154634" name="TextBox 10"/>
          <p:cNvSpPr txBox="1">
            <a:spLocks noChangeArrowheads="1"/>
          </p:cNvSpPr>
          <p:nvPr/>
        </p:nvSpPr>
        <p:spPr bwMode="auto">
          <a:xfrm rot="-861848">
            <a:off x="938213" y="1003578"/>
            <a:ext cx="2165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Staff recruitment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154637" name="TextBox 13"/>
          <p:cNvSpPr txBox="1">
            <a:spLocks noChangeArrowheads="1"/>
          </p:cNvSpPr>
          <p:nvPr/>
        </p:nvSpPr>
        <p:spPr bwMode="auto">
          <a:xfrm rot="-618702">
            <a:off x="3575050" y="4563954"/>
            <a:ext cx="1882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Priority given by SMT</a:t>
            </a:r>
            <a:endParaRPr lang="en-GB" altLang="en-US" sz="1800" dirty="0"/>
          </a:p>
        </p:txBody>
      </p:sp>
      <p:sp>
        <p:nvSpPr>
          <p:cNvPr id="154638" name="TextBox 14"/>
          <p:cNvSpPr txBox="1">
            <a:spLocks noChangeArrowheads="1"/>
          </p:cNvSpPr>
          <p:nvPr/>
        </p:nvSpPr>
        <p:spPr bwMode="auto">
          <a:xfrm>
            <a:off x="4202113" y="233363"/>
            <a:ext cx="1162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2"/>
                </a:solidFill>
              </a:rPr>
              <a:t>Cooperate</a:t>
            </a:r>
          </a:p>
        </p:txBody>
      </p:sp>
      <p:sp>
        <p:nvSpPr>
          <p:cNvPr id="16" name="TextBox 15"/>
          <p:cNvSpPr txBox="1"/>
          <p:nvPr/>
        </p:nvSpPr>
        <p:spPr>
          <a:xfrm rot="21357231">
            <a:off x="5876925" y="2075140"/>
            <a:ext cx="29924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Behaviour Policy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 rot="744517">
            <a:off x="7346952" y="4044813"/>
            <a:ext cx="69121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Sport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 rot="925535">
            <a:off x="1248437" y="5921950"/>
            <a:ext cx="18383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Enrichment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4642" name="TextBox 18"/>
          <p:cNvSpPr txBox="1">
            <a:spLocks noChangeArrowheads="1"/>
          </p:cNvSpPr>
          <p:nvPr/>
        </p:nvSpPr>
        <p:spPr bwMode="auto">
          <a:xfrm>
            <a:off x="7338219" y="1156771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SMSC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154643" name="TextBox 19"/>
          <p:cNvSpPr txBox="1">
            <a:spLocks noChangeArrowheads="1"/>
          </p:cNvSpPr>
          <p:nvPr/>
        </p:nvSpPr>
        <p:spPr bwMode="auto">
          <a:xfrm>
            <a:off x="4689475" y="2273300"/>
            <a:ext cx="87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Be kind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1088" y="2906712"/>
            <a:ext cx="15033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Culture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4646" name="TextBox 22"/>
          <p:cNvSpPr txBox="1">
            <a:spLocks noChangeArrowheads="1"/>
          </p:cNvSpPr>
          <p:nvPr/>
        </p:nvSpPr>
        <p:spPr bwMode="auto">
          <a:xfrm rot="824425">
            <a:off x="300630" y="3836944"/>
            <a:ext cx="2443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Attitude to assessment</a:t>
            </a:r>
            <a:endParaRPr lang="en-GB" alt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29856" y="1647825"/>
            <a:ext cx="1739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School Values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4649" name="TextBox 25"/>
          <p:cNvSpPr txBox="1">
            <a:spLocks noChangeArrowheads="1"/>
          </p:cNvSpPr>
          <p:nvPr/>
        </p:nvSpPr>
        <p:spPr bwMode="auto">
          <a:xfrm rot="475375">
            <a:off x="5908886" y="4598760"/>
            <a:ext cx="1797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Peer to peer relationships</a:t>
            </a:r>
            <a:endParaRPr lang="en-GB" altLang="en-US" sz="1800" dirty="0"/>
          </a:p>
        </p:txBody>
      </p:sp>
      <p:sp>
        <p:nvSpPr>
          <p:cNvPr id="154650" name="TextBox 26"/>
          <p:cNvSpPr txBox="1">
            <a:spLocks noChangeArrowheads="1"/>
          </p:cNvSpPr>
          <p:nvPr/>
        </p:nvSpPr>
        <p:spPr bwMode="auto">
          <a:xfrm>
            <a:off x="71438" y="2444750"/>
            <a:ext cx="2251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Teacher / Student Relationships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154651" name="TextBox 27"/>
          <p:cNvSpPr txBox="1">
            <a:spLocks noChangeArrowheads="1"/>
          </p:cNvSpPr>
          <p:nvPr/>
        </p:nvSpPr>
        <p:spPr bwMode="auto">
          <a:xfrm>
            <a:off x="3055938" y="5470525"/>
            <a:ext cx="1229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Assemblies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154653" name="TextBox 29"/>
          <p:cNvSpPr txBox="1">
            <a:spLocks noChangeArrowheads="1"/>
          </p:cNvSpPr>
          <p:nvPr/>
        </p:nvSpPr>
        <p:spPr bwMode="auto">
          <a:xfrm rot="-653020">
            <a:off x="6822046" y="5529540"/>
            <a:ext cx="223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Links with community</a:t>
            </a:r>
            <a:endParaRPr lang="en-GB" altLang="en-US" sz="1800" dirty="0"/>
          </a:p>
        </p:txBody>
      </p:sp>
      <p:sp>
        <p:nvSpPr>
          <p:cNvPr id="154654" name="TextBox 30"/>
          <p:cNvSpPr txBox="1">
            <a:spLocks noChangeArrowheads="1"/>
          </p:cNvSpPr>
          <p:nvPr/>
        </p:nvSpPr>
        <p:spPr bwMode="auto">
          <a:xfrm>
            <a:off x="6264275" y="2671763"/>
            <a:ext cx="2889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Number of experimental learning opportunities</a:t>
            </a:r>
            <a:endParaRPr lang="en-GB" altLang="en-US" sz="1800" dirty="0"/>
          </a:p>
        </p:txBody>
      </p:sp>
      <p:sp>
        <p:nvSpPr>
          <p:cNvPr id="154656" name="TextBox 32"/>
          <p:cNvSpPr txBox="1">
            <a:spLocks noChangeArrowheads="1"/>
          </p:cNvSpPr>
          <p:nvPr/>
        </p:nvSpPr>
        <p:spPr bwMode="auto">
          <a:xfrm rot="1610604">
            <a:off x="5110163" y="5529263"/>
            <a:ext cx="195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School Buildings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154657" name="TextBox 33"/>
          <p:cNvSpPr txBox="1">
            <a:spLocks noChangeArrowheads="1"/>
          </p:cNvSpPr>
          <p:nvPr/>
        </p:nvSpPr>
        <p:spPr bwMode="auto">
          <a:xfrm rot="-1012993">
            <a:off x="4513408" y="2766497"/>
            <a:ext cx="704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Ethos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154658" name="TextBox 34"/>
          <p:cNvSpPr txBox="1">
            <a:spLocks noChangeArrowheads="1"/>
          </p:cNvSpPr>
          <p:nvPr/>
        </p:nvSpPr>
        <p:spPr bwMode="auto">
          <a:xfrm>
            <a:off x="4310063" y="5983288"/>
            <a:ext cx="167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Communication with parents</a:t>
            </a:r>
            <a:endParaRPr lang="en-GB" altLang="en-US" sz="1800" dirty="0"/>
          </a:p>
        </p:txBody>
      </p:sp>
      <p:sp>
        <p:nvSpPr>
          <p:cNvPr id="154659" name="TextBox 35"/>
          <p:cNvSpPr txBox="1">
            <a:spLocks noChangeArrowheads="1"/>
          </p:cNvSpPr>
          <p:nvPr/>
        </p:nvSpPr>
        <p:spPr bwMode="auto">
          <a:xfrm rot="-771235">
            <a:off x="149225" y="346353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Role Modelling</a:t>
            </a:r>
            <a:endParaRPr lang="en-GB" altLang="en-US" sz="1800" dirty="0"/>
          </a:p>
        </p:txBody>
      </p:sp>
      <p:sp>
        <p:nvSpPr>
          <p:cNvPr id="42" name="Rectangular Callout 41"/>
          <p:cNvSpPr/>
          <p:nvPr/>
        </p:nvSpPr>
        <p:spPr>
          <a:xfrm rot="20811851">
            <a:off x="119063" y="227013"/>
            <a:ext cx="1997075" cy="631825"/>
          </a:xfrm>
          <a:prstGeom prst="wedgeRectCallout">
            <a:avLst>
              <a:gd name="adj1" fmla="val -34133"/>
              <a:gd name="adj2" fmla="val -8332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4" name="Rectangular Callout 43"/>
          <p:cNvSpPr/>
          <p:nvPr/>
        </p:nvSpPr>
        <p:spPr>
          <a:xfrm>
            <a:off x="850288" y="4758901"/>
            <a:ext cx="1119188" cy="593725"/>
          </a:xfrm>
          <a:prstGeom prst="wedgeRectCallout">
            <a:avLst>
              <a:gd name="adj1" fmla="val -67701"/>
              <a:gd name="adj2" fmla="val 53759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5" name="Rectangular Callout 44"/>
          <p:cNvSpPr/>
          <p:nvPr/>
        </p:nvSpPr>
        <p:spPr>
          <a:xfrm rot="744517">
            <a:off x="6606380" y="4044536"/>
            <a:ext cx="2119313" cy="369887"/>
          </a:xfrm>
          <a:prstGeom prst="wedgeRectCallout">
            <a:avLst>
              <a:gd name="adj1" fmla="val 64047"/>
              <a:gd name="adj2" fmla="val -46934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6" name="Oval Callout 45"/>
          <p:cNvSpPr/>
          <p:nvPr/>
        </p:nvSpPr>
        <p:spPr>
          <a:xfrm>
            <a:off x="4225925" y="166688"/>
            <a:ext cx="1138238" cy="525462"/>
          </a:xfrm>
          <a:prstGeom prst="wedgeEllipseCallout">
            <a:avLst>
              <a:gd name="adj1" fmla="val 40218"/>
              <a:gd name="adj2" fmla="val -6442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9" name="Oval Callout 48"/>
          <p:cNvSpPr/>
          <p:nvPr/>
        </p:nvSpPr>
        <p:spPr>
          <a:xfrm>
            <a:off x="6905625" y="822325"/>
            <a:ext cx="1943100" cy="1038225"/>
          </a:xfrm>
          <a:prstGeom prst="wedgeEllipseCallout">
            <a:avLst>
              <a:gd name="adj1" fmla="val 61303"/>
              <a:gd name="adj2" fmla="val 4021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0" name="Oval Callout 49"/>
          <p:cNvSpPr/>
          <p:nvPr/>
        </p:nvSpPr>
        <p:spPr>
          <a:xfrm>
            <a:off x="3021013" y="5407025"/>
            <a:ext cx="2111375" cy="525463"/>
          </a:xfrm>
          <a:prstGeom prst="wedgeEllipseCallout">
            <a:avLst>
              <a:gd name="adj1" fmla="val 40218"/>
              <a:gd name="adj2" fmla="val -6442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2" name="Rounded Rectangular Callout 51"/>
          <p:cNvSpPr/>
          <p:nvPr/>
        </p:nvSpPr>
        <p:spPr>
          <a:xfrm>
            <a:off x="6264275" y="2720975"/>
            <a:ext cx="2803525" cy="547688"/>
          </a:xfrm>
          <a:prstGeom prst="wedgeRoundRectCallout">
            <a:avLst>
              <a:gd name="adj1" fmla="val 42487"/>
              <a:gd name="adj2" fmla="val 7850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4" name="Rounded Rectangular Callout 53"/>
          <p:cNvSpPr/>
          <p:nvPr/>
        </p:nvSpPr>
        <p:spPr>
          <a:xfrm>
            <a:off x="3929856" y="1604468"/>
            <a:ext cx="1498958" cy="411657"/>
          </a:xfrm>
          <a:prstGeom prst="wedgeRoundRectCallout">
            <a:avLst>
              <a:gd name="adj1" fmla="val 42487"/>
              <a:gd name="adj2" fmla="val 78501"/>
              <a:gd name="adj3" fmla="val 1666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5" name="Rounded Rectangular Callout 54"/>
          <p:cNvSpPr/>
          <p:nvPr/>
        </p:nvSpPr>
        <p:spPr>
          <a:xfrm rot="20738152">
            <a:off x="969963" y="865188"/>
            <a:ext cx="2095500" cy="635000"/>
          </a:xfrm>
          <a:prstGeom prst="wedgeRoundRectCallout">
            <a:avLst>
              <a:gd name="adj1" fmla="val -67520"/>
              <a:gd name="adj2" fmla="val 38034"/>
              <a:gd name="adj3" fmla="val 1666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Rounded Rectangular Callout 55"/>
          <p:cNvSpPr/>
          <p:nvPr/>
        </p:nvSpPr>
        <p:spPr>
          <a:xfrm rot="20948578">
            <a:off x="6990235" y="5504680"/>
            <a:ext cx="2087161" cy="449263"/>
          </a:xfrm>
          <a:prstGeom prst="wedgeRoundRectCallout">
            <a:avLst>
              <a:gd name="adj1" fmla="val 36596"/>
              <a:gd name="adj2" fmla="val 111853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7" name="Rounded Rectangular Callout 56"/>
          <p:cNvSpPr/>
          <p:nvPr/>
        </p:nvSpPr>
        <p:spPr>
          <a:xfrm>
            <a:off x="2351088" y="2816225"/>
            <a:ext cx="1401762" cy="641350"/>
          </a:xfrm>
          <a:prstGeom prst="wedgeRoundRectCallout">
            <a:avLst>
              <a:gd name="adj1" fmla="val -26824"/>
              <a:gd name="adj2" fmla="val -69883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0" name="Rounded Rectangular Callout 59"/>
          <p:cNvSpPr/>
          <p:nvPr/>
        </p:nvSpPr>
        <p:spPr>
          <a:xfrm rot="21353809">
            <a:off x="5880100" y="1974850"/>
            <a:ext cx="2916238" cy="581025"/>
          </a:xfrm>
          <a:prstGeom prst="wedgeRoundRectCallout">
            <a:avLst>
              <a:gd name="adj1" fmla="val -8203"/>
              <a:gd name="adj2" fmla="val -75089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2" name="Oval Callout 61"/>
          <p:cNvSpPr/>
          <p:nvPr/>
        </p:nvSpPr>
        <p:spPr>
          <a:xfrm>
            <a:off x="4076700" y="5930900"/>
            <a:ext cx="2062163" cy="695325"/>
          </a:xfrm>
          <a:prstGeom prst="wedgeEllipseCallout">
            <a:avLst>
              <a:gd name="adj1" fmla="val 10816"/>
              <a:gd name="adj2" fmla="val 7383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5" name="Rectangular Callout 64"/>
          <p:cNvSpPr/>
          <p:nvPr/>
        </p:nvSpPr>
        <p:spPr>
          <a:xfrm rot="20652633">
            <a:off x="3805238" y="2822575"/>
            <a:ext cx="2119312" cy="285750"/>
          </a:xfrm>
          <a:prstGeom prst="wedgeRectCallout">
            <a:avLst>
              <a:gd name="adj1" fmla="val -3627"/>
              <a:gd name="adj2" fmla="val -8179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7" name="Rectangular Callout 66"/>
          <p:cNvSpPr/>
          <p:nvPr/>
        </p:nvSpPr>
        <p:spPr>
          <a:xfrm>
            <a:off x="95250" y="2451100"/>
            <a:ext cx="2195513" cy="866775"/>
          </a:xfrm>
          <a:prstGeom prst="wedgeRectCallout">
            <a:avLst>
              <a:gd name="adj1" fmla="val -27866"/>
              <a:gd name="adj2" fmla="val 60731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8" name="Rectangular Callout 67"/>
          <p:cNvSpPr/>
          <p:nvPr/>
        </p:nvSpPr>
        <p:spPr>
          <a:xfrm rot="824425">
            <a:off x="212821" y="3858112"/>
            <a:ext cx="2411017" cy="323718"/>
          </a:xfrm>
          <a:prstGeom prst="wedgeRectCallout">
            <a:avLst>
              <a:gd name="adj1" fmla="val -30567"/>
              <a:gd name="adj2" fmla="val -8291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9" name="Rounded Rectangular Callout 68"/>
          <p:cNvSpPr/>
          <p:nvPr/>
        </p:nvSpPr>
        <p:spPr>
          <a:xfrm rot="945003">
            <a:off x="1208823" y="5800512"/>
            <a:ext cx="1727200" cy="582612"/>
          </a:xfrm>
          <a:prstGeom prst="wedgeRoundRectCallout">
            <a:avLst>
              <a:gd name="adj1" fmla="val -9380"/>
              <a:gd name="adj2" fmla="val -75951"/>
              <a:gd name="adj3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3" name="Rectangular Callout 72"/>
          <p:cNvSpPr/>
          <p:nvPr/>
        </p:nvSpPr>
        <p:spPr>
          <a:xfrm rot="20434931">
            <a:off x="2905125" y="1085850"/>
            <a:ext cx="2049463" cy="369888"/>
          </a:xfrm>
          <a:prstGeom prst="wedgeRectCallout">
            <a:avLst>
              <a:gd name="adj1" fmla="val 29216"/>
              <a:gd name="adj2" fmla="val 9004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4" name="Rounded Rectangular Callout 73"/>
          <p:cNvSpPr/>
          <p:nvPr/>
        </p:nvSpPr>
        <p:spPr>
          <a:xfrm rot="20992001">
            <a:off x="3605213" y="4578350"/>
            <a:ext cx="1782762" cy="622300"/>
          </a:xfrm>
          <a:prstGeom prst="wedgeRoundRectCallout">
            <a:avLst>
              <a:gd name="adj1" fmla="val -26824"/>
              <a:gd name="adj2" fmla="val -69883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6" name="Rectangular Callout 75"/>
          <p:cNvSpPr/>
          <p:nvPr/>
        </p:nvSpPr>
        <p:spPr>
          <a:xfrm rot="927227">
            <a:off x="1755775" y="1944688"/>
            <a:ext cx="2635250" cy="601662"/>
          </a:xfrm>
          <a:prstGeom prst="wedgeRectCallout">
            <a:avLst>
              <a:gd name="adj1" fmla="val 13248"/>
              <a:gd name="adj2" fmla="val -7961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7" name="Rounded Rectangular Callout 76"/>
          <p:cNvSpPr/>
          <p:nvPr/>
        </p:nvSpPr>
        <p:spPr>
          <a:xfrm rot="1610604">
            <a:off x="5165725" y="5529263"/>
            <a:ext cx="1787525" cy="374650"/>
          </a:xfrm>
          <a:prstGeom prst="wedgeRoundRectCallout">
            <a:avLst>
              <a:gd name="adj1" fmla="val -2425"/>
              <a:gd name="adj2" fmla="val 96031"/>
              <a:gd name="adj3" fmla="val 1666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8" name="Rounded Rectangular Callout 77"/>
          <p:cNvSpPr/>
          <p:nvPr/>
        </p:nvSpPr>
        <p:spPr>
          <a:xfrm rot="440307">
            <a:off x="5895181" y="4532595"/>
            <a:ext cx="1690687" cy="622300"/>
          </a:xfrm>
          <a:prstGeom prst="wedgeRoundRectCallout">
            <a:avLst>
              <a:gd name="adj1" fmla="val 59846"/>
              <a:gd name="adj2" fmla="val 2169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3" name="TextBox 33"/>
          <p:cNvSpPr txBox="1">
            <a:spLocks noChangeArrowheads="1"/>
          </p:cNvSpPr>
          <p:nvPr/>
        </p:nvSpPr>
        <p:spPr bwMode="auto">
          <a:xfrm rot="914239">
            <a:off x="2118550" y="1982389"/>
            <a:ext cx="18413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Volunteering opportunities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  <p:sp>
        <p:nvSpPr>
          <p:cNvPr id="64" name="TextBox 13"/>
          <p:cNvSpPr txBox="1">
            <a:spLocks noChangeArrowheads="1"/>
          </p:cNvSpPr>
          <p:nvPr/>
        </p:nvSpPr>
        <p:spPr bwMode="auto">
          <a:xfrm>
            <a:off x="972755" y="4871097"/>
            <a:ext cx="941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Posters</a:t>
            </a:r>
            <a:endParaRPr lang="en-GB" altLang="en-US" sz="1800" dirty="0"/>
          </a:p>
        </p:txBody>
      </p:sp>
      <p:sp>
        <p:nvSpPr>
          <p:cNvPr id="53" name="Rectangular Callout 52"/>
          <p:cNvSpPr/>
          <p:nvPr/>
        </p:nvSpPr>
        <p:spPr>
          <a:xfrm rot="20652633">
            <a:off x="2064440" y="4348358"/>
            <a:ext cx="2119312" cy="285750"/>
          </a:xfrm>
          <a:prstGeom prst="wedgeRectCallout">
            <a:avLst>
              <a:gd name="adj1" fmla="val -3627"/>
              <a:gd name="adj2" fmla="val -8179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8" name="TextBox 33"/>
          <p:cNvSpPr txBox="1">
            <a:spLocks noChangeArrowheads="1"/>
          </p:cNvSpPr>
          <p:nvPr/>
        </p:nvSpPr>
        <p:spPr bwMode="auto">
          <a:xfrm rot="-1012993">
            <a:off x="2332987" y="4278869"/>
            <a:ext cx="16730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Communication</a:t>
            </a:r>
            <a:endParaRPr lang="en-GB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72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algn="ctr"/>
            <a:endParaRPr lang="en-GB" sz="3600" dirty="0">
              <a:latin typeface="+mj-lt"/>
            </a:endParaRPr>
          </a:p>
          <a:p>
            <a:r>
              <a:rPr lang="en-GB" sz="3600" dirty="0" smtClean="0">
                <a:latin typeface="+mj-lt"/>
              </a:rPr>
              <a:t>Teacher Recruitment, Training and CPD</a:t>
            </a:r>
          </a:p>
          <a:p>
            <a:r>
              <a:rPr lang="en-GB" sz="3600" dirty="0" smtClean="0">
                <a:latin typeface="+mj-lt"/>
              </a:rPr>
              <a:t>Values Led School</a:t>
            </a:r>
          </a:p>
          <a:p>
            <a:r>
              <a:rPr lang="en-GB" sz="3600" dirty="0" smtClean="0">
                <a:latin typeface="+mj-lt"/>
              </a:rPr>
              <a:t>Opportunities in and out the curriculum</a:t>
            </a:r>
          </a:p>
          <a:p>
            <a:r>
              <a:rPr lang="en-GB" sz="3600" dirty="0" smtClean="0">
                <a:latin typeface="+mj-lt"/>
              </a:rPr>
              <a:t>Staff responsible for Character Education</a:t>
            </a:r>
          </a:p>
          <a:p>
            <a:r>
              <a:rPr lang="en-GB" sz="3600" dirty="0" smtClean="0">
                <a:latin typeface="+mj-lt"/>
              </a:rPr>
              <a:t>Joint enterprise with Parents and Community 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1502" y="1052736"/>
            <a:ext cx="8229600" cy="1080120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Works:  Caught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10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1502" y="1052736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Character can be </a:t>
            </a:r>
            <a:r>
              <a:rPr lang="en-US" sz="6700" b="1" dirty="0">
                <a:solidFill>
                  <a:srgbClr val="FF0000"/>
                </a:solidFill>
              </a:rPr>
              <a:t>T</a:t>
            </a:r>
            <a:r>
              <a:rPr lang="en-US" b="1" dirty="0"/>
              <a:t>aught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58" y="2342870"/>
            <a:ext cx="151049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9154"/>
            <a:ext cx="153976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9154"/>
            <a:ext cx="4456369" cy="188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61456"/>
            <a:ext cx="2382526" cy="202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" y="2422121"/>
            <a:ext cx="1994729" cy="16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86426"/>
            <a:ext cx="2633763" cy="20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60" y="2311946"/>
            <a:ext cx="1354083" cy="193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1562" y="4201214"/>
            <a:ext cx="2694121" cy="2619450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605295"/>
              </p:ext>
            </p:extLst>
          </p:nvPr>
        </p:nvGraphicFramePr>
        <p:xfrm>
          <a:off x="457200" y="1412776"/>
          <a:ext cx="8686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99B3-4958-4F0C-B7F1-AE8877CDC4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4659" y="1556792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 smtClean="0">
              <a:solidFill>
                <a:srgbClr val="1F497D"/>
              </a:solidFill>
            </a:endParaRPr>
          </a:p>
          <a:p>
            <a:endParaRPr lang="en-GB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720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algn="ctr"/>
            <a:endParaRPr lang="en-GB" sz="3600" dirty="0">
              <a:latin typeface="+mj-lt"/>
            </a:endParaRPr>
          </a:p>
          <a:p>
            <a:r>
              <a:rPr lang="en-GB" sz="3600" b="1" dirty="0"/>
              <a:t>Virtue </a:t>
            </a:r>
            <a:r>
              <a:rPr lang="en-GB" sz="3600" b="1" dirty="0" smtClean="0"/>
              <a:t>Literacy, Reasoning and Practice</a:t>
            </a:r>
          </a:p>
          <a:p>
            <a:r>
              <a:rPr lang="en-GB" sz="3600" b="1" dirty="0" smtClean="0"/>
              <a:t>Time </a:t>
            </a:r>
            <a:r>
              <a:rPr lang="en-GB" sz="3600" b="1" dirty="0"/>
              <a:t>and Space for critical </a:t>
            </a:r>
            <a:r>
              <a:rPr lang="en-GB" sz="3600" b="1" dirty="0" smtClean="0"/>
              <a:t>reflection</a:t>
            </a:r>
          </a:p>
          <a:p>
            <a:r>
              <a:rPr lang="en-GB" sz="3600" b="1" dirty="0" smtClean="0"/>
              <a:t>Raises </a:t>
            </a:r>
            <a:r>
              <a:rPr lang="en-GB" sz="3600" b="1" dirty="0"/>
              <a:t>its importance – visibility </a:t>
            </a:r>
            <a:r>
              <a:rPr lang="en-GB" sz="3600" b="1" dirty="0" smtClean="0"/>
              <a:t> </a:t>
            </a:r>
          </a:p>
          <a:p>
            <a:r>
              <a:rPr lang="en-GB" sz="3600" b="1" dirty="0" smtClean="0"/>
              <a:t>Can </a:t>
            </a:r>
            <a:r>
              <a:rPr lang="en-GB" sz="3600" b="1" dirty="0"/>
              <a:t>encompass much </a:t>
            </a:r>
            <a:r>
              <a:rPr lang="en-GB" sz="3600" b="1" dirty="0" smtClean="0"/>
              <a:t>of what schools </a:t>
            </a:r>
            <a:r>
              <a:rPr lang="en-GB" sz="3600" b="1" dirty="0"/>
              <a:t>are </a:t>
            </a:r>
            <a:r>
              <a:rPr lang="en-GB" sz="3600" b="1" dirty="0" smtClean="0"/>
              <a:t>asked to do </a:t>
            </a:r>
            <a:r>
              <a:rPr lang="en-GB" sz="3600" b="1" dirty="0"/>
              <a:t>into a </a:t>
            </a:r>
            <a:r>
              <a:rPr lang="en-GB" sz="3600" b="1" dirty="0" smtClean="0"/>
              <a:t>single package</a:t>
            </a:r>
            <a:r>
              <a:rPr lang="en-GB" sz="3600" b="1" dirty="0" smtClean="0">
                <a:solidFill>
                  <a:srgbClr val="1F497D"/>
                </a:solidFill>
              </a:rPr>
              <a:t> </a:t>
            </a:r>
            <a:endParaRPr lang="en-GB" sz="3600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1502" y="1052736"/>
            <a:ext cx="8229600" cy="1080120"/>
          </a:xfrm>
        </p:spPr>
        <p:txBody>
          <a:bodyPr>
            <a:normAutofit/>
          </a:bodyPr>
          <a:lstStyle/>
          <a:p>
            <a:r>
              <a:rPr lang="en-GB" sz="4800" b="1" dirty="0"/>
              <a:t>Why Teach Character?</a:t>
            </a:r>
          </a:p>
        </p:txBody>
      </p:sp>
    </p:spTree>
    <p:extLst>
      <p:ext uri="{BB962C8B-B14F-4D97-AF65-F5344CB8AC3E}">
        <p14:creationId xmlns:p14="http://schemas.microsoft.com/office/powerpoint/2010/main" val="4219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1562" y="4201214"/>
            <a:ext cx="2694121" cy="26194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99B3-4958-4F0C-B7F1-AE8877CDC4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4659" y="1412776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400" b="1" dirty="0" smtClean="0">
                <a:solidFill>
                  <a:srgbClr val="000090"/>
                </a:solidFill>
              </a:rPr>
              <a:t>Big Questions we are working on…</a:t>
            </a:r>
          </a:p>
          <a:p>
            <a:endParaRPr lang="en-GB" sz="7600" b="1" dirty="0">
              <a:solidFill>
                <a:srgbClr val="000090"/>
              </a:solidFill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GB" sz="12800" b="1" dirty="0" smtClean="0">
                <a:solidFill>
                  <a:srgbClr val="000090"/>
                </a:solidFill>
              </a:rPr>
              <a:t>Can and should we measure character?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GB" sz="12800" b="1" dirty="0">
              <a:solidFill>
                <a:srgbClr val="000090"/>
              </a:solidFill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GB" sz="12800" b="1" dirty="0" smtClean="0">
                <a:solidFill>
                  <a:srgbClr val="000090"/>
                </a:solidFill>
              </a:rPr>
              <a:t>What's the link between character education and attainment, behaviour, employability?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GB" sz="12800" b="1" dirty="0" smtClean="0">
              <a:solidFill>
                <a:srgbClr val="000090"/>
              </a:solidFill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GB" sz="12800" b="1" dirty="0" smtClean="0">
                <a:solidFill>
                  <a:srgbClr val="000090"/>
                </a:solidFill>
              </a:rPr>
              <a:t>Is there a proven education model for character development?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GB" sz="12800" b="1" dirty="0">
              <a:solidFill>
                <a:srgbClr val="000090"/>
              </a:solidFill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GB" sz="12800" b="1" dirty="0" smtClean="0">
                <a:solidFill>
                  <a:srgbClr val="000090"/>
                </a:solidFill>
              </a:rPr>
              <a:t>What is the link with British Values?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GB" sz="12800" b="1" dirty="0" smtClean="0">
              <a:solidFill>
                <a:srgbClr val="000090"/>
              </a:solidFill>
            </a:endParaRP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GB" sz="12800" b="1" dirty="0" smtClean="0">
                <a:solidFill>
                  <a:srgbClr val="000090"/>
                </a:solidFill>
              </a:rPr>
              <a:t>What should the </a:t>
            </a:r>
            <a:r>
              <a:rPr lang="en-GB" sz="12800" b="1" dirty="0" err="1" smtClean="0">
                <a:solidFill>
                  <a:srgbClr val="000090"/>
                </a:solidFill>
              </a:rPr>
              <a:t>DfE</a:t>
            </a:r>
            <a:r>
              <a:rPr lang="en-GB" sz="12800" b="1" dirty="0" smtClean="0">
                <a:solidFill>
                  <a:srgbClr val="000090"/>
                </a:solidFill>
              </a:rPr>
              <a:t> and Ofsted's </a:t>
            </a:r>
            <a:r>
              <a:rPr lang="en-GB" sz="12800" b="1" dirty="0">
                <a:solidFill>
                  <a:srgbClr val="000090"/>
                </a:solidFill>
              </a:rPr>
              <a:t>r</a:t>
            </a:r>
            <a:r>
              <a:rPr lang="en-GB" sz="12800" b="1" dirty="0" smtClean="0">
                <a:solidFill>
                  <a:srgbClr val="000090"/>
                </a:solidFill>
              </a:rPr>
              <a:t>ole be? </a:t>
            </a:r>
          </a:p>
        </p:txBody>
      </p:sp>
    </p:spTree>
    <p:extLst>
      <p:ext uri="{BB962C8B-B14F-4D97-AF65-F5344CB8AC3E}">
        <p14:creationId xmlns:p14="http://schemas.microsoft.com/office/powerpoint/2010/main" val="24092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72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algn="ctr"/>
            <a:endParaRPr lang="en-GB" sz="3600" dirty="0">
              <a:latin typeface="+mj-lt"/>
            </a:endParaRPr>
          </a:p>
          <a:p>
            <a:r>
              <a:rPr lang="en-GB" sz="4000" dirty="0" smtClean="0">
                <a:latin typeface="+mj-lt"/>
              </a:rPr>
              <a:t>Association </a:t>
            </a:r>
            <a:r>
              <a:rPr lang="en-GB" sz="4000" dirty="0">
                <a:latin typeface="+mj-lt"/>
              </a:rPr>
              <a:t>of Character Education (</a:t>
            </a:r>
            <a:r>
              <a:rPr lang="en-GB" sz="4000" dirty="0" smtClean="0">
                <a:latin typeface="+mj-lt"/>
              </a:rPr>
              <a:t>ACE)</a:t>
            </a:r>
          </a:p>
          <a:p>
            <a:r>
              <a:rPr lang="en-GB" sz="4000" dirty="0" smtClean="0">
                <a:latin typeface="+mj-lt"/>
              </a:rPr>
              <a:t>MOOC </a:t>
            </a:r>
            <a:r>
              <a:rPr lang="en-GB" sz="4000" dirty="0">
                <a:latin typeface="+mj-lt"/>
              </a:rPr>
              <a:t>and </a:t>
            </a:r>
            <a:r>
              <a:rPr lang="en-GB" sz="4000" dirty="0" smtClean="0">
                <a:latin typeface="+mj-lt"/>
              </a:rPr>
              <a:t>worlds first M.A. </a:t>
            </a:r>
            <a:r>
              <a:rPr lang="en-GB" sz="4000" dirty="0">
                <a:latin typeface="+mj-lt"/>
              </a:rPr>
              <a:t>in Character </a:t>
            </a:r>
            <a:r>
              <a:rPr lang="en-GB" sz="4000" dirty="0" smtClean="0">
                <a:latin typeface="+mj-lt"/>
              </a:rPr>
              <a:t>Education</a:t>
            </a:r>
          </a:p>
          <a:p>
            <a:r>
              <a:rPr lang="en-GB" sz="4000" dirty="0" smtClean="0">
                <a:latin typeface="+mj-lt"/>
              </a:rPr>
              <a:t>Thank </a:t>
            </a:r>
            <a:r>
              <a:rPr lang="en-GB" sz="4000" dirty="0">
                <a:latin typeface="+mj-lt"/>
              </a:rPr>
              <a:t>You Letter </a:t>
            </a:r>
            <a:r>
              <a:rPr lang="en-GB" sz="4000" dirty="0" smtClean="0">
                <a:latin typeface="+mj-lt"/>
              </a:rPr>
              <a:t>Awards</a:t>
            </a:r>
          </a:p>
          <a:p>
            <a:r>
              <a:rPr lang="en-GB" sz="4000" dirty="0" smtClean="0">
                <a:latin typeface="+mj-lt"/>
              </a:rPr>
              <a:t>www.jubileecentre.ac.uk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1502" y="1052736"/>
            <a:ext cx="8229600" cy="1080120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Next?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710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16029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latin typeface="+mj-lt"/>
              </a:rPr>
              <a:t>The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EPACT</a:t>
            </a:r>
            <a:r>
              <a:rPr lang="en-GB" b="1" dirty="0" smtClean="0">
                <a:latin typeface="+mj-lt"/>
              </a:rPr>
              <a:t> Model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9151772"/>
              </p:ext>
            </p:extLst>
          </p:nvPr>
        </p:nvGraphicFramePr>
        <p:xfrm>
          <a:off x="1403648" y="2060848"/>
          <a:ext cx="679241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570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872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 smtClean="0">
                <a:latin typeface="+mj-lt"/>
              </a:rPr>
              <a:t>From theory to practice and back again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		      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Virtue Ethics </a:t>
            </a:r>
            <a:r>
              <a:rPr lang="en-GB" b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heory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 smtClean="0"/>
              <a:t>		</a:t>
            </a:r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b="1" dirty="0" smtClean="0">
                <a:solidFill>
                  <a:srgbClr val="0070C0"/>
                </a:solidFill>
              </a:rPr>
              <a:t>Character </a:t>
            </a:r>
            <a:r>
              <a:rPr lang="en-GB" b="1" dirty="0">
                <a:solidFill>
                  <a:srgbClr val="0070C0"/>
                </a:solidFill>
              </a:rPr>
              <a:t>E</a:t>
            </a:r>
            <a:r>
              <a:rPr lang="en-GB" b="1" dirty="0" smtClean="0">
                <a:solidFill>
                  <a:srgbClr val="0070C0"/>
                </a:solidFill>
              </a:rPr>
              <a:t>ducation </a:t>
            </a:r>
            <a:r>
              <a:rPr lang="en-GB" b="1" dirty="0">
                <a:solidFill>
                  <a:srgbClr val="0070C0"/>
                </a:solidFill>
              </a:rPr>
              <a:t>P</a:t>
            </a:r>
            <a:r>
              <a:rPr lang="en-GB" b="1" dirty="0" smtClean="0">
                <a:solidFill>
                  <a:srgbClr val="0070C0"/>
                </a:solidFill>
              </a:rPr>
              <a:t>ractice 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77072"/>
            <a:ext cx="194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Curved Left Arrow 10"/>
          <p:cNvSpPr/>
          <p:nvPr/>
        </p:nvSpPr>
        <p:spPr>
          <a:xfrm rot="10800000">
            <a:off x="611560" y="2600907"/>
            <a:ext cx="1518430" cy="2340261"/>
          </a:xfrm>
          <a:prstGeom prst="curvedLeftArrow">
            <a:avLst/>
          </a:prstGeom>
          <a:solidFill>
            <a:srgbClr val="00B05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7311305" y="2672917"/>
            <a:ext cx="1512168" cy="2340259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18" y="1412776"/>
            <a:ext cx="8229600" cy="4800005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018" y="2488247"/>
            <a:ext cx="78848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FF0000"/>
                </a:solidFill>
              </a:rPr>
              <a:t>E</a:t>
            </a:r>
            <a:r>
              <a:rPr lang="en-US" sz="4000" b="1" i="1" dirty="0" smtClean="0"/>
              <a:t>UDAIMONIA 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FLOURISHING</a:t>
            </a:r>
          </a:p>
          <a:p>
            <a:pPr algn="ctr"/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628799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‘Tests of Life’ or 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‘Life of Tests’?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622" y="458112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What is the Purpose of Education?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458112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Individual and / or Societal Flourishing?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2216" y="1628799"/>
            <a:ext cx="3347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Attainment or Character? 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18" y="1412776"/>
            <a:ext cx="8229600" cy="4800005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866" y="148478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571887"/>
              </p:ext>
            </p:extLst>
          </p:nvPr>
        </p:nvGraphicFramePr>
        <p:xfrm>
          <a:off x="297818" y="1268760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60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18" y="1412776"/>
            <a:ext cx="8229600" cy="4800005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3831" y="2957642"/>
            <a:ext cx="78848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P</a:t>
            </a:r>
            <a:r>
              <a:rPr lang="en-US" sz="4000" b="1" dirty="0" smtClean="0"/>
              <a:t>HRONESIS</a:t>
            </a:r>
            <a:r>
              <a:rPr lang="en-US" sz="4000" b="1" i="1" dirty="0" smtClean="0"/>
              <a:t> </a:t>
            </a:r>
          </a:p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PRACTICAL WISDOM</a:t>
            </a:r>
          </a:p>
          <a:p>
            <a:pPr algn="ctr"/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9489" y="1921187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Doing the ‘right’ thing…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6014" y="27089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…at the right time…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468119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…for the ‘right’ reasons…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3402" y="515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…in the right place…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562488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…with the right people…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18" y="1412776"/>
            <a:ext cx="8229600" cy="4800005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556792"/>
            <a:ext cx="81369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Why Practical Wisdom? </a:t>
            </a:r>
          </a:p>
          <a:p>
            <a:endParaRPr lang="en-GB" sz="3200" dirty="0" smtClean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Children and young peoples lives are complex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Critical reflection NOT indoctrination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R</a:t>
            </a:r>
            <a:r>
              <a:rPr lang="en-GB" sz="3200" dirty="0" smtClean="0">
                <a:solidFill>
                  <a:srgbClr val="002060"/>
                </a:solidFill>
              </a:rPr>
              <a:t>ules and duties are not enough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C</a:t>
            </a:r>
            <a:r>
              <a:rPr lang="en-GB" sz="3200" dirty="0" smtClean="0">
                <a:solidFill>
                  <a:srgbClr val="002060"/>
                </a:solidFill>
              </a:rPr>
              <a:t>onsequences of actions are hard to calculate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Virtues often come into conflict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3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72013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816424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64513" y="3861048"/>
            <a:ext cx="64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Practical Wisdom </a:t>
            </a:r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1555" y="2564904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Moral </a:t>
            </a:r>
          </a:p>
          <a:p>
            <a:r>
              <a:rPr lang="en-GB" sz="3200" b="1" dirty="0" smtClean="0">
                <a:solidFill>
                  <a:srgbClr val="00B0F0"/>
                </a:solidFill>
              </a:rPr>
              <a:t>Virtues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465" y="2581325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Intellectual </a:t>
            </a:r>
          </a:p>
          <a:p>
            <a:r>
              <a:rPr lang="en-GB" sz="3200" dirty="0" smtClean="0">
                <a:solidFill>
                  <a:srgbClr val="C00000"/>
                </a:solidFill>
              </a:rPr>
              <a:t>Virtues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636912"/>
            <a:ext cx="1613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Civic </a:t>
            </a:r>
          </a:p>
          <a:p>
            <a:r>
              <a:rPr lang="en-GB" sz="3200" dirty="0" smtClean="0">
                <a:solidFill>
                  <a:srgbClr val="7030A0"/>
                </a:solidFill>
              </a:rPr>
              <a:t>Virtues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4486" y="2604339"/>
            <a:ext cx="2442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Performance Virtues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268760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 smtClean="0">
                <a:solidFill>
                  <a:srgbClr val="FF0000"/>
                </a:solidFill>
              </a:rPr>
              <a:t>A</a:t>
            </a:r>
            <a:r>
              <a:rPr lang="en-GB" sz="4000" dirty="0" err="1" smtClean="0"/>
              <a:t>rete</a:t>
            </a:r>
            <a:r>
              <a:rPr lang="en-GB" sz="4000" dirty="0" smtClean="0"/>
              <a:t>  : Virtue </a:t>
            </a:r>
            <a:endParaRPr lang="en-GB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33916" y="5085184"/>
            <a:ext cx="646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Flourishing Individuals and Societies</a:t>
            </a:r>
            <a:endParaRPr lang="en-GB" sz="2400" b="1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63688" y="3642122"/>
            <a:ext cx="1296144" cy="12990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19872" y="3642122"/>
            <a:ext cx="0" cy="12990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36096" y="3658543"/>
            <a:ext cx="0" cy="12990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300192" y="3627023"/>
            <a:ext cx="654334" cy="13305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0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18" y="1412776"/>
            <a:ext cx="8229600" cy="4800005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2052" y="2924944"/>
            <a:ext cx="655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Big Questions about Virtues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7008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Are</a:t>
            </a:r>
            <a:r>
              <a:rPr lang="en-GB" sz="2400" b="1" dirty="0" smtClean="0">
                <a:solidFill>
                  <a:srgbClr val="FF0000"/>
                </a:solidFill>
              </a:rPr>
              <a:t> Virtues </a:t>
            </a:r>
            <a:r>
              <a:rPr lang="en-GB" sz="2400" b="1" dirty="0" smtClean="0">
                <a:solidFill>
                  <a:srgbClr val="0070C0"/>
                </a:solidFill>
              </a:rPr>
              <a:t>Universal?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2019" y="151830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How do we choose which </a:t>
            </a:r>
            <a:r>
              <a:rPr lang="en-GB" sz="2400" b="1" dirty="0" smtClean="0">
                <a:solidFill>
                  <a:srgbClr val="FF0000"/>
                </a:solidFill>
              </a:rPr>
              <a:t>Virtues </a:t>
            </a:r>
            <a:r>
              <a:rPr lang="en-GB" sz="2400" b="1" dirty="0" smtClean="0">
                <a:solidFill>
                  <a:srgbClr val="0070C0"/>
                </a:solidFill>
              </a:rPr>
              <a:t>to prioritise?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422108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Is one group of </a:t>
            </a:r>
            <a:r>
              <a:rPr lang="en-GB" sz="2400" b="1" dirty="0" smtClean="0">
                <a:solidFill>
                  <a:srgbClr val="FF0000"/>
                </a:solidFill>
              </a:rPr>
              <a:t>Virtues </a:t>
            </a:r>
            <a:r>
              <a:rPr lang="en-GB" sz="2400" b="1" dirty="0" smtClean="0">
                <a:solidFill>
                  <a:srgbClr val="0070C0"/>
                </a:solidFill>
              </a:rPr>
              <a:t>more important?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5643" y="422108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Why call them </a:t>
            </a:r>
            <a:r>
              <a:rPr lang="en-GB" sz="2400" b="1" dirty="0" smtClean="0">
                <a:solidFill>
                  <a:srgbClr val="FF0000"/>
                </a:solidFill>
              </a:rPr>
              <a:t>Virtues?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898</Words>
  <Application>Microsoft Office PowerPoint</Application>
  <PresentationFormat>On-screen Show (4:3)</PresentationFormat>
  <Paragraphs>204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Educating Character From Theory to  Practice  Dr Tom Harrison Director of Education Jubilee Centre for Character and Virtues, University of Birmingham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Caught</vt:lpstr>
      <vt:lpstr>What Works:  Caught</vt:lpstr>
      <vt:lpstr>    Character can be Taught          </vt:lpstr>
      <vt:lpstr>PowerPoint Presentation</vt:lpstr>
      <vt:lpstr>Why Teach Character?</vt:lpstr>
      <vt:lpstr>PowerPoint Presentation</vt:lpstr>
      <vt:lpstr>What Next?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Education</dc:title>
  <dc:creator>Dad</dc:creator>
  <cp:lastModifiedBy>Tom Harrison</cp:lastModifiedBy>
  <cp:revision>93</cp:revision>
  <cp:lastPrinted>2015-11-16T09:36:19Z</cp:lastPrinted>
  <dcterms:created xsi:type="dcterms:W3CDTF">2014-12-02T19:00:54Z</dcterms:created>
  <dcterms:modified xsi:type="dcterms:W3CDTF">2016-02-01T10:48:51Z</dcterms:modified>
</cp:coreProperties>
</file>