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5" r:id="rId2"/>
    <p:sldId id="295" r:id="rId3"/>
    <p:sldId id="278" r:id="rId4"/>
    <p:sldId id="279" r:id="rId5"/>
    <p:sldId id="280" r:id="rId6"/>
    <p:sldId id="299" r:id="rId7"/>
    <p:sldId id="281" r:id="rId8"/>
    <p:sldId id="284" r:id="rId9"/>
    <p:sldId id="285" r:id="rId10"/>
    <p:sldId id="300" r:id="rId11"/>
    <p:sldId id="290" r:id="rId12"/>
    <p:sldId id="291" r:id="rId13"/>
    <p:sldId id="292" r:id="rId14"/>
    <p:sldId id="297" r:id="rId15"/>
    <p:sldId id="293" r:id="rId16"/>
    <p:sldId id="294" r:id="rId17"/>
    <p:sldId id="296" r:id="rId18"/>
    <p:sldId id="29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DB196-9D04-4527-AB98-B4FF9A7DF59D}" type="datetimeFigureOut">
              <a:rPr lang="en-GB" smtClean="0"/>
              <a:pPr/>
              <a:t>04/02/2013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91AAF-8EEC-4EE7-A5C5-3AB235644C5E}" type="slidenum">
              <a:rPr lang="en-GB" smtClean="0"/>
              <a:pPr/>
              <a:t>‹#›</a:t>
            </a:fld>
            <a:endParaRPr lang="en-GB"/>
          </a:p>
        </p:txBody>
      </p:sp>
    </p:spTree>
    <p:extLst>
      <p:ext uri="{BB962C8B-B14F-4D97-AF65-F5344CB8AC3E}">
        <p14:creationId xmlns:p14="http://schemas.microsoft.com/office/powerpoint/2010/main" val="20090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2012 Early Support became a partner of AfA.</a:t>
            </a:r>
          </a:p>
          <a:p>
            <a:endParaRPr lang="en-GB" dirty="0"/>
          </a:p>
          <a:p>
            <a:r>
              <a:rPr lang="en-GB" dirty="0" smtClean="0"/>
              <a:t>Similar values and principles. Way of working 0-5 roll out 0-25 transition into adulthood</a:t>
            </a:r>
          </a:p>
          <a:p>
            <a:r>
              <a:rPr lang="en-GB" dirty="0" smtClean="0"/>
              <a:t>Partnership with the family; parental engagement Achievement, Aspiration and Access</a:t>
            </a:r>
          </a:p>
          <a:p>
            <a:endParaRPr lang="en-GB" dirty="0"/>
          </a:p>
          <a:p>
            <a:r>
              <a:rPr lang="en-GB" dirty="0" smtClean="0"/>
              <a:t>Exciting journey working in partnership to support the integrated provision for children and families with SEND.</a:t>
            </a:r>
          </a:p>
          <a:p>
            <a:endParaRPr lang="en-GB" dirty="0"/>
          </a:p>
          <a:p>
            <a:endParaRPr lang="en-GB" dirty="0" smtClean="0"/>
          </a:p>
          <a:p>
            <a:r>
              <a:rPr lang="en-GB" dirty="0" smtClean="0"/>
              <a:t>Short background to Es and Achievement for All</a:t>
            </a:r>
          </a:p>
          <a:p>
            <a:r>
              <a:rPr lang="en-GB" dirty="0" smtClean="0"/>
              <a:t>Activity around the ES principles gives you an insight into what these are</a:t>
            </a:r>
          </a:p>
          <a:p>
            <a:endParaRPr lang="en-GB" dirty="0"/>
          </a:p>
          <a:p>
            <a:r>
              <a:rPr lang="en-GB" dirty="0" smtClean="0"/>
              <a:t>How AfA will be supporting schools where appropriate to access the extended offer of Early Support</a:t>
            </a:r>
          </a:p>
          <a:p>
            <a:endParaRPr lang="en-GB" dirty="0"/>
          </a:p>
          <a:p>
            <a:r>
              <a:rPr lang="en-GB" dirty="0" smtClean="0"/>
              <a:t>Direct attention to ES booklet</a:t>
            </a:r>
            <a:endParaRPr lang="en-GB" dirty="0"/>
          </a:p>
        </p:txBody>
      </p:sp>
      <p:sp>
        <p:nvSpPr>
          <p:cNvPr id="4" name="Slide Number Placeholder 3"/>
          <p:cNvSpPr>
            <a:spLocks noGrp="1"/>
          </p:cNvSpPr>
          <p:nvPr>
            <p:ph type="sldNum" sz="quarter" idx="10"/>
          </p:nvPr>
        </p:nvSpPr>
        <p:spPr/>
        <p:txBody>
          <a:bodyPr/>
          <a:lstStyle/>
          <a:p>
            <a:fld id="{09C588B1-0A8A-4191-A128-60C018EFE029}" type="slidenum">
              <a:rPr lang="en-GB" smtClean="0"/>
              <a:pPr/>
              <a:t>1</a:t>
            </a:fld>
            <a:endParaRPr lang="en-GB" dirty="0"/>
          </a:p>
        </p:txBody>
      </p:sp>
    </p:spTree>
    <p:extLst>
      <p:ext uri="{BB962C8B-B14F-4D97-AF65-F5344CB8AC3E}">
        <p14:creationId xmlns:p14="http://schemas.microsoft.com/office/powerpoint/2010/main" val="318111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GB" smtClean="0"/>
              <a:t>Early Support Service Audit Tool: Slides</a:t>
            </a:r>
          </a:p>
        </p:txBody>
      </p:sp>
      <p:sp>
        <p:nvSpPr>
          <p:cNvPr id="5017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GB" smtClean="0"/>
              <a:t>Final version: Autumn 2005</a:t>
            </a:r>
          </a:p>
        </p:txBody>
      </p:sp>
      <p:sp>
        <p:nvSpPr>
          <p:cNvPr id="6861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E61A9B-B6B6-4FFB-A5CA-1F8E4ED41AFB}" type="slidenum">
              <a:rPr lang="en-GB">
                <a:latin typeface="Calibri" charset="0"/>
              </a:rPr>
              <a:pPr eaLnBrk="1" hangingPunct="1"/>
              <a:t>12</a:t>
            </a:fld>
            <a:endParaRPr lang="en-GB">
              <a:latin typeface="Calibri" charset="0"/>
            </a:endParaRPr>
          </a:p>
        </p:txBody>
      </p:sp>
      <p:sp>
        <p:nvSpPr>
          <p:cNvPr id="68613" name="Rectangle 2"/>
          <p:cNvSpPr>
            <a:spLocks noGrp="1" noRot="1" noChangeAspect="1" noChangeArrowheads="1" noTextEdit="1"/>
          </p:cNvSpPr>
          <p:nvPr>
            <p:ph type="sldImg"/>
          </p:nvPr>
        </p:nvSpPr>
        <p:spPr bwMode="auto">
          <a:xfrm>
            <a:off x="1789113" y="609600"/>
            <a:ext cx="3048000" cy="2286000"/>
          </a:xfrm>
          <a:solidFill>
            <a:srgbClr val="FFFFFF"/>
          </a:solidFill>
          <a:ln>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Way of working based on 10 principles</a:t>
            </a:r>
          </a:p>
          <a:p>
            <a:endParaRPr lang="en-GB" dirty="0"/>
          </a:p>
          <a:p>
            <a:r>
              <a:rPr lang="en-GB" dirty="0" smtClean="0"/>
              <a:t>Coordinated and integrated provision involving the family</a:t>
            </a:r>
          </a:p>
          <a:p>
            <a:endParaRPr lang="en-GB" dirty="0" smtClean="0"/>
          </a:p>
          <a:p>
            <a:endParaRPr lang="en-GB" dirty="0"/>
          </a:p>
          <a:p>
            <a:r>
              <a:rPr lang="en-GB" dirty="0" smtClean="0"/>
              <a:t>Enabled by ES central team based at NCB and regional facilitators working with education, health, social care, voluntary and private sector</a:t>
            </a:r>
          </a:p>
          <a:p>
            <a:endParaRPr lang="en-GB" dirty="0"/>
          </a:p>
          <a:p>
            <a:r>
              <a:rPr lang="en-GB" dirty="0" smtClean="0"/>
              <a:t>Working together to support integrated provision and increase chances of children, young people and families SEND – ordinary lives</a:t>
            </a:r>
            <a:endParaRPr lang="en-GB" dirty="0"/>
          </a:p>
        </p:txBody>
      </p:sp>
      <p:sp>
        <p:nvSpPr>
          <p:cNvPr id="4" name="Slide Number Placeholder 3"/>
          <p:cNvSpPr>
            <a:spLocks noGrp="1"/>
          </p:cNvSpPr>
          <p:nvPr>
            <p:ph type="sldNum" sz="quarter" idx="10"/>
          </p:nvPr>
        </p:nvSpPr>
        <p:spPr/>
        <p:txBody>
          <a:bodyPr/>
          <a:lstStyle/>
          <a:p>
            <a:fld id="{09C588B1-0A8A-4191-A128-60C018EFE029}" type="slidenum">
              <a:rPr lang="en-GB" smtClean="0"/>
              <a:pPr/>
              <a:t>3</a:t>
            </a:fld>
            <a:endParaRPr lang="en-GB" dirty="0"/>
          </a:p>
        </p:txBody>
      </p:sp>
    </p:spTree>
    <p:extLst>
      <p:ext uri="{BB962C8B-B14F-4D97-AF65-F5344CB8AC3E}">
        <p14:creationId xmlns:p14="http://schemas.microsoft.com/office/powerpoint/2010/main" val="1947975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C588B1-0A8A-4191-A128-60C018EFE029}" type="slidenum">
              <a:rPr lang="en-GB" smtClean="0"/>
              <a:pPr/>
              <a:t>4</a:t>
            </a:fld>
            <a:endParaRPr lang="en-GB" dirty="0"/>
          </a:p>
        </p:txBody>
      </p:sp>
    </p:spTree>
    <p:extLst>
      <p:ext uri="{BB962C8B-B14F-4D97-AF65-F5344CB8AC3E}">
        <p14:creationId xmlns:p14="http://schemas.microsoft.com/office/powerpoint/2010/main" val="207650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Green paper requires that there is a process between schools, families, health , social care particularly with children with more complex needs</a:t>
            </a:r>
          </a:p>
          <a:p>
            <a:r>
              <a:rPr lang="en-GB" dirty="0" smtClean="0"/>
              <a:t>2 way sharing of information</a:t>
            </a:r>
          </a:p>
          <a:p>
            <a:r>
              <a:rPr lang="en-GB" dirty="0" smtClean="0"/>
              <a:t>Joint planning and target setting</a:t>
            </a:r>
          </a:p>
          <a:p>
            <a:r>
              <a:rPr lang="en-GB" dirty="0" smtClean="0"/>
              <a:t>Joint assessment and integrated provision</a:t>
            </a:r>
          </a:p>
          <a:p>
            <a:endParaRPr lang="en-GB" dirty="0"/>
          </a:p>
          <a:p>
            <a:endParaRPr lang="en-GB" dirty="0" smtClean="0"/>
          </a:p>
          <a:p>
            <a:r>
              <a:rPr lang="en-GB" dirty="0" smtClean="0"/>
              <a:t>Challenge</a:t>
            </a:r>
          </a:p>
          <a:p>
            <a:endParaRPr lang="en-GB" dirty="0"/>
          </a:p>
          <a:p>
            <a:r>
              <a:rPr lang="en-GB" dirty="0" smtClean="0"/>
              <a:t>How many of your children is this appropriate for?</a:t>
            </a:r>
          </a:p>
          <a:p>
            <a:endParaRPr lang="en-GB" dirty="0"/>
          </a:p>
          <a:p>
            <a:r>
              <a:rPr lang="en-GB" dirty="0" smtClean="0"/>
              <a:t>Don’t use early support what processes do you use?</a:t>
            </a:r>
          </a:p>
        </p:txBody>
      </p:sp>
      <p:sp>
        <p:nvSpPr>
          <p:cNvPr id="4" name="Slide Number Placeholder 3"/>
          <p:cNvSpPr>
            <a:spLocks noGrp="1"/>
          </p:cNvSpPr>
          <p:nvPr>
            <p:ph type="sldNum" sz="quarter" idx="10"/>
          </p:nvPr>
        </p:nvSpPr>
        <p:spPr/>
        <p:txBody>
          <a:bodyPr/>
          <a:lstStyle/>
          <a:p>
            <a:fld id="{09C588B1-0A8A-4191-A128-60C018EFE029}" type="slidenum">
              <a:rPr lang="en-GB" smtClean="0"/>
              <a:pPr/>
              <a:t>5</a:t>
            </a:fld>
            <a:endParaRPr lang="en-GB" dirty="0"/>
          </a:p>
        </p:txBody>
      </p:sp>
    </p:spTree>
    <p:extLst>
      <p:ext uri="{BB962C8B-B14F-4D97-AF65-F5344CB8AC3E}">
        <p14:creationId xmlns:p14="http://schemas.microsoft.com/office/powerpoint/2010/main" val="223376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C588B1-0A8A-4191-A128-60C018EFE029}" type="slidenum">
              <a:rPr lang="en-GB" smtClean="0"/>
              <a:pPr/>
              <a:t>6</a:t>
            </a:fld>
            <a:endParaRPr lang="en-GB" dirty="0"/>
          </a:p>
        </p:txBody>
      </p:sp>
    </p:spTree>
    <p:extLst>
      <p:ext uri="{BB962C8B-B14F-4D97-AF65-F5344CB8AC3E}">
        <p14:creationId xmlns:p14="http://schemas.microsoft.com/office/powerpoint/2010/main" val="283307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Improving engagement with parents</a:t>
            </a:r>
          </a:p>
          <a:p>
            <a:endParaRPr lang="en-GB" dirty="0"/>
          </a:p>
          <a:p>
            <a:r>
              <a:rPr lang="en-GB" dirty="0" smtClean="0"/>
              <a:t>ES way of working in partnership improving that engagement of families and services for those children with more complex needs</a:t>
            </a:r>
          </a:p>
          <a:p>
            <a:r>
              <a:rPr lang="en-GB" dirty="0" smtClean="0"/>
              <a:t>Supporting regular contact with the family, planning process and TAC </a:t>
            </a:r>
          </a:p>
          <a:p>
            <a:r>
              <a:rPr lang="en-GB" dirty="0" smtClean="0"/>
              <a:t>Support integrated assessment and provision</a:t>
            </a:r>
          </a:p>
          <a:p>
            <a:r>
              <a:rPr lang="en-GB" dirty="0" smtClean="0"/>
              <a:t>Those children with statements but also a larger no of children don’t have an integrated plan but way of working promotes increased engagement of families</a:t>
            </a:r>
          </a:p>
          <a:p>
            <a:endParaRPr lang="en-GB" dirty="0"/>
          </a:p>
          <a:p>
            <a:endParaRPr lang="en-GB" dirty="0" smtClean="0"/>
          </a:p>
          <a:p>
            <a:r>
              <a:rPr lang="en-GB" dirty="0" smtClean="0"/>
              <a:t>MAPIT tool (Multiagency planning and improvement) application of the principles in partnership with families to shape services and ensure services are better targeted for both individual and group activity.</a:t>
            </a:r>
          </a:p>
          <a:p>
            <a:endParaRPr lang="en-GB" dirty="0"/>
          </a:p>
          <a:p>
            <a:r>
              <a:rPr lang="en-GB" dirty="0" smtClean="0"/>
              <a:t>Gaps in school provision</a:t>
            </a:r>
          </a:p>
          <a:p>
            <a:endParaRPr lang="en-GB" dirty="0"/>
          </a:p>
          <a:p>
            <a:r>
              <a:rPr lang="en-GB" dirty="0" smtClean="0"/>
              <a:t>Familiarise with the Early Support principles.</a:t>
            </a:r>
          </a:p>
          <a:p>
            <a:endParaRPr lang="en-GB" dirty="0"/>
          </a:p>
          <a:p>
            <a:r>
              <a:rPr lang="en-GB" dirty="0" smtClean="0"/>
              <a:t>Groups of ¾ select one of the principles and consider what evidence do you have in your school to say that this is working well including through  AfA ?  </a:t>
            </a:r>
          </a:p>
          <a:p>
            <a:endParaRPr lang="en-GB" dirty="0"/>
          </a:p>
          <a:p>
            <a:r>
              <a:rPr lang="en-GB" dirty="0" smtClean="0"/>
              <a:t>5 minutes then rotate (min of 2 x)</a:t>
            </a:r>
          </a:p>
          <a:p>
            <a:endParaRPr lang="en-GB" dirty="0" smtClean="0"/>
          </a:p>
          <a:p>
            <a:r>
              <a:rPr lang="en-GB" dirty="0" smtClean="0"/>
              <a:t>All Achievement for All coaches are being asked to use 2/3 principles identified appropriate for the school</a:t>
            </a:r>
          </a:p>
          <a:p>
            <a:endParaRPr lang="en-GB" dirty="0"/>
          </a:p>
          <a:p>
            <a:r>
              <a:rPr lang="en-GB" dirty="0" smtClean="0"/>
              <a:t>MAPIT eg</a:t>
            </a:r>
            <a:endParaRPr lang="en-GB" dirty="0"/>
          </a:p>
        </p:txBody>
      </p:sp>
      <p:sp>
        <p:nvSpPr>
          <p:cNvPr id="4" name="Slide Number Placeholder 3"/>
          <p:cNvSpPr>
            <a:spLocks noGrp="1"/>
          </p:cNvSpPr>
          <p:nvPr>
            <p:ph type="sldNum" sz="quarter" idx="10"/>
          </p:nvPr>
        </p:nvSpPr>
        <p:spPr/>
        <p:txBody>
          <a:bodyPr/>
          <a:lstStyle/>
          <a:p>
            <a:fld id="{09C588B1-0A8A-4191-A128-60C018EFE029}" type="slidenum">
              <a:rPr lang="en-GB" smtClean="0"/>
              <a:pPr/>
              <a:t>7</a:t>
            </a:fld>
            <a:endParaRPr lang="en-GB" dirty="0"/>
          </a:p>
        </p:txBody>
      </p:sp>
    </p:spTree>
    <p:extLst>
      <p:ext uri="{BB962C8B-B14F-4D97-AF65-F5344CB8AC3E}">
        <p14:creationId xmlns:p14="http://schemas.microsoft.com/office/powerpoint/2010/main" val="180775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Range of resources available – interactive as that what families want; website Q reader for app (sacn symbol)</a:t>
            </a:r>
          </a:p>
          <a:p>
            <a:endParaRPr lang="en-GB" dirty="0"/>
          </a:p>
          <a:p>
            <a:r>
              <a:rPr lang="en-GB" dirty="0" smtClean="0"/>
              <a:t>MAPIT tool</a:t>
            </a:r>
          </a:p>
          <a:p>
            <a:endParaRPr lang="en-GB" dirty="0"/>
          </a:p>
          <a:p>
            <a:r>
              <a:rPr lang="en-GB" dirty="0" smtClean="0"/>
              <a:t>Training delivered regionally with multi agency </a:t>
            </a:r>
            <a:r>
              <a:rPr lang="en-GB" dirty="0"/>
              <a:t> </a:t>
            </a:r>
            <a:r>
              <a:rPr lang="en-GB" dirty="0" smtClean="0"/>
              <a:t>- free of charge</a:t>
            </a:r>
          </a:p>
          <a:p>
            <a:r>
              <a:rPr lang="en-GB" dirty="0" smtClean="0"/>
              <a:t>Training for trainers – capacity to deliver</a:t>
            </a:r>
          </a:p>
          <a:p>
            <a:endParaRPr lang="en-GB" dirty="0"/>
          </a:p>
          <a:p>
            <a:r>
              <a:rPr lang="en-GB" dirty="0" smtClean="0"/>
              <a:t>Resources 0-5 current website are being updated 0-25 Nov/Dec</a:t>
            </a:r>
          </a:p>
          <a:p>
            <a:endParaRPr lang="en-GB" dirty="0"/>
          </a:p>
          <a:p>
            <a:r>
              <a:rPr lang="en-GB" dirty="0" smtClean="0"/>
              <a:t>APP and developmental journal</a:t>
            </a:r>
          </a:p>
          <a:p>
            <a:endParaRPr lang="en-GB" dirty="0"/>
          </a:p>
          <a:p>
            <a:r>
              <a:rPr lang="en-GB" dirty="0" smtClean="0"/>
              <a:t>Information resources</a:t>
            </a:r>
            <a:endParaRPr lang="en-GB" dirty="0"/>
          </a:p>
        </p:txBody>
      </p:sp>
      <p:sp>
        <p:nvSpPr>
          <p:cNvPr id="4" name="Slide Number Placeholder 3"/>
          <p:cNvSpPr>
            <a:spLocks noGrp="1"/>
          </p:cNvSpPr>
          <p:nvPr>
            <p:ph type="sldNum" sz="quarter" idx="10"/>
          </p:nvPr>
        </p:nvSpPr>
        <p:spPr/>
        <p:txBody>
          <a:bodyPr/>
          <a:lstStyle/>
          <a:p>
            <a:fld id="{09C588B1-0A8A-4191-A128-60C018EFE029}" type="slidenum">
              <a:rPr lang="en-GB" smtClean="0"/>
              <a:pPr/>
              <a:t>8</a:t>
            </a:fld>
            <a:endParaRPr lang="en-GB" dirty="0"/>
          </a:p>
        </p:txBody>
      </p:sp>
    </p:spTree>
    <p:extLst>
      <p:ext uri="{BB962C8B-B14F-4D97-AF65-F5344CB8AC3E}">
        <p14:creationId xmlns:p14="http://schemas.microsoft.com/office/powerpoint/2010/main" val="294450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Range of resources available – interactive as that what families want; website Q reader for app (sacn symbol)</a:t>
            </a:r>
          </a:p>
          <a:p>
            <a:endParaRPr lang="en-GB" dirty="0"/>
          </a:p>
          <a:p>
            <a:r>
              <a:rPr lang="en-GB" dirty="0" smtClean="0"/>
              <a:t>MAPIT tool</a:t>
            </a:r>
          </a:p>
          <a:p>
            <a:endParaRPr lang="en-GB" dirty="0"/>
          </a:p>
          <a:p>
            <a:r>
              <a:rPr lang="en-GB" dirty="0" smtClean="0"/>
              <a:t>Training delivered regionally with multi agency </a:t>
            </a:r>
            <a:r>
              <a:rPr lang="en-GB" dirty="0"/>
              <a:t> </a:t>
            </a:r>
            <a:r>
              <a:rPr lang="en-GB" dirty="0" smtClean="0"/>
              <a:t>- free of charge</a:t>
            </a:r>
          </a:p>
          <a:p>
            <a:r>
              <a:rPr lang="en-GB" dirty="0" smtClean="0"/>
              <a:t>Training for trainers – capacity to deliver</a:t>
            </a:r>
          </a:p>
          <a:p>
            <a:endParaRPr lang="en-GB" dirty="0"/>
          </a:p>
          <a:p>
            <a:r>
              <a:rPr lang="en-GB" dirty="0" smtClean="0"/>
              <a:t>Resources 0-5 current website are being updated 0-25 Nov/Dec</a:t>
            </a:r>
          </a:p>
          <a:p>
            <a:endParaRPr lang="en-GB" dirty="0"/>
          </a:p>
          <a:p>
            <a:r>
              <a:rPr lang="en-GB" dirty="0" smtClean="0"/>
              <a:t>APP and developmental journal</a:t>
            </a:r>
          </a:p>
          <a:p>
            <a:endParaRPr lang="en-GB" dirty="0"/>
          </a:p>
          <a:p>
            <a:r>
              <a:rPr lang="en-GB" dirty="0" smtClean="0"/>
              <a:t>Information resources</a:t>
            </a:r>
            <a:endParaRPr lang="en-GB" dirty="0"/>
          </a:p>
        </p:txBody>
      </p:sp>
      <p:sp>
        <p:nvSpPr>
          <p:cNvPr id="4" name="Slide Number Placeholder 3"/>
          <p:cNvSpPr>
            <a:spLocks noGrp="1"/>
          </p:cNvSpPr>
          <p:nvPr>
            <p:ph type="sldNum" sz="quarter" idx="10"/>
          </p:nvPr>
        </p:nvSpPr>
        <p:spPr/>
        <p:txBody>
          <a:bodyPr/>
          <a:lstStyle/>
          <a:p>
            <a:fld id="{09C588B1-0A8A-4191-A128-60C018EFE029}" type="slidenum">
              <a:rPr lang="en-GB" smtClean="0"/>
              <a:pPr/>
              <a:t>9</a:t>
            </a:fld>
            <a:endParaRPr lang="en-GB" dirty="0"/>
          </a:p>
        </p:txBody>
      </p:sp>
    </p:spTree>
    <p:extLst>
      <p:ext uri="{BB962C8B-B14F-4D97-AF65-F5344CB8AC3E}">
        <p14:creationId xmlns:p14="http://schemas.microsoft.com/office/powerpoint/2010/main" val="294450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Range of resources available – interactive as that what families want; website Q reader for app (sacn symbol)</a:t>
            </a:r>
          </a:p>
          <a:p>
            <a:endParaRPr lang="en-GB" dirty="0"/>
          </a:p>
          <a:p>
            <a:r>
              <a:rPr lang="en-GB" dirty="0" smtClean="0"/>
              <a:t>MAPIT tool</a:t>
            </a:r>
          </a:p>
          <a:p>
            <a:endParaRPr lang="en-GB" dirty="0"/>
          </a:p>
          <a:p>
            <a:r>
              <a:rPr lang="en-GB" dirty="0" smtClean="0"/>
              <a:t>Training delivered regionally with multi agency </a:t>
            </a:r>
            <a:r>
              <a:rPr lang="en-GB" dirty="0"/>
              <a:t> </a:t>
            </a:r>
            <a:r>
              <a:rPr lang="en-GB" dirty="0" smtClean="0"/>
              <a:t>- free of charge</a:t>
            </a:r>
          </a:p>
          <a:p>
            <a:r>
              <a:rPr lang="en-GB" dirty="0" smtClean="0"/>
              <a:t>Training for trainers – capacity to deliver</a:t>
            </a:r>
          </a:p>
          <a:p>
            <a:endParaRPr lang="en-GB" dirty="0"/>
          </a:p>
          <a:p>
            <a:r>
              <a:rPr lang="en-GB" dirty="0" smtClean="0"/>
              <a:t>Resources 0-5 current website are being updated 0-25 Nov/Dec</a:t>
            </a:r>
          </a:p>
          <a:p>
            <a:endParaRPr lang="en-GB" dirty="0"/>
          </a:p>
          <a:p>
            <a:r>
              <a:rPr lang="en-GB" dirty="0" smtClean="0"/>
              <a:t>APP and developmental journal</a:t>
            </a:r>
          </a:p>
          <a:p>
            <a:endParaRPr lang="en-GB" dirty="0"/>
          </a:p>
          <a:p>
            <a:r>
              <a:rPr lang="en-GB" dirty="0" smtClean="0"/>
              <a:t>Information resources</a:t>
            </a:r>
            <a:endParaRPr lang="en-GB" dirty="0"/>
          </a:p>
        </p:txBody>
      </p:sp>
      <p:sp>
        <p:nvSpPr>
          <p:cNvPr id="4" name="Slide Number Placeholder 3"/>
          <p:cNvSpPr>
            <a:spLocks noGrp="1"/>
          </p:cNvSpPr>
          <p:nvPr>
            <p:ph type="sldNum" sz="quarter" idx="10"/>
          </p:nvPr>
        </p:nvSpPr>
        <p:spPr/>
        <p:txBody>
          <a:bodyPr/>
          <a:lstStyle/>
          <a:p>
            <a:fld id="{09C588B1-0A8A-4191-A128-60C018EFE029}" type="slidenum">
              <a:rPr lang="en-GB" smtClean="0"/>
              <a:pPr/>
              <a:t>10</a:t>
            </a:fld>
            <a:endParaRPr lang="en-GB" dirty="0"/>
          </a:p>
        </p:txBody>
      </p:sp>
    </p:spTree>
    <p:extLst>
      <p:ext uri="{BB962C8B-B14F-4D97-AF65-F5344CB8AC3E}">
        <p14:creationId xmlns:p14="http://schemas.microsoft.com/office/powerpoint/2010/main" val="294450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6D6F97B-16C4-449B-9B63-DDABE6E03980}" type="datetimeFigureOut">
              <a:rPr lang="en-GB" smtClean="0"/>
              <a:pPr/>
              <a:t>04/02/2013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B22D06-C224-41FB-9590-38B3F780B86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D6F97B-16C4-449B-9B63-DDABE6E03980}" type="datetimeFigureOut">
              <a:rPr lang="en-GB" smtClean="0"/>
              <a:pPr/>
              <a:t>04/02/2013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B22D06-C224-41FB-9590-38B3F780B86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D6F97B-16C4-449B-9B63-DDABE6E03980}" type="datetimeFigureOut">
              <a:rPr lang="en-GB" smtClean="0"/>
              <a:pPr/>
              <a:t>04/02/2013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B22D06-C224-41FB-9590-38B3F780B86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D6F97B-16C4-449B-9B63-DDABE6E03980}" type="datetimeFigureOut">
              <a:rPr lang="en-GB" smtClean="0"/>
              <a:pPr/>
              <a:t>04/02/2013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B22D06-C224-41FB-9590-38B3F780B86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D6F97B-16C4-449B-9B63-DDABE6E03980}" type="datetimeFigureOut">
              <a:rPr lang="en-GB" smtClean="0"/>
              <a:pPr/>
              <a:t>04/02/2013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B22D06-C224-41FB-9590-38B3F780B86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6D6F97B-16C4-449B-9B63-DDABE6E03980}" type="datetimeFigureOut">
              <a:rPr lang="en-GB" smtClean="0"/>
              <a:pPr/>
              <a:t>04/02/2013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B22D06-C224-41FB-9590-38B3F780B86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6D6F97B-16C4-449B-9B63-DDABE6E03980}" type="datetimeFigureOut">
              <a:rPr lang="en-GB" smtClean="0"/>
              <a:pPr/>
              <a:t>04/02/2013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B22D06-C224-41FB-9590-38B3F780B86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6D6F97B-16C4-449B-9B63-DDABE6E03980}" type="datetimeFigureOut">
              <a:rPr lang="en-GB" smtClean="0"/>
              <a:pPr/>
              <a:t>04/02/2013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B22D06-C224-41FB-9590-38B3F780B86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D6F97B-16C4-449B-9B63-DDABE6E03980}" type="datetimeFigureOut">
              <a:rPr lang="en-GB" smtClean="0"/>
              <a:pPr/>
              <a:t>04/02/2013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B22D06-C224-41FB-9590-38B3F780B86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6F97B-16C4-449B-9B63-DDABE6E03980}" type="datetimeFigureOut">
              <a:rPr lang="en-GB" smtClean="0"/>
              <a:pPr/>
              <a:t>04/02/2013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B22D06-C224-41FB-9590-38B3F780B86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D6F97B-16C4-449B-9B63-DDABE6E03980}" type="datetimeFigureOut">
              <a:rPr lang="en-GB" smtClean="0"/>
              <a:pPr/>
              <a:t>04/02/2013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B22D06-C224-41FB-9590-38B3F780B86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6F97B-16C4-449B-9B63-DDABE6E03980}" type="datetimeFigureOut">
              <a:rPr lang="en-GB" smtClean="0"/>
              <a:pPr/>
              <a:t>04/02/2013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22D06-C224-41FB-9590-38B3F780B86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edarsacademy.org.uk/"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cb.org.uk/early-suppor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43608" y="548680"/>
            <a:ext cx="7200800" cy="27363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t>Achievement for All and Early Support in partnership</a:t>
            </a:r>
          </a:p>
          <a:p>
            <a:endParaRPr lang="en-GB" sz="4000" dirty="0">
              <a:solidFill>
                <a:schemeClr val="accent6">
                  <a:lumMod val="50000"/>
                </a:schemeClr>
              </a:solidFill>
            </a:endParaRPr>
          </a:p>
        </p:txBody>
      </p:sp>
      <p:pic>
        <p:nvPicPr>
          <p:cNvPr id="6" name="Picture 3" descr="IMG_0062.jpg"/>
          <p:cNvPicPr>
            <a:picLocks noChangeAspect="1"/>
          </p:cNvPicPr>
          <p:nvPr/>
        </p:nvPicPr>
        <p:blipFill>
          <a:blip r:embed="rId3" cstate="print"/>
          <a:srcRect/>
          <a:stretch>
            <a:fillRect/>
          </a:stretch>
        </p:blipFill>
        <p:spPr bwMode="auto">
          <a:xfrm>
            <a:off x="5724127" y="3068960"/>
            <a:ext cx="2067385" cy="2279318"/>
          </a:xfrm>
          <a:prstGeom prst="rect">
            <a:avLst/>
          </a:prstGeom>
          <a:noFill/>
          <a:ln w="9525">
            <a:noFill/>
            <a:miter lim="800000"/>
            <a:headEnd/>
            <a:tailEnd/>
          </a:ln>
        </p:spPr>
      </p:pic>
      <p:pic>
        <p:nvPicPr>
          <p:cNvPr id="7" name="Picture 6" descr="iStock_000014103527Large.jpg"/>
          <p:cNvPicPr>
            <a:picLocks noChangeAspect="1"/>
          </p:cNvPicPr>
          <p:nvPr/>
        </p:nvPicPr>
        <p:blipFill>
          <a:blip r:embed="rId4" cstate="print"/>
          <a:stretch>
            <a:fillRect/>
          </a:stretch>
        </p:blipFill>
        <p:spPr>
          <a:xfrm>
            <a:off x="1856972" y="3133589"/>
            <a:ext cx="2448272" cy="1843702"/>
          </a:xfrm>
          <a:prstGeom prst="rect">
            <a:avLst/>
          </a:prstGeom>
        </p:spPr>
      </p:pic>
      <p:pic>
        <p:nvPicPr>
          <p:cNvPr id="5" name="Picture 6" descr="C:\Users\Philip Fearn\AppData\Local\Microsoft\Windows\Temporary Internet Files\Content.Outlook\3C1309FY\AAA logo rgb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25" y="5805488"/>
            <a:ext cx="32575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988" y="5826125"/>
            <a:ext cx="2374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915816" y="2420888"/>
            <a:ext cx="3161763" cy="369332"/>
          </a:xfrm>
          <a:prstGeom prst="rect">
            <a:avLst/>
          </a:prstGeom>
        </p:spPr>
        <p:txBody>
          <a:bodyPr wrap="none">
            <a:spAutoFit/>
          </a:bodyPr>
          <a:lstStyle/>
          <a:p>
            <a:r>
              <a:rPr lang="en-US" b="1" dirty="0" smtClean="0"/>
              <a:t>Kath Alley</a:t>
            </a:r>
            <a:r>
              <a:rPr lang="en-US" dirty="0" smtClean="0"/>
              <a:t> - </a:t>
            </a:r>
            <a:r>
              <a:rPr lang="en-US" i="1" dirty="0" smtClean="0"/>
              <a:t>Achievement Coach</a:t>
            </a:r>
            <a:endParaRPr lang="en-GB" dirty="0"/>
          </a:p>
        </p:txBody>
      </p:sp>
    </p:spTree>
    <p:extLst>
      <p:ext uri="{BB962C8B-B14F-4D97-AF65-F5344CB8AC3E}">
        <p14:creationId xmlns:p14="http://schemas.microsoft.com/office/powerpoint/2010/main" val="2816413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a:lstStyle/>
          <a:p>
            <a:pPr>
              <a:defRPr/>
            </a:pPr>
            <a:fld id="{22169FF3-4F02-44DB-9353-3BC3C9143B5B}" type="slidenum">
              <a:rPr lang="en-GB" smtClean="0"/>
              <a:pPr>
                <a:defRPr/>
              </a:pPr>
              <a:t>10</a:t>
            </a:fld>
            <a:endParaRPr lang="en-GB" dirty="0"/>
          </a:p>
        </p:txBody>
      </p:sp>
      <p:pic>
        <p:nvPicPr>
          <p:cNvPr id="5" name="Picture 6" descr="C:\Users\Philip Fearn\AppData\Local\Microsoft\Windows\Temporary Internet Files\Content.Outlook\3C1309FY\AAA logo rgb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5" y="5805488"/>
            <a:ext cx="32575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988" y="5826125"/>
            <a:ext cx="2374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593725" y="1052736"/>
            <a:ext cx="77724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2000" dirty="0" smtClean="0">
                <a:latin typeface="Arial" charset="0"/>
                <a:ea typeface="ＭＳ Ｐゴシック" charset="-128"/>
                <a:cs typeface="Arial" charset="0"/>
              </a:rPr>
              <a:t>Early </a:t>
            </a:r>
            <a:r>
              <a:rPr lang="en-GB" sz="2000" dirty="0">
                <a:latin typeface="Arial" charset="0"/>
                <a:ea typeface="ＭＳ Ｐゴシック" charset="-128"/>
                <a:cs typeface="Arial" charset="0"/>
              </a:rPr>
              <a:t>Support offer training for practitioners, managers, parents carers and young people</a:t>
            </a:r>
            <a:r>
              <a:rPr lang="en-GB" sz="2000" dirty="0" smtClean="0">
                <a:latin typeface="Arial" charset="0"/>
                <a:ea typeface="ＭＳ Ｐゴシック" charset="-128"/>
                <a:cs typeface="Arial" charset="0"/>
              </a:rPr>
              <a:t>:</a:t>
            </a:r>
          </a:p>
          <a:p>
            <a:pPr marL="0" indent="0">
              <a:buFont typeface="Arial" charset="0"/>
              <a:buNone/>
            </a:pPr>
            <a:r>
              <a:rPr lang="en-GB" sz="2000" dirty="0" smtClean="0">
                <a:latin typeface="Arial" charset="0"/>
                <a:ea typeface="ＭＳ Ｐゴシック" charset="-128"/>
                <a:cs typeface="Arial" charset="0"/>
              </a:rPr>
              <a:t>MAPIT training – 1 day</a:t>
            </a:r>
            <a:endParaRPr lang="en-GB" sz="2000" dirty="0">
              <a:latin typeface="Arial" charset="0"/>
              <a:ea typeface="ＭＳ Ｐゴシック" charset="-128"/>
              <a:cs typeface="Arial" charset="0"/>
            </a:endParaRPr>
          </a:p>
          <a:p>
            <a:pPr marL="0" indent="0"/>
            <a:r>
              <a:rPr lang="en-GB" sz="2000" dirty="0">
                <a:latin typeface="Arial" charset="0"/>
                <a:ea typeface="ＭＳ Ｐゴシック" charset="-128"/>
                <a:cs typeface="Arial" charset="0"/>
              </a:rPr>
              <a:t>Key working training – 2 days</a:t>
            </a:r>
          </a:p>
          <a:p>
            <a:pPr marL="0" indent="0"/>
            <a:r>
              <a:rPr lang="en-GB" sz="2000" dirty="0">
                <a:latin typeface="Arial" charset="0"/>
                <a:ea typeface="ＭＳ Ｐゴシック" charset="-128"/>
                <a:cs typeface="Arial" charset="0"/>
              </a:rPr>
              <a:t>Working in partnership through Early Support – 2 day course with day 1 being common to key working</a:t>
            </a:r>
          </a:p>
          <a:p>
            <a:pPr marL="0" indent="0"/>
            <a:r>
              <a:rPr lang="en-GB" sz="2000" dirty="0">
                <a:latin typeface="Arial" charset="0"/>
                <a:ea typeface="ＭＳ Ｐゴシック" charset="-128"/>
                <a:cs typeface="Arial" charset="0"/>
              </a:rPr>
              <a:t>Developmental journal training – 1 day</a:t>
            </a:r>
          </a:p>
          <a:p>
            <a:pPr marL="0" indent="0"/>
            <a:r>
              <a:rPr lang="en-GB" sz="2000" dirty="0">
                <a:latin typeface="Arial" charset="0"/>
                <a:ea typeface="ＭＳ Ｐゴシック" charset="-128"/>
                <a:cs typeface="Arial" charset="0"/>
              </a:rPr>
              <a:t>Using the single plan (online)</a:t>
            </a:r>
          </a:p>
          <a:p>
            <a:pPr marL="0" indent="0">
              <a:buFont typeface="Arial" charset="0"/>
              <a:buNone/>
            </a:pPr>
            <a:endParaRPr lang="en-GB" sz="2000" dirty="0">
              <a:latin typeface="Arial" charset="0"/>
              <a:ea typeface="ＭＳ Ｐゴシック" charset="-128"/>
              <a:cs typeface="Arial" charset="0"/>
            </a:endParaRPr>
          </a:p>
          <a:p>
            <a:pPr marL="0" indent="0">
              <a:buFont typeface="Arial" charset="0"/>
              <a:buNone/>
            </a:pPr>
            <a:r>
              <a:rPr lang="en-GB" sz="2000" dirty="0">
                <a:latin typeface="Arial" charset="0"/>
                <a:ea typeface="ＭＳ Ｐゴシック" charset="-128"/>
                <a:cs typeface="Arial" charset="0"/>
              </a:rPr>
              <a:t>Early Support also offer a series of 5 workshops for parent carers and workshops for young people:</a:t>
            </a:r>
          </a:p>
          <a:p>
            <a:pPr marL="0" indent="0">
              <a:buFont typeface="Arial" charset="0"/>
              <a:buNone/>
            </a:pPr>
            <a:endParaRPr lang="en-GB" sz="2000" dirty="0">
              <a:latin typeface="Arial" charset="0"/>
              <a:ea typeface="ＭＳ Ｐゴシック" charset="-128"/>
              <a:cs typeface="Arial" charset="0"/>
            </a:endParaRPr>
          </a:p>
        </p:txBody>
      </p:sp>
      <p:sp>
        <p:nvSpPr>
          <p:cNvPr id="11" name="Rectangle 4"/>
          <p:cNvSpPr>
            <a:spLocks noChangeArrowheads="1"/>
          </p:cNvSpPr>
          <p:nvPr/>
        </p:nvSpPr>
        <p:spPr bwMode="auto">
          <a:xfrm>
            <a:off x="381000" y="63246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400" b="1" dirty="0">
              <a:solidFill>
                <a:srgbClr val="FF0066"/>
              </a:solidFill>
              <a:latin typeface="Times New Roman" pitchFamily="18" charset="0"/>
            </a:endParaRPr>
          </a:p>
        </p:txBody>
      </p:sp>
      <p:sp>
        <p:nvSpPr>
          <p:cNvPr id="12" name="Title 11"/>
          <p:cNvSpPr>
            <a:spLocks noGrp="1"/>
          </p:cNvSpPr>
          <p:nvPr>
            <p:ph type="title"/>
          </p:nvPr>
        </p:nvSpPr>
        <p:spPr>
          <a:xfrm>
            <a:off x="251520" y="44624"/>
            <a:ext cx="8640960" cy="1143000"/>
          </a:xfrm>
        </p:spPr>
        <p:txBody>
          <a:bodyPr/>
          <a:lstStyle/>
          <a:p>
            <a:r>
              <a:rPr lang="en-GB" sz="3200" b="1" dirty="0" smtClean="0">
                <a:latin typeface="Arial" pitchFamily="34" charset="0"/>
                <a:cs typeface="Arial" pitchFamily="34" charset="0"/>
              </a:rPr>
              <a:t>The Early Support and Key Working Training</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392763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0">
                                            <p:txEl>
                                              <p:pRg st="2" end="2"/>
                                            </p:txEl>
                                          </p:spTgt>
                                        </p:tgtEl>
                                        <p:attrNameLst>
                                          <p:attrName>style.visibility</p:attrName>
                                        </p:attrNameLst>
                                      </p:cBhvr>
                                      <p:to>
                                        <p:strVal val="visible"/>
                                      </p:to>
                                    </p:set>
                                    <p:animEffect transition="in" filter="dissolve">
                                      <p:cBhvr>
                                        <p:cTn id="16" dur="500"/>
                                        <p:tgtEl>
                                          <p:spTgt spid="10">
                                            <p:txEl>
                                              <p:pRg st="2" end="2"/>
                                            </p:txEl>
                                          </p:spTgt>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dissolve">
                                      <p:cBhvr>
                                        <p:cTn id="20" dur="500"/>
                                        <p:tgtEl>
                                          <p:spTgt spid="10">
                                            <p:txEl>
                                              <p:pRg st="3" end="3"/>
                                            </p:txEl>
                                          </p:spTgt>
                                        </p:tgtEl>
                                      </p:cBhvr>
                                    </p:animEffect>
                                  </p:childTnLst>
                                </p:cTn>
                              </p:par>
                            </p:childTnLst>
                          </p:cTn>
                        </p:par>
                        <p:par>
                          <p:cTn id="21" fill="hold">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dissolve">
                                      <p:cBhvr>
                                        <p:cTn id="24" dur="500"/>
                                        <p:tgtEl>
                                          <p:spTgt spid="10">
                                            <p:txEl>
                                              <p:pRg st="4" end="4"/>
                                            </p:txEl>
                                          </p:spTgt>
                                        </p:tgtEl>
                                      </p:cBhvr>
                                    </p:animEffect>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dissolve">
                                      <p:cBhvr>
                                        <p:cTn id="28" dur="500"/>
                                        <p:tgtEl>
                                          <p:spTgt spid="10">
                                            <p:txEl>
                                              <p:pRg st="5" end="5"/>
                                            </p:txEl>
                                          </p:spTgt>
                                        </p:tgtEl>
                                      </p:cBhvr>
                                    </p:animEffect>
                                  </p:childTnLst>
                                </p:cTn>
                              </p:par>
                            </p:childTnLst>
                          </p:cTn>
                        </p:par>
                        <p:par>
                          <p:cTn id="29" fill="hold">
                            <p:stCondLst>
                              <p:cond delay="2500"/>
                            </p:stCondLst>
                            <p:childTnLst>
                              <p:par>
                                <p:cTn id="30" presetID="9" presetClass="entr" presetSubtype="0" fill="hold" grpId="0" nodeType="after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dissolve">
                                      <p:cBhvr>
                                        <p:cTn id="32"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a:lstStyle/>
          <a:p>
            <a:pPr>
              <a:defRPr/>
            </a:pPr>
            <a:fld id="{22169FF3-4F02-44DB-9353-3BC3C9143B5B}" type="slidenum">
              <a:rPr lang="en-GB" smtClean="0"/>
              <a:pPr>
                <a:defRPr/>
              </a:pPr>
              <a:t>11</a:t>
            </a:fld>
            <a:endParaRPr lang="en-GB" dirty="0"/>
          </a:p>
        </p:txBody>
      </p:sp>
      <p:pic>
        <p:nvPicPr>
          <p:cNvPr id="5" name="Picture 6" descr="C:\Users\Philip Fearn\AppData\Local\Microsoft\Windows\Temporary Internet Files\Content.Outlook\3C1309FY\AAA logo rgb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725" y="5805488"/>
            <a:ext cx="32575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988" y="5826125"/>
            <a:ext cx="2374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457200" y="274639"/>
            <a:ext cx="8362950" cy="1786210"/>
          </a:xfrm>
        </p:spPr>
        <p:txBody>
          <a:bodyPr/>
          <a:lstStyle/>
          <a:p>
            <a:pPr eaLnBrk="1" hangingPunct="1"/>
            <a:r>
              <a:rPr lang="en-GB" sz="3200" b="1" dirty="0" smtClean="0">
                <a:latin typeface="Arial" pitchFamily="34" charset="0"/>
                <a:cs typeface="Arial" pitchFamily="34" charset="0"/>
              </a:rPr>
              <a:t>Early Support</a:t>
            </a:r>
            <a:br>
              <a:rPr lang="en-GB" sz="3200" b="1" dirty="0" smtClean="0">
                <a:latin typeface="Arial" pitchFamily="34" charset="0"/>
                <a:cs typeface="Arial" pitchFamily="34" charset="0"/>
              </a:rPr>
            </a:br>
            <a:r>
              <a:rPr lang="en-GB" sz="3200" b="1" dirty="0" smtClean="0">
                <a:latin typeface="Arial" pitchFamily="34" charset="0"/>
                <a:cs typeface="Arial" pitchFamily="34" charset="0"/>
              </a:rPr>
              <a:t>Multi Agency Planning and Improvement Tool </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916832"/>
            <a:ext cx="6336704" cy="37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873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GB" smtClean="0">
                <a:latin typeface="Arial" charset="0"/>
                <a:ea typeface="ＭＳ Ｐゴシック" charset="-128"/>
                <a:cs typeface="Arial" charset="0"/>
              </a:rPr>
              <a:t>Outcomes for children, </a:t>
            </a:r>
            <a:br>
              <a:rPr lang="en-GB" smtClean="0">
                <a:latin typeface="Arial" charset="0"/>
                <a:ea typeface="ＭＳ Ｐゴシック" charset="-128"/>
                <a:cs typeface="Arial" charset="0"/>
              </a:rPr>
            </a:br>
            <a:r>
              <a:rPr lang="en-GB" smtClean="0">
                <a:latin typeface="Arial" charset="0"/>
                <a:ea typeface="ＭＳ Ｐゴシック" charset="-128"/>
                <a:cs typeface="Arial" charset="0"/>
              </a:rPr>
              <a:t>young people and families</a:t>
            </a:r>
          </a:p>
        </p:txBody>
      </p:sp>
      <p:sp>
        <p:nvSpPr>
          <p:cNvPr id="489475" name="Rectangle 3"/>
          <p:cNvSpPr>
            <a:spLocks noGrp="1" noChangeArrowheads="1"/>
          </p:cNvSpPr>
          <p:nvPr>
            <p:ph type="body" idx="1"/>
          </p:nvPr>
        </p:nvSpPr>
        <p:spPr>
          <a:xfrm>
            <a:off x="457200" y="1524000"/>
            <a:ext cx="4691063" cy="4857750"/>
          </a:xfrm>
        </p:spPr>
        <p:txBody>
          <a:bodyPr>
            <a:normAutofit fontScale="47500" lnSpcReduction="20000"/>
          </a:bodyPr>
          <a:lstStyle/>
          <a:p>
            <a:pPr marL="0" indent="0" eaLnBrk="1" hangingPunct="1">
              <a:lnSpc>
                <a:spcPct val="80000"/>
              </a:lnSpc>
              <a:spcBef>
                <a:spcPts val="600"/>
              </a:spcBef>
              <a:buFont typeface="Arial" charset="0"/>
              <a:buNone/>
            </a:pPr>
            <a:endParaRPr lang="en-GB" dirty="0" smtClean="0">
              <a:latin typeface="Arial" charset="0"/>
              <a:ea typeface="ＭＳ Ｐゴシック" charset="-128"/>
              <a:cs typeface="Arial" charset="0"/>
            </a:endParaRPr>
          </a:p>
          <a:p>
            <a:pPr marL="0" indent="0" eaLnBrk="1" hangingPunct="1">
              <a:lnSpc>
                <a:spcPct val="120000"/>
              </a:lnSpc>
              <a:spcBef>
                <a:spcPts val="600"/>
              </a:spcBef>
              <a:buFont typeface="Arial" charset="0"/>
              <a:buNone/>
            </a:pPr>
            <a:r>
              <a:rPr lang="en-GB" sz="3400" dirty="0" smtClean="0">
                <a:latin typeface="Arial" charset="0"/>
                <a:ea typeface="ＭＳ Ｐゴシック" charset="-128"/>
                <a:cs typeface="Arial" charset="0"/>
              </a:rPr>
              <a:t>The focus of MAPIT is reviewing, planning and monitoring outcomes for and with children, young people and families so that:</a:t>
            </a:r>
          </a:p>
          <a:p>
            <a:pPr marL="0" indent="0" eaLnBrk="1" hangingPunct="1">
              <a:lnSpc>
                <a:spcPct val="120000"/>
              </a:lnSpc>
              <a:spcBef>
                <a:spcPts val="600"/>
              </a:spcBef>
              <a:buFont typeface="Arial" charset="0"/>
              <a:buNone/>
            </a:pPr>
            <a:endParaRPr lang="en-GB" sz="3400" dirty="0" smtClean="0">
              <a:latin typeface="Arial" charset="0"/>
              <a:ea typeface="ＭＳ Ｐゴシック" charset="-128"/>
              <a:cs typeface="Arial" charset="0"/>
            </a:endParaRPr>
          </a:p>
          <a:p>
            <a:pPr marL="0" indent="0" eaLnBrk="1" hangingPunct="1">
              <a:lnSpc>
                <a:spcPct val="120000"/>
              </a:lnSpc>
              <a:spcBef>
                <a:spcPts val="600"/>
              </a:spcBef>
            </a:pPr>
            <a:r>
              <a:rPr lang="en-GB" sz="3400" dirty="0" smtClean="0">
                <a:latin typeface="Arial" charset="0"/>
                <a:ea typeface="ＭＳ Ｐゴシック" charset="-128"/>
                <a:cs typeface="Arial" charset="0"/>
              </a:rPr>
              <a:t>Everyone is clear what is working and what is not</a:t>
            </a:r>
          </a:p>
          <a:p>
            <a:pPr marL="0" indent="0" eaLnBrk="1" hangingPunct="1">
              <a:lnSpc>
                <a:spcPct val="120000"/>
              </a:lnSpc>
              <a:spcBef>
                <a:spcPts val="600"/>
              </a:spcBef>
            </a:pPr>
            <a:endParaRPr lang="en-GB" sz="3400" dirty="0" smtClean="0">
              <a:latin typeface="Arial" charset="0"/>
              <a:ea typeface="ＭＳ Ｐゴシック" charset="-128"/>
              <a:cs typeface="Arial" charset="0"/>
            </a:endParaRPr>
          </a:p>
          <a:p>
            <a:pPr marL="0" indent="0" eaLnBrk="1" hangingPunct="1">
              <a:lnSpc>
                <a:spcPct val="120000"/>
              </a:lnSpc>
              <a:spcBef>
                <a:spcPts val="600"/>
              </a:spcBef>
            </a:pPr>
            <a:r>
              <a:rPr lang="en-GB" sz="3400" dirty="0" smtClean="0">
                <a:latin typeface="Arial" charset="0"/>
                <a:ea typeface="ＭＳ Ｐゴシック" charset="-128"/>
                <a:cs typeface="Arial" charset="0"/>
              </a:rPr>
              <a:t>Service development and resources can be directed to what really makes a difference</a:t>
            </a:r>
          </a:p>
          <a:p>
            <a:pPr marL="0" indent="0" eaLnBrk="1" hangingPunct="1">
              <a:lnSpc>
                <a:spcPct val="120000"/>
              </a:lnSpc>
              <a:spcBef>
                <a:spcPts val="600"/>
              </a:spcBef>
            </a:pPr>
            <a:endParaRPr lang="en-GB" sz="3400" dirty="0" smtClean="0">
              <a:latin typeface="Arial" charset="0"/>
              <a:ea typeface="ＭＳ Ｐゴシック" charset="-128"/>
              <a:cs typeface="Arial" charset="0"/>
            </a:endParaRPr>
          </a:p>
          <a:p>
            <a:pPr marL="0" indent="0" eaLnBrk="1" hangingPunct="1">
              <a:lnSpc>
                <a:spcPct val="120000"/>
              </a:lnSpc>
              <a:spcBef>
                <a:spcPts val="600"/>
              </a:spcBef>
            </a:pPr>
            <a:r>
              <a:rPr lang="en-GB" sz="3400" dirty="0" smtClean="0">
                <a:latin typeface="Arial" charset="0"/>
                <a:ea typeface="ＭＳ Ｐゴシック" charset="-128"/>
                <a:cs typeface="Arial" charset="0"/>
              </a:rPr>
              <a:t>The right information and support is provided in  the most effective, efficient and empathetic way</a:t>
            </a:r>
          </a:p>
          <a:p>
            <a:pPr marL="0" indent="0" eaLnBrk="1" hangingPunct="1">
              <a:lnSpc>
                <a:spcPct val="120000"/>
              </a:lnSpc>
              <a:spcBef>
                <a:spcPts val="600"/>
              </a:spcBef>
            </a:pPr>
            <a:endParaRPr lang="en-GB" sz="3400" dirty="0" smtClean="0">
              <a:latin typeface="Arial" charset="0"/>
              <a:ea typeface="ＭＳ Ｐゴシック" charset="-128"/>
              <a:cs typeface="Arial" charset="0"/>
            </a:endParaRPr>
          </a:p>
          <a:p>
            <a:pPr marL="0" indent="0" eaLnBrk="1" hangingPunct="1">
              <a:lnSpc>
                <a:spcPct val="120000"/>
              </a:lnSpc>
              <a:spcBef>
                <a:spcPts val="600"/>
              </a:spcBef>
            </a:pPr>
            <a:r>
              <a:rPr lang="en-GB" sz="3400" dirty="0" smtClean="0">
                <a:latin typeface="Arial" charset="0"/>
                <a:ea typeface="ＭＳ Ｐゴシック" charset="-128"/>
                <a:cs typeface="Arial" charset="0"/>
              </a:rPr>
              <a:t>Account is taken of the diversity of children, young people and families, their strengths, needs and wishes. </a:t>
            </a:r>
          </a:p>
        </p:txBody>
      </p:sp>
      <p:pic>
        <p:nvPicPr>
          <p:cNvPr id="21508" name="Picture 6" descr="C:\Users\Helen\Dropbox\ES photos\IMG_80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1500" y="1620838"/>
            <a:ext cx="3492500" cy="523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1931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89475">
                                            <p:txEl>
                                              <p:pRg st="1" end="1"/>
                                            </p:txEl>
                                          </p:spTgt>
                                        </p:tgtEl>
                                        <p:attrNameLst>
                                          <p:attrName>style.visibility</p:attrName>
                                        </p:attrNameLst>
                                      </p:cBhvr>
                                      <p:to>
                                        <p:strVal val="visible"/>
                                      </p:to>
                                    </p:set>
                                    <p:animEffect transition="in" filter="dissolve">
                                      <p:cBhvr>
                                        <p:cTn id="7" dur="500"/>
                                        <p:tgtEl>
                                          <p:spTgt spid="489475">
                                            <p:txEl>
                                              <p:pRg st="1" end="1"/>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89475">
                                            <p:txEl>
                                              <p:pRg st="3" end="3"/>
                                            </p:txEl>
                                          </p:spTgt>
                                        </p:tgtEl>
                                        <p:attrNameLst>
                                          <p:attrName>style.visibility</p:attrName>
                                        </p:attrNameLst>
                                      </p:cBhvr>
                                      <p:to>
                                        <p:strVal val="visible"/>
                                      </p:to>
                                    </p:set>
                                    <p:animEffect transition="in" filter="dissolve">
                                      <p:cBhvr>
                                        <p:cTn id="11" dur="500"/>
                                        <p:tgtEl>
                                          <p:spTgt spid="489475">
                                            <p:txEl>
                                              <p:pRg st="3" end="3"/>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89475">
                                            <p:txEl>
                                              <p:pRg st="5" end="5"/>
                                            </p:txEl>
                                          </p:spTgt>
                                        </p:tgtEl>
                                        <p:attrNameLst>
                                          <p:attrName>style.visibility</p:attrName>
                                        </p:attrNameLst>
                                      </p:cBhvr>
                                      <p:to>
                                        <p:strVal val="visible"/>
                                      </p:to>
                                    </p:set>
                                    <p:animEffect transition="in" filter="dissolve">
                                      <p:cBhvr>
                                        <p:cTn id="15" dur="500"/>
                                        <p:tgtEl>
                                          <p:spTgt spid="489475">
                                            <p:txEl>
                                              <p:pRg st="5" end="5"/>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89475">
                                            <p:txEl>
                                              <p:pRg st="7" end="7"/>
                                            </p:txEl>
                                          </p:spTgt>
                                        </p:tgtEl>
                                        <p:attrNameLst>
                                          <p:attrName>style.visibility</p:attrName>
                                        </p:attrNameLst>
                                      </p:cBhvr>
                                      <p:to>
                                        <p:strVal val="visible"/>
                                      </p:to>
                                    </p:set>
                                    <p:animEffect transition="in" filter="dissolve">
                                      <p:cBhvr>
                                        <p:cTn id="19" dur="500"/>
                                        <p:tgtEl>
                                          <p:spTgt spid="489475">
                                            <p:txEl>
                                              <p:pRg st="7" end="7"/>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89475">
                                            <p:txEl>
                                              <p:pRg st="9" end="9"/>
                                            </p:txEl>
                                          </p:spTgt>
                                        </p:tgtEl>
                                        <p:attrNameLst>
                                          <p:attrName>style.visibility</p:attrName>
                                        </p:attrNameLst>
                                      </p:cBhvr>
                                      <p:to>
                                        <p:strVal val="visible"/>
                                      </p:to>
                                    </p:set>
                                    <p:animEffect transition="in" filter="dissolve">
                                      <p:cBhvr>
                                        <p:cTn id="23" dur="500"/>
                                        <p:tgtEl>
                                          <p:spTgt spid="4894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latin typeface="Arial" charset="0"/>
                <a:ea typeface="ＭＳ Ｐゴシック" charset="-128"/>
                <a:cs typeface="Arial" charset="0"/>
              </a:rPr>
              <a:t>What can MAPIT do?</a:t>
            </a:r>
          </a:p>
        </p:txBody>
      </p:sp>
      <p:grpSp>
        <p:nvGrpSpPr>
          <p:cNvPr id="2" name="Group 11"/>
          <p:cNvGrpSpPr>
            <a:grpSpLocks/>
          </p:cNvGrpSpPr>
          <p:nvPr/>
        </p:nvGrpSpPr>
        <p:grpSpPr bwMode="auto">
          <a:xfrm>
            <a:off x="323850" y="1201738"/>
            <a:ext cx="8569325" cy="5395912"/>
            <a:chOff x="323850" y="1201738"/>
            <a:chExt cx="8569325" cy="5395912"/>
          </a:xfrm>
        </p:grpSpPr>
        <p:sp>
          <p:nvSpPr>
            <p:cNvPr id="4" name="Rounded Rectangle 3"/>
            <p:cNvSpPr/>
            <p:nvPr/>
          </p:nvSpPr>
          <p:spPr>
            <a:xfrm>
              <a:off x="2709863" y="1201738"/>
              <a:ext cx="3816350" cy="1347787"/>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dirty="0">
                  <a:solidFill>
                    <a:schemeClr val="tx1"/>
                  </a:solidFill>
                  <a:latin typeface="Arial" charset="0"/>
                  <a:cs typeface="Arial" charset="0"/>
                </a:rPr>
                <a:t>…be used to produce a comprehensive ‘snapshot’ of how services currently operate and to identify areas for priority action.  </a:t>
              </a:r>
            </a:p>
          </p:txBody>
        </p:sp>
        <p:sp>
          <p:nvSpPr>
            <p:cNvPr id="6" name="Rounded Rectangle 5"/>
            <p:cNvSpPr/>
            <p:nvPr/>
          </p:nvSpPr>
          <p:spPr>
            <a:xfrm>
              <a:off x="323850" y="1484313"/>
              <a:ext cx="2232025" cy="2016125"/>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a:solidFill>
                    <a:schemeClr val="tx1"/>
                  </a:solidFill>
                  <a:latin typeface="Arial" charset="0"/>
                  <a:cs typeface="Arial" charset="0"/>
                </a:rPr>
                <a:t>…be stand-alone or be used as part of more general service review and improvement cycles</a:t>
              </a:r>
            </a:p>
          </p:txBody>
        </p:sp>
        <p:sp>
          <p:nvSpPr>
            <p:cNvPr id="7" name="Rounded Rectangle 6"/>
            <p:cNvSpPr/>
            <p:nvPr/>
          </p:nvSpPr>
          <p:spPr>
            <a:xfrm>
              <a:off x="539750" y="3789363"/>
              <a:ext cx="2711450" cy="1549400"/>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a:solidFill>
                    <a:schemeClr val="tx1"/>
                  </a:solidFill>
                  <a:latin typeface="Arial" charset="0"/>
                  <a:cs typeface="Arial" charset="0"/>
                </a:rPr>
                <a:t>…help users focus on services for disabled children and young people  and their families</a:t>
              </a:r>
            </a:p>
          </p:txBody>
        </p:sp>
        <p:sp>
          <p:nvSpPr>
            <p:cNvPr id="8" name="Rounded Rectangle 7"/>
            <p:cNvSpPr/>
            <p:nvPr/>
          </p:nvSpPr>
          <p:spPr>
            <a:xfrm>
              <a:off x="1560513" y="5589588"/>
              <a:ext cx="6191250" cy="1008062"/>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a:solidFill>
                    <a:schemeClr val="tx1"/>
                  </a:solidFill>
                  <a:latin typeface="Arial" charset="0"/>
                  <a:cs typeface="Arial" charset="0"/>
                </a:rPr>
                <a:t>…facilitate introduction &amp; use of Early Support as core element within joint planning &amp; commissioning of services for disabled children and young people</a:t>
              </a:r>
            </a:p>
          </p:txBody>
        </p:sp>
        <p:sp>
          <p:nvSpPr>
            <p:cNvPr id="9" name="Rounded Rectangle 8"/>
            <p:cNvSpPr/>
            <p:nvPr/>
          </p:nvSpPr>
          <p:spPr>
            <a:xfrm>
              <a:off x="5940425" y="3792538"/>
              <a:ext cx="2711450" cy="1565275"/>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a:solidFill>
                    <a:schemeClr val="tx1"/>
                  </a:solidFill>
                  <a:latin typeface="Arial" charset="0"/>
                  <a:cs typeface="Arial" charset="0"/>
                </a:rPr>
                <a:t>…aid multiagency review and planning for service improvement</a:t>
              </a:r>
            </a:p>
          </p:txBody>
        </p:sp>
        <p:sp>
          <p:nvSpPr>
            <p:cNvPr id="10" name="Rounded Rectangle 9"/>
            <p:cNvSpPr/>
            <p:nvPr/>
          </p:nvSpPr>
          <p:spPr>
            <a:xfrm>
              <a:off x="6659563" y="1412875"/>
              <a:ext cx="2233612" cy="2087563"/>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a:solidFill>
                    <a:schemeClr val="tx1"/>
                  </a:solidFill>
                  <a:latin typeface="Arial" charset="0"/>
                  <a:cs typeface="Arial" charset="0"/>
                </a:rPr>
                <a:t>…be used to concentrate discussion and planning on an individual or small number of principles</a:t>
              </a:r>
            </a:p>
          </p:txBody>
        </p:sp>
        <p:sp>
          <p:nvSpPr>
            <p:cNvPr id="11" name="Oval 10"/>
            <p:cNvSpPr/>
            <p:nvPr/>
          </p:nvSpPr>
          <p:spPr>
            <a:xfrm>
              <a:off x="3686175" y="3136900"/>
              <a:ext cx="1863725" cy="1660525"/>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900">
                  <a:solidFill>
                    <a:schemeClr val="tx1"/>
                  </a:solidFill>
                  <a:latin typeface="Arial" charset="0"/>
                  <a:cs typeface="Arial" charset="0"/>
                </a:rPr>
                <a:t>MAPIT can….</a:t>
              </a:r>
            </a:p>
          </p:txBody>
        </p:sp>
        <p:cxnSp>
          <p:nvCxnSpPr>
            <p:cNvPr id="15" name="Straight Connector 14"/>
            <p:cNvCxnSpPr>
              <a:cxnSpLocks noChangeShapeType="1"/>
              <a:stCxn id="4" idx="2"/>
              <a:endCxn id="11" idx="0"/>
            </p:cNvCxnSpPr>
            <p:nvPr/>
          </p:nvCxnSpPr>
          <p:spPr bwMode="auto">
            <a:xfrm>
              <a:off x="4618038" y="2549525"/>
              <a:ext cx="0" cy="58737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4656138" y="4770438"/>
              <a:ext cx="0" cy="81915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a:endCxn id="11" idx="3"/>
            </p:cNvCxnSpPr>
            <p:nvPr/>
          </p:nvCxnSpPr>
          <p:spPr bwMode="auto">
            <a:xfrm flipV="1">
              <a:off x="3257550" y="4554538"/>
              <a:ext cx="701675" cy="3651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a:endCxn id="11" idx="5"/>
            </p:cNvCxnSpPr>
            <p:nvPr/>
          </p:nvCxnSpPr>
          <p:spPr bwMode="auto">
            <a:xfrm flipH="1" flipV="1">
              <a:off x="5276850" y="4554538"/>
              <a:ext cx="663575" cy="5873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a:endCxn id="11" idx="7"/>
            </p:cNvCxnSpPr>
            <p:nvPr/>
          </p:nvCxnSpPr>
          <p:spPr bwMode="auto">
            <a:xfrm flipH="1">
              <a:off x="5276850" y="2536825"/>
              <a:ext cx="1382713" cy="84455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a:stCxn id="6" idx="3"/>
              <a:endCxn id="11" idx="1"/>
            </p:cNvCxnSpPr>
            <p:nvPr/>
          </p:nvCxnSpPr>
          <p:spPr bwMode="auto">
            <a:xfrm>
              <a:off x="2555875" y="2492375"/>
              <a:ext cx="1403350" cy="88741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083175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4994" name="Picture 2"/>
          <p:cNvPicPr>
            <a:picLocks noGrp="1" noChangeAspect="1" noChangeArrowheads="1"/>
          </p:cNvPicPr>
          <p:nvPr>
            <p:ph idx="1"/>
          </p:nvPr>
        </p:nvPicPr>
        <p:blipFill>
          <a:blip r:embed="rId2" cstate="print"/>
          <a:srcRect/>
          <a:stretch>
            <a:fillRect/>
          </a:stretch>
        </p:blipFill>
        <p:spPr bwMode="auto">
          <a:xfrm>
            <a:off x="86100" y="-47002"/>
            <a:ext cx="8734372" cy="61731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692696"/>
            <a:ext cx="6995120" cy="1143000"/>
          </a:xfrm>
        </p:spPr>
        <p:txBody>
          <a:bodyPr>
            <a:normAutofit fontScale="90000"/>
          </a:bodyPr>
          <a:lstStyle/>
          <a:p>
            <a:r>
              <a:rPr lang="en-GB" dirty="0" smtClean="0"/>
              <a:t>The Cedars Academy, Gateshead</a:t>
            </a:r>
            <a:endParaRPr lang="en-GB" dirty="0"/>
          </a:p>
        </p:txBody>
      </p:sp>
      <p:pic>
        <p:nvPicPr>
          <p:cNvPr id="1026" name="Picture 2" descr="The Cedars Academy logo">
            <a:hlinkClick r:id="rId2" tooltip="The Cedars Academy, Low Fell, Gateshead"/>
          </p:cNvPr>
          <p:cNvPicPr>
            <a:picLocks noChangeAspect="1" noChangeArrowheads="1"/>
          </p:cNvPicPr>
          <p:nvPr/>
        </p:nvPicPr>
        <p:blipFill>
          <a:blip r:embed="rId3" cstate="print"/>
          <a:srcRect/>
          <a:stretch>
            <a:fillRect/>
          </a:stretch>
        </p:blipFill>
        <p:spPr bwMode="auto">
          <a:xfrm>
            <a:off x="395536" y="332656"/>
            <a:ext cx="895350" cy="1076326"/>
          </a:xfrm>
          <a:prstGeom prst="rect">
            <a:avLst/>
          </a:prstGeom>
          <a:noFill/>
        </p:spPr>
      </p:pic>
      <p:sp>
        <p:nvSpPr>
          <p:cNvPr id="4" name="Rectangle 3"/>
          <p:cNvSpPr/>
          <p:nvPr/>
        </p:nvSpPr>
        <p:spPr>
          <a:xfrm>
            <a:off x="827584" y="1700808"/>
            <a:ext cx="7344816" cy="3970318"/>
          </a:xfrm>
          <a:prstGeom prst="rect">
            <a:avLst/>
          </a:prstGeom>
        </p:spPr>
        <p:txBody>
          <a:bodyPr wrap="square">
            <a:spAutoFit/>
          </a:bodyPr>
          <a:lstStyle/>
          <a:p>
            <a:r>
              <a:rPr lang="en-GB" dirty="0" smtClean="0"/>
              <a:t>The Cedars Academy is an all-age school for children and students aged 5 to 16 years.  It is one of a number of Special Schools in Gateshead. It specialises in providing education for children and young people with physical and medical needs, speech and language disorders, some types of autism, and a wide range of other complex needs often associated with emotional vulnerability.</a:t>
            </a:r>
          </a:p>
          <a:p>
            <a:endParaRPr lang="en-GB" dirty="0"/>
          </a:p>
          <a:p>
            <a:endParaRPr lang="en-GB" dirty="0" smtClean="0"/>
          </a:p>
          <a:p>
            <a:r>
              <a:rPr lang="en-GB" dirty="0" smtClean="0"/>
              <a:t>The Academy began the Achievement for All programme in September 2012.</a:t>
            </a:r>
          </a:p>
          <a:p>
            <a:r>
              <a:rPr lang="en-GB" dirty="0" smtClean="0"/>
              <a:t>The Needs Analysis identified a need to involve parents/carers more fully  in all aspects of their child’s school experience. The school has an active parent group which is largely a social and fundraising body. The school wanted to explore ways to involve all parent/carers in the learning and progress of their children in a more meaningful way.</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bespoke plan</a:t>
            </a:r>
            <a:endParaRPr lang="en-GB" dirty="0"/>
          </a:p>
        </p:txBody>
      </p:sp>
      <p:sp>
        <p:nvSpPr>
          <p:cNvPr id="4" name="TextBox 3"/>
          <p:cNvSpPr txBox="1"/>
          <p:nvPr/>
        </p:nvSpPr>
        <p:spPr>
          <a:xfrm>
            <a:off x="827584" y="1484784"/>
            <a:ext cx="7488832" cy="4247317"/>
          </a:xfrm>
          <a:prstGeom prst="rect">
            <a:avLst/>
          </a:prstGeom>
          <a:noFill/>
        </p:spPr>
        <p:txBody>
          <a:bodyPr wrap="square" rtlCol="0">
            <a:spAutoFit/>
          </a:bodyPr>
          <a:lstStyle/>
          <a:p>
            <a:pPr>
              <a:buFont typeface="Arial" pitchFamily="34" charset="0"/>
              <a:buChar char="•"/>
            </a:pPr>
            <a:r>
              <a:rPr lang="en-GB" dirty="0" smtClean="0"/>
              <a:t>Key members of staff received training in the principles of </a:t>
            </a:r>
            <a:r>
              <a:rPr lang="en-GB" dirty="0" err="1" smtClean="0"/>
              <a:t>AfA</a:t>
            </a:r>
            <a:r>
              <a:rPr lang="en-GB" dirty="0" smtClean="0"/>
              <a:t>, Early Support and the Structured Conversation.</a:t>
            </a:r>
          </a:p>
          <a:p>
            <a:pPr>
              <a:buFont typeface="Arial" pitchFamily="34" charset="0"/>
              <a:buChar char="•"/>
            </a:pPr>
            <a:r>
              <a:rPr lang="en-GB" dirty="0" smtClean="0"/>
              <a:t>School staff began to undertake Structured Conversations with parents</a:t>
            </a:r>
          </a:p>
          <a:p>
            <a:pPr>
              <a:buFont typeface="Arial" pitchFamily="34" charset="0"/>
              <a:buChar char="•"/>
            </a:pPr>
            <a:r>
              <a:rPr lang="en-GB" dirty="0" smtClean="0"/>
              <a:t>The </a:t>
            </a:r>
            <a:r>
              <a:rPr lang="en-GB" dirty="0" err="1" smtClean="0"/>
              <a:t>AfA</a:t>
            </a:r>
            <a:r>
              <a:rPr lang="en-GB" dirty="0" smtClean="0"/>
              <a:t> Coach carried out a audit (based on the MAPIT tool) to gather parent and pupil views on the school’s service in relation to the 10 key principles.</a:t>
            </a:r>
          </a:p>
          <a:p>
            <a:pPr>
              <a:buFont typeface="Arial" pitchFamily="34" charset="0"/>
              <a:buChar char="•"/>
            </a:pPr>
            <a:r>
              <a:rPr lang="en-GB" dirty="0" smtClean="0"/>
              <a:t>The school champion and school </a:t>
            </a:r>
            <a:r>
              <a:rPr lang="en-GB" dirty="0" err="1" smtClean="0"/>
              <a:t>AfA</a:t>
            </a:r>
            <a:r>
              <a:rPr lang="en-GB" dirty="0" smtClean="0"/>
              <a:t> coach jointly planned a whole school CPD day</a:t>
            </a:r>
          </a:p>
          <a:p>
            <a:pPr lvl="1">
              <a:buFont typeface="Courier New" pitchFamily="49" charset="0"/>
              <a:buChar char="o"/>
            </a:pPr>
            <a:r>
              <a:rPr lang="en-GB" dirty="0" smtClean="0"/>
              <a:t> Introduction to Achievement for All</a:t>
            </a:r>
          </a:p>
          <a:p>
            <a:pPr lvl="1">
              <a:buFont typeface="Courier New" pitchFamily="49" charset="0"/>
              <a:buChar char="o"/>
            </a:pPr>
            <a:r>
              <a:rPr lang="en-GB" dirty="0"/>
              <a:t> </a:t>
            </a:r>
            <a:r>
              <a:rPr lang="en-GB" dirty="0" smtClean="0"/>
              <a:t>Structured Conversation Training with input from trained school staff</a:t>
            </a:r>
          </a:p>
          <a:p>
            <a:pPr lvl="1">
              <a:buFont typeface="Courier New" pitchFamily="49" charset="0"/>
              <a:buChar char="o"/>
            </a:pPr>
            <a:r>
              <a:rPr lang="en-GB" dirty="0" smtClean="0"/>
              <a:t> Introduction to Early Support</a:t>
            </a:r>
          </a:p>
          <a:p>
            <a:pPr lvl="1">
              <a:buFont typeface="Courier New" pitchFamily="49" charset="0"/>
              <a:buChar char="o"/>
            </a:pPr>
            <a:r>
              <a:rPr lang="en-GB" dirty="0"/>
              <a:t> </a:t>
            </a:r>
            <a:r>
              <a:rPr lang="en-GB" dirty="0" smtClean="0"/>
              <a:t>Exploration of Early Support Resources/training</a:t>
            </a:r>
          </a:p>
          <a:p>
            <a:pPr lvl="1">
              <a:buFont typeface="Courier New" pitchFamily="49" charset="0"/>
              <a:buChar char="o"/>
            </a:pPr>
            <a:r>
              <a:rPr lang="en-GB" dirty="0"/>
              <a:t> </a:t>
            </a:r>
            <a:r>
              <a:rPr lang="en-GB" dirty="0" smtClean="0"/>
              <a:t>Key findings of  </a:t>
            </a:r>
            <a:r>
              <a:rPr lang="en-GB" dirty="0" err="1" smtClean="0"/>
              <a:t>AfA</a:t>
            </a:r>
            <a:r>
              <a:rPr lang="en-GB" dirty="0" smtClean="0"/>
              <a:t> Needs Analysis and Early Support MAPIT exercise (parent and pupil views)</a:t>
            </a:r>
          </a:p>
          <a:p>
            <a:pPr lvl="1">
              <a:buFont typeface="Courier New" pitchFamily="49" charset="0"/>
              <a:buChar char="o"/>
            </a:pPr>
            <a:r>
              <a:rPr lang="en-GB" dirty="0" smtClean="0"/>
              <a:t>Staff to explore and develop actions to address the areas for development.</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648072"/>
          </a:xfrm>
        </p:spPr>
        <p:txBody>
          <a:bodyPr>
            <a:normAutofit fontScale="90000"/>
          </a:bodyPr>
          <a:lstStyle/>
          <a:p>
            <a:r>
              <a:rPr lang="en-GB" dirty="0" smtClean="0"/>
              <a:t>Desired Outcomes</a:t>
            </a:r>
            <a:br>
              <a:rPr lang="en-GB" dirty="0" smtClean="0"/>
            </a:br>
            <a:r>
              <a:rPr lang="en-GB" dirty="0"/>
              <a:t/>
            </a:r>
            <a:br>
              <a:rPr lang="en-GB" dirty="0"/>
            </a:br>
            <a:endParaRPr lang="en-GB" dirty="0"/>
          </a:p>
        </p:txBody>
      </p:sp>
      <p:sp>
        <p:nvSpPr>
          <p:cNvPr id="3" name="TextBox 2"/>
          <p:cNvSpPr txBox="1"/>
          <p:nvPr/>
        </p:nvSpPr>
        <p:spPr>
          <a:xfrm>
            <a:off x="611560" y="836712"/>
            <a:ext cx="8136904" cy="5355312"/>
          </a:xfrm>
          <a:prstGeom prst="rect">
            <a:avLst/>
          </a:prstGeom>
          <a:noFill/>
        </p:spPr>
        <p:txBody>
          <a:bodyPr wrap="square" rtlCol="0">
            <a:spAutoFit/>
          </a:bodyPr>
          <a:lstStyle/>
          <a:p>
            <a:r>
              <a:rPr lang="en-GB" dirty="0" smtClean="0"/>
              <a:t>All staff have a clear understanding of the purpose and structure of the Achievement for All programme and their role in its implementation.</a:t>
            </a:r>
          </a:p>
          <a:p>
            <a:endParaRPr lang="en-GB" dirty="0"/>
          </a:p>
          <a:p>
            <a:r>
              <a:rPr lang="en-GB" dirty="0" smtClean="0"/>
              <a:t>All staff understand the principles of the structured conversation and have enhanced their knowledge and skills.</a:t>
            </a:r>
          </a:p>
          <a:p>
            <a:endParaRPr lang="en-GB" dirty="0"/>
          </a:p>
          <a:p>
            <a:r>
              <a:rPr lang="en-GB" dirty="0" smtClean="0"/>
              <a:t>All staff have an understanding of the Early Support approach and the key principles.</a:t>
            </a:r>
          </a:p>
          <a:p>
            <a:endParaRPr lang="en-GB" dirty="0"/>
          </a:p>
          <a:p>
            <a:r>
              <a:rPr lang="en-GB" dirty="0" smtClean="0"/>
              <a:t>All staff have an awareness of the resources and training available through Early Support and how they may be used to improve outcomes for families.</a:t>
            </a:r>
          </a:p>
          <a:p>
            <a:endParaRPr lang="en-GB" dirty="0"/>
          </a:p>
          <a:p>
            <a:r>
              <a:rPr lang="en-GB" dirty="0" smtClean="0"/>
              <a:t>All staff have an understanding of the key </a:t>
            </a:r>
            <a:r>
              <a:rPr lang="en-GB" dirty="0" err="1" smtClean="0"/>
              <a:t>AfA</a:t>
            </a:r>
            <a:r>
              <a:rPr lang="en-GB" dirty="0" smtClean="0"/>
              <a:t> areas for development as identified by senior staff and key Early Support findings from parents and pupils.</a:t>
            </a:r>
          </a:p>
          <a:p>
            <a:endParaRPr lang="en-GB" dirty="0"/>
          </a:p>
          <a:p>
            <a:r>
              <a:rPr lang="en-GB" dirty="0" smtClean="0"/>
              <a:t>Staff will have shared and discussed ideas for development and begun to develop action plans.</a:t>
            </a:r>
          </a:p>
          <a:p>
            <a:endParaRPr lang="en-GB" dirty="0"/>
          </a:p>
          <a:p>
            <a:r>
              <a:rPr lang="en-GB" b="1" dirty="0" smtClean="0"/>
              <a:t>The school will work more effectively with all families and outcome for all pupils/families  will be improved.</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Support/</a:t>
            </a:r>
            <a:r>
              <a:rPr lang="en-GB" dirty="0" err="1" smtClean="0"/>
              <a:t>AfA</a:t>
            </a:r>
            <a:endParaRPr lang="en-GB" dirty="0"/>
          </a:p>
        </p:txBody>
      </p:sp>
      <p:sp>
        <p:nvSpPr>
          <p:cNvPr id="3" name="TextBox 2"/>
          <p:cNvSpPr txBox="1"/>
          <p:nvPr/>
        </p:nvSpPr>
        <p:spPr>
          <a:xfrm>
            <a:off x="323528" y="1628800"/>
            <a:ext cx="8424936" cy="3108543"/>
          </a:xfrm>
          <a:prstGeom prst="rect">
            <a:avLst/>
          </a:prstGeom>
          <a:noFill/>
        </p:spPr>
        <p:txBody>
          <a:bodyPr wrap="square" rtlCol="0">
            <a:spAutoFit/>
          </a:bodyPr>
          <a:lstStyle/>
          <a:p>
            <a:r>
              <a:rPr lang="en-GB" sz="2800" dirty="0" smtClean="0"/>
              <a:t>Do you feel that the Early Support principles have relevance in your school setting?</a:t>
            </a:r>
          </a:p>
          <a:p>
            <a:endParaRPr lang="en-GB" sz="2800" dirty="0" smtClean="0"/>
          </a:p>
          <a:p>
            <a:endParaRPr lang="en-GB" sz="2800" dirty="0" smtClean="0"/>
          </a:p>
          <a:p>
            <a:r>
              <a:rPr lang="en-GB" sz="2800" dirty="0" smtClean="0"/>
              <a:t>Do you think that there are ways in which the Achievement for All elements could enhance your ability to fulfil the 10 principles more effectively?</a:t>
            </a:r>
            <a:endParaRPr lang="en-GB" sz="2800" dirty="0"/>
          </a:p>
        </p:txBody>
      </p:sp>
      <p:pic>
        <p:nvPicPr>
          <p:cNvPr id="4" name="Picture 6" descr="C:\Users\Philip Fearn\AppData\Local\Microsoft\Windows\Temporary Internet Files\Content.Outlook\3C1309FY\AAA logo rgb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725" y="5805488"/>
            <a:ext cx="325755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988" y="5826125"/>
            <a:ext cx="23749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Achievement for All Partners</a:t>
            </a:r>
            <a:endParaRPr lang="en-GB" dirty="0"/>
          </a:p>
        </p:txBody>
      </p:sp>
      <p:pic>
        <p:nvPicPr>
          <p:cNvPr id="4" name="Content Placeholder 3" descr="logo_small.jpg"/>
          <p:cNvPicPr>
            <a:picLocks noGrp="1" noChangeAspect="1"/>
          </p:cNvPicPr>
          <p:nvPr>
            <p:ph idx="1"/>
          </p:nvPr>
        </p:nvPicPr>
        <p:blipFill>
          <a:blip r:embed="rId2" cstate="print"/>
          <a:stretch>
            <a:fillRect/>
          </a:stretch>
        </p:blipFill>
        <p:spPr>
          <a:xfrm>
            <a:off x="5436096" y="4941168"/>
            <a:ext cx="2905125" cy="1171575"/>
          </a:xfrm>
        </p:spPr>
      </p:pic>
      <p:pic>
        <p:nvPicPr>
          <p:cNvPr id="6" name="Picture 5" descr="logo.png"/>
          <p:cNvPicPr>
            <a:picLocks noChangeAspect="1"/>
          </p:cNvPicPr>
          <p:nvPr/>
        </p:nvPicPr>
        <p:blipFill>
          <a:blip r:embed="rId3" cstate="print"/>
          <a:stretch>
            <a:fillRect/>
          </a:stretch>
        </p:blipFill>
        <p:spPr>
          <a:xfrm>
            <a:off x="323528" y="1196752"/>
            <a:ext cx="2880319" cy="1440160"/>
          </a:xfrm>
          <a:prstGeom prst="rect">
            <a:avLst/>
          </a:prstGeom>
        </p:spPr>
      </p:pic>
      <p:pic>
        <p:nvPicPr>
          <p:cNvPr id="8" name="Picture 7" descr="logo-home.png"/>
          <p:cNvPicPr>
            <a:picLocks noChangeAspect="1"/>
          </p:cNvPicPr>
          <p:nvPr/>
        </p:nvPicPr>
        <p:blipFill>
          <a:blip r:embed="rId4" cstate="print">
            <a:duotone>
              <a:prstClr val="black"/>
              <a:schemeClr val="accent1">
                <a:tint val="45000"/>
                <a:satMod val="400000"/>
              </a:schemeClr>
            </a:duotone>
          </a:blip>
          <a:stretch>
            <a:fillRect/>
          </a:stretch>
        </p:blipFill>
        <p:spPr>
          <a:xfrm>
            <a:off x="6948264" y="1772816"/>
            <a:ext cx="1076475" cy="485843"/>
          </a:xfrm>
          <a:prstGeom prst="rect">
            <a:avLst/>
          </a:prstGeom>
        </p:spPr>
      </p:pic>
      <p:pic>
        <p:nvPicPr>
          <p:cNvPr id="9" name="Picture 8" descr="nofa_logo.jpg"/>
          <p:cNvPicPr>
            <a:picLocks noChangeAspect="1"/>
          </p:cNvPicPr>
          <p:nvPr/>
        </p:nvPicPr>
        <p:blipFill>
          <a:blip r:embed="rId5" cstate="print"/>
          <a:stretch>
            <a:fillRect/>
          </a:stretch>
        </p:blipFill>
        <p:spPr>
          <a:xfrm>
            <a:off x="467544" y="3789040"/>
            <a:ext cx="1866032" cy="1866032"/>
          </a:xfrm>
          <a:prstGeom prst="rect">
            <a:avLst/>
          </a:prstGeom>
        </p:spPr>
      </p:pic>
      <p:pic>
        <p:nvPicPr>
          <p:cNvPr id="10" name="Picture 9" descr="images.jpg"/>
          <p:cNvPicPr>
            <a:picLocks noChangeAspect="1"/>
          </p:cNvPicPr>
          <p:nvPr/>
        </p:nvPicPr>
        <p:blipFill>
          <a:blip r:embed="rId6" cstate="print"/>
          <a:stretch>
            <a:fillRect/>
          </a:stretch>
        </p:blipFill>
        <p:spPr>
          <a:xfrm>
            <a:off x="7020272" y="2852936"/>
            <a:ext cx="1311120" cy="1622673"/>
          </a:xfrm>
          <a:prstGeom prst="rect">
            <a:avLst/>
          </a:prstGeom>
        </p:spPr>
      </p:pic>
      <p:pic>
        <p:nvPicPr>
          <p:cNvPr id="11" name="Picture 10" descr="dys.png"/>
          <p:cNvPicPr>
            <a:picLocks noChangeAspect="1"/>
          </p:cNvPicPr>
          <p:nvPr/>
        </p:nvPicPr>
        <p:blipFill>
          <a:blip r:embed="rId7" cstate="print"/>
          <a:stretch>
            <a:fillRect/>
          </a:stretch>
        </p:blipFill>
        <p:spPr>
          <a:xfrm>
            <a:off x="2411760" y="5157192"/>
            <a:ext cx="1287587" cy="1287587"/>
          </a:xfrm>
          <a:prstGeom prst="rect">
            <a:avLst/>
          </a:prstGeom>
        </p:spPr>
      </p:pic>
      <p:pic>
        <p:nvPicPr>
          <p:cNvPr id="12"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720" y="2780928"/>
            <a:ext cx="4489566" cy="145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ormAutofit/>
          </a:bodyPr>
          <a:lstStyle/>
          <a:p>
            <a:r>
              <a:rPr lang="en-GB" sz="3200" dirty="0" smtClean="0">
                <a:latin typeface="Arial" pitchFamily="34" charset="0"/>
                <a:ea typeface="Osaka" charset="-128"/>
                <a:cs typeface="Arial" pitchFamily="34" charset="0"/>
              </a:rPr>
              <a:t>Early Support</a:t>
            </a:r>
          </a:p>
        </p:txBody>
      </p:sp>
      <p:sp>
        <p:nvSpPr>
          <p:cNvPr id="237571" name="Rectangle 3"/>
          <p:cNvSpPr>
            <a:spLocks noGrp="1" noChangeArrowheads="1"/>
          </p:cNvSpPr>
          <p:nvPr>
            <p:ph type="body" idx="4294967295"/>
          </p:nvPr>
        </p:nvSpPr>
        <p:spPr>
          <a:xfrm>
            <a:off x="685800" y="1340768"/>
            <a:ext cx="7696200" cy="5060032"/>
          </a:xfrm>
        </p:spPr>
        <p:txBody>
          <a:bodyPr>
            <a:normAutofit/>
          </a:bodyPr>
          <a:lstStyle/>
          <a:p>
            <a:r>
              <a:rPr lang="en-GB" sz="2400" b="1" dirty="0" smtClean="0">
                <a:latin typeface="Arial" pitchFamily="34" charset="0"/>
                <a:ea typeface="Osaka" charset="-128"/>
                <a:cs typeface="Arial" pitchFamily="34" charset="0"/>
              </a:rPr>
              <a:t>Early Support</a:t>
            </a:r>
            <a:r>
              <a:rPr lang="en-GB" sz="2400" dirty="0" smtClean="0">
                <a:latin typeface="Arial" pitchFamily="34" charset="0"/>
                <a:ea typeface="Osaka" charset="-128"/>
                <a:cs typeface="Arial" pitchFamily="34" charset="0"/>
              </a:rPr>
              <a:t> is a way of working, underpinned by 10 principles, that improves the delivery of services for disabled children, young people and their families. </a:t>
            </a:r>
          </a:p>
          <a:p>
            <a:r>
              <a:rPr lang="en-GB" sz="2400" dirty="0" smtClean="0">
                <a:latin typeface="Arial" pitchFamily="34" charset="0"/>
                <a:ea typeface="Osaka" charset="-128"/>
                <a:cs typeface="Arial" pitchFamily="34" charset="0"/>
              </a:rPr>
              <a:t>Early Support is a core partner supporting the implementation of proposals in the Government Green Paper </a:t>
            </a:r>
            <a:r>
              <a:rPr lang="en-GB" sz="2400" i="1" dirty="0" smtClean="0">
                <a:latin typeface="Arial" pitchFamily="34" charset="0"/>
                <a:ea typeface="Osaka" charset="-128"/>
                <a:cs typeface="Arial" pitchFamily="34" charset="0"/>
              </a:rPr>
              <a:t>Support and Aspiration </a:t>
            </a:r>
            <a:r>
              <a:rPr lang="en-GB" sz="2400" dirty="0" smtClean="0">
                <a:latin typeface="Arial" pitchFamily="34" charset="0"/>
                <a:ea typeface="Osaka" charset="-128"/>
                <a:cs typeface="Arial" pitchFamily="34" charset="0"/>
              </a:rPr>
              <a:t>(2011).</a:t>
            </a:r>
          </a:p>
          <a:p>
            <a:r>
              <a:rPr lang="en-GB" sz="2400" b="1" dirty="0" smtClean="0">
                <a:latin typeface="Arial" pitchFamily="34" charset="0"/>
                <a:ea typeface="Osaka" charset="-128"/>
                <a:cs typeface="Arial" pitchFamily="34" charset="0"/>
              </a:rPr>
              <a:t>It is not a programme or a service  </a:t>
            </a:r>
          </a:p>
          <a:p>
            <a:r>
              <a:rPr lang="en-GB" sz="2400" b="1" dirty="0" smtClean="0">
                <a:latin typeface="Arial" pitchFamily="34" charset="0"/>
                <a:ea typeface="Osaka" charset="-128"/>
                <a:cs typeface="Arial" pitchFamily="34" charset="0"/>
              </a:rPr>
              <a:t>Now for use 0-25.</a:t>
            </a:r>
          </a:p>
        </p:txBody>
      </p:sp>
    </p:spTree>
    <p:extLst>
      <p:ext uri="{BB962C8B-B14F-4D97-AF65-F5344CB8AC3E}">
        <p14:creationId xmlns:p14="http://schemas.microsoft.com/office/powerpoint/2010/main" val="3014755718"/>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Effect transition="in" filter="dissolve">
                                      <p:cBhvr>
                                        <p:cTn id="7" dur="500"/>
                                        <p:tgtEl>
                                          <p:spTgt spid="23757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7571">
                                            <p:txEl>
                                              <p:pRg st="1" end="1"/>
                                            </p:txEl>
                                          </p:spTgt>
                                        </p:tgtEl>
                                        <p:attrNameLst>
                                          <p:attrName>style.visibility</p:attrName>
                                        </p:attrNameLst>
                                      </p:cBhvr>
                                      <p:to>
                                        <p:strVal val="visible"/>
                                      </p:to>
                                    </p:set>
                                    <p:animEffect transition="in" filter="dissolve">
                                      <p:cBhvr>
                                        <p:cTn id="11" dur="500"/>
                                        <p:tgtEl>
                                          <p:spTgt spid="237571">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37571">
                                            <p:txEl>
                                              <p:pRg st="2" end="2"/>
                                            </p:txEl>
                                          </p:spTgt>
                                        </p:tgtEl>
                                        <p:attrNameLst>
                                          <p:attrName>style.visibility</p:attrName>
                                        </p:attrNameLst>
                                      </p:cBhvr>
                                      <p:to>
                                        <p:strVal val="visible"/>
                                      </p:to>
                                    </p:set>
                                    <p:animEffect transition="in" filter="dissolve">
                                      <p:cBhvr>
                                        <p:cTn id="15" dur="500"/>
                                        <p:tgtEl>
                                          <p:spTgt spid="237571">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37571">
                                            <p:txEl>
                                              <p:pRg st="3" end="3"/>
                                            </p:txEl>
                                          </p:spTgt>
                                        </p:tgtEl>
                                        <p:attrNameLst>
                                          <p:attrName>style.visibility</p:attrName>
                                        </p:attrNameLst>
                                      </p:cBhvr>
                                      <p:to>
                                        <p:strVal val="visible"/>
                                      </p:to>
                                    </p:set>
                                    <p:animEffect transition="in" filter="dissolve">
                                      <p:cBhvr>
                                        <p:cTn id="19" dur="500"/>
                                        <p:tgtEl>
                                          <p:spTgt spid="2375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endParaRPr lang="en-US" dirty="0" smtClean="0"/>
          </a:p>
        </p:txBody>
      </p:sp>
      <p:sp>
        <p:nvSpPr>
          <p:cNvPr id="3" name="Subtitle 2"/>
          <p:cNvSpPr>
            <a:spLocks noGrp="1"/>
          </p:cNvSpPr>
          <p:nvPr>
            <p:ph type="subTitle" idx="1"/>
          </p:nvPr>
        </p:nvSpPr>
        <p:spPr/>
        <p:txBody>
          <a:bodyPr/>
          <a:lstStyle/>
          <a:p>
            <a:pPr>
              <a:buFont typeface="Arial" pitchFamily="34" charset="0"/>
              <a:buNone/>
              <a:defRPr/>
            </a:pPr>
            <a:endParaRPr lang="en-US" dirty="0"/>
          </a:p>
        </p:txBody>
      </p:sp>
      <p:pic>
        <p:nvPicPr>
          <p:cNvPr id="4100" name="Picture 3" descr="all principle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250" y="-228600"/>
            <a:ext cx="10644188" cy="752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p:cNvSpPr txBox="1">
            <a:spLocks noChangeArrowheads="1"/>
          </p:cNvSpPr>
          <p:nvPr/>
        </p:nvSpPr>
        <p:spPr bwMode="auto">
          <a:xfrm>
            <a:off x="3357563" y="379413"/>
            <a:ext cx="3659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solidFill>
                  <a:srgbClr val="00A8CB"/>
                </a:solidFill>
              </a:rPr>
              <a:t>Early Support principles</a:t>
            </a:r>
          </a:p>
        </p:txBody>
      </p:sp>
    </p:spTree>
    <p:extLst>
      <p:ext uri="{BB962C8B-B14F-4D97-AF65-F5344CB8AC3E}">
        <p14:creationId xmlns:p14="http://schemas.microsoft.com/office/powerpoint/2010/main" val="1537311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idx="4294967295"/>
          </p:nvPr>
        </p:nvSpPr>
        <p:spPr/>
        <p:txBody>
          <a:bodyPr>
            <a:normAutofit/>
          </a:bodyPr>
          <a:lstStyle/>
          <a:p>
            <a:r>
              <a:rPr lang="en-GB" sz="3200" dirty="0" smtClean="0">
                <a:latin typeface="Arial" pitchFamily="34" charset="0"/>
                <a:ea typeface="Osaka" charset="-128"/>
                <a:cs typeface="Arial" pitchFamily="34" charset="0"/>
              </a:rPr>
              <a:t>Early Support approach</a:t>
            </a:r>
          </a:p>
        </p:txBody>
      </p:sp>
      <p:grpSp>
        <p:nvGrpSpPr>
          <p:cNvPr id="2" name="Group 1032"/>
          <p:cNvGrpSpPr>
            <a:grpSpLocks/>
          </p:cNvGrpSpPr>
          <p:nvPr/>
        </p:nvGrpSpPr>
        <p:grpSpPr bwMode="auto">
          <a:xfrm>
            <a:off x="1638300" y="1556792"/>
            <a:ext cx="5219700" cy="4104456"/>
            <a:chOff x="1824" y="633"/>
            <a:chExt cx="2834" cy="2849"/>
          </a:xfrm>
        </p:grpSpPr>
        <p:sp>
          <p:nvSpPr>
            <p:cNvPr id="16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GB" dirty="0"/>
            </a:p>
          </p:txBody>
        </p:sp>
        <p:sp>
          <p:nvSpPr>
            <p:cNvPr id="16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GB" dirty="0"/>
            </a:p>
          </p:txBody>
        </p:sp>
        <p:sp>
          <p:nvSpPr>
            <p:cNvPr id="16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GB" dirty="0"/>
            </a:p>
          </p:txBody>
        </p:sp>
        <p:sp>
          <p:nvSpPr>
            <p:cNvPr id="16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GB" dirty="0"/>
            </a:p>
          </p:txBody>
        </p:sp>
      </p:grpSp>
      <p:sp>
        <p:nvSpPr>
          <p:cNvPr id="253965" name="Text Box 1037"/>
          <p:cNvSpPr txBox="1">
            <a:spLocks noChangeArrowheads="1"/>
          </p:cNvSpPr>
          <p:nvPr/>
        </p:nvSpPr>
        <p:spPr bwMode="auto">
          <a:xfrm>
            <a:off x="179512" y="2209800"/>
            <a:ext cx="1584176" cy="707886"/>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ea typeface="Osaka" charset="-128"/>
              </a:defRPr>
            </a:lvl1pPr>
            <a:lvl2pPr marL="742950" indent="-285750">
              <a:defRPr sz="2000">
                <a:solidFill>
                  <a:schemeClr val="tx1"/>
                </a:solidFill>
                <a:latin typeface="Arial" charset="0"/>
                <a:ea typeface="Osaka" charset="-128"/>
              </a:defRPr>
            </a:lvl2pPr>
            <a:lvl3pPr marL="1143000" indent="-228600">
              <a:defRPr sz="2000">
                <a:solidFill>
                  <a:schemeClr val="tx1"/>
                </a:solidFill>
                <a:latin typeface="Arial" charset="0"/>
                <a:ea typeface="Osaka" charset="-128"/>
              </a:defRPr>
            </a:lvl3pPr>
            <a:lvl4pPr marL="1600200" indent="-228600">
              <a:defRPr sz="2000">
                <a:solidFill>
                  <a:schemeClr val="tx1"/>
                </a:solidFill>
                <a:latin typeface="Arial" charset="0"/>
                <a:ea typeface="Osaka" charset="-128"/>
              </a:defRPr>
            </a:lvl4pPr>
            <a:lvl5pPr marL="2057400" indent="-228600">
              <a:defRPr sz="2000">
                <a:solidFill>
                  <a:schemeClr val="tx1"/>
                </a:solidFill>
                <a:latin typeface="Arial" charset="0"/>
                <a:ea typeface="Osaka" charset="-128"/>
              </a:defRPr>
            </a:lvl5pPr>
            <a:lvl6pPr marL="2514600" indent="-228600" eaLnBrk="0" fontAlgn="base" hangingPunct="0">
              <a:spcBef>
                <a:spcPct val="0"/>
              </a:spcBef>
              <a:spcAft>
                <a:spcPct val="0"/>
              </a:spcAft>
              <a:defRPr sz="2000">
                <a:solidFill>
                  <a:schemeClr val="tx1"/>
                </a:solidFill>
                <a:latin typeface="Arial" charset="0"/>
                <a:ea typeface="Osaka" charset="-128"/>
              </a:defRPr>
            </a:lvl6pPr>
            <a:lvl7pPr marL="2971800" indent="-228600" eaLnBrk="0" fontAlgn="base" hangingPunct="0">
              <a:spcBef>
                <a:spcPct val="0"/>
              </a:spcBef>
              <a:spcAft>
                <a:spcPct val="0"/>
              </a:spcAft>
              <a:defRPr sz="2000">
                <a:solidFill>
                  <a:schemeClr val="tx1"/>
                </a:solidFill>
                <a:latin typeface="Arial" charset="0"/>
                <a:ea typeface="Osaka" charset="-128"/>
              </a:defRPr>
            </a:lvl7pPr>
            <a:lvl8pPr marL="3429000" indent="-228600" eaLnBrk="0" fontAlgn="base" hangingPunct="0">
              <a:spcBef>
                <a:spcPct val="0"/>
              </a:spcBef>
              <a:spcAft>
                <a:spcPct val="0"/>
              </a:spcAft>
              <a:defRPr sz="2000">
                <a:solidFill>
                  <a:schemeClr val="tx1"/>
                </a:solidFill>
                <a:latin typeface="Arial" charset="0"/>
                <a:ea typeface="Osaka" charset="-128"/>
              </a:defRPr>
            </a:lvl8pPr>
            <a:lvl9pPr marL="3886200" indent="-228600" eaLnBrk="0" fontAlgn="base" hangingPunct="0">
              <a:spcBef>
                <a:spcPct val="0"/>
              </a:spcBef>
              <a:spcAft>
                <a:spcPct val="0"/>
              </a:spcAft>
              <a:defRPr sz="2000">
                <a:solidFill>
                  <a:schemeClr val="tx1"/>
                </a:solidFill>
                <a:latin typeface="Arial" charset="0"/>
                <a:ea typeface="Osaka" charset="-128"/>
              </a:defRPr>
            </a:lvl9pPr>
          </a:lstStyle>
          <a:p>
            <a:pPr>
              <a:spcBef>
                <a:spcPct val="50000"/>
              </a:spcBef>
            </a:pPr>
            <a:r>
              <a:rPr lang="en-GB" b="1" dirty="0">
                <a:solidFill>
                  <a:srgbClr val="000066"/>
                </a:solidFill>
              </a:rPr>
              <a:t>Shared information</a:t>
            </a:r>
          </a:p>
        </p:txBody>
      </p:sp>
      <p:sp>
        <p:nvSpPr>
          <p:cNvPr id="253966" name="Text Box 1038"/>
          <p:cNvSpPr txBox="1">
            <a:spLocks noChangeArrowheads="1"/>
          </p:cNvSpPr>
          <p:nvPr/>
        </p:nvSpPr>
        <p:spPr bwMode="auto">
          <a:xfrm>
            <a:off x="6324600" y="4346742"/>
            <a:ext cx="2135832" cy="10156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ea typeface="Osaka" charset="-128"/>
              </a:defRPr>
            </a:lvl1pPr>
            <a:lvl2pPr marL="742950" indent="-285750">
              <a:defRPr sz="2000">
                <a:solidFill>
                  <a:schemeClr val="tx1"/>
                </a:solidFill>
                <a:latin typeface="Arial" charset="0"/>
                <a:ea typeface="Osaka" charset="-128"/>
              </a:defRPr>
            </a:lvl2pPr>
            <a:lvl3pPr marL="1143000" indent="-228600">
              <a:defRPr sz="2000">
                <a:solidFill>
                  <a:schemeClr val="tx1"/>
                </a:solidFill>
                <a:latin typeface="Arial" charset="0"/>
                <a:ea typeface="Osaka" charset="-128"/>
              </a:defRPr>
            </a:lvl3pPr>
            <a:lvl4pPr marL="1600200" indent="-228600">
              <a:defRPr sz="2000">
                <a:solidFill>
                  <a:schemeClr val="tx1"/>
                </a:solidFill>
                <a:latin typeface="Arial" charset="0"/>
                <a:ea typeface="Osaka" charset="-128"/>
              </a:defRPr>
            </a:lvl4pPr>
            <a:lvl5pPr marL="2057400" indent="-228600">
              <a:defRPr sz="2000">
                <a:solidFill>
                  <a:schemeClr val="tx1"/>
                </a:solidFill>
                <a:latin typeface="Arial" charset="0"/>
                <a:ea typeface="Osaka" charset="-128"/>
              </a:defRPr>
            </a:lvl5pPr>
            <a:lvl6pPr marL="2514600" indent="-228600" eaLnBrk="0" fontAlgn="base" hangingPunct="0">
              <a:spcBef>
                <a:spcPct val="0"/>
              </a:spcBef>
              <a:spcAft>
                <a:spcPct val="0"/>
              </a:spcAft>
              <a:defRPr sz="2000">
                <a:solidFill>
                  <a:schemeClr val="tx1"/>
                </a:solidFill>
                <a:latin typeface="Arial" charset="0"/>
                <a:ea typeface="Osaka" charset="-128"/>
              </a:defRPr>
            </a:lvl6pPr>
            <a:lvl7pPr marL="2971800" indent="-228600" eaLnBrk="0" fontAlgn="base" hangingPunct="0">
              <a:spcBef>
                <a:spcPct val="0"/>
              </a:spcBef>
              <a:spcAft>
                <a:spcPct val="0"/>
              </a:spcAft>
              <a:defRPr sz="2000">
                <a:solidFill>
                  <a:schemeClr val="tx1"/>
                </a:solidFill>
                <a:latin typeface="Arial" charset="0"/>
                <a:ea typeface="Osaka" charset="-128"/>
              </a:defRPr>
            </a:lvl7pPr>
            <a:lvl8pPr marL="3429000" indent="-228600" eaLnBrk="0" fontAlgn="base" hangingPunct="0">
              <a:spcBef>
                <a:spcPct val="0"/>
              </a:spcBef>
              <a:spcAft>
                <a:spcPct val="0"/>
              </a:spcAft>
              <a:defRPr sz="2000">
                <a:solidFill>
                  <a:schemeClr val="tx1"/>
                </a:solidFill>
                <a:latin typeface="Arial" charset="0"/>
                <a:ea typeface="Osaka" charset="-128"/>
              </a:defRPr>
            </a:lvl8pPr>
            <a:lvl9pPr marL="3886200" indent="-228600" eaLnBrk="0" fontAlgn="base" hangingPunct="0">
              <a:spcBef>
                <a:spcPct val="0"/>
              </a:spcBef>
              <a:spcAft>
                <a:spcPct val="0"/>
              </a:spcAft>
              <a:defRPr sz="2000">
                <a:solidFill>
                  <a:schemeClr val="tx1"/>
                </a:solidFill>
                <a:latin typeface="Arial" charset="0"/>
                <a:ea typeface="Osaka" charset="-128"/>
              </a:defRPr>
            </a:lvl9pPr>
          </a:lstStyle>
          <a:p>
            <a:pPr algn="r"/>
            <a:r>
              <a:rPr lang="en-GB" b="1" dirty="0">
                <a:solidFill>
                  <a:srgbClr val="000066"/>
                </a:solidFill>
              </a:rPr>
              <a:t>Integrated delivery </a:t>
            </a:r>
          </a:p>
          <a:p>
            <a:pPr algn="r"/>
            <a:r>
              <a:rPr lang="en-GB" b="1" dirty="0">
                <a:solidFill>
                  <a:srgbClr val="000066"/>
                </a:solidFill>
              </a:rPr>
              <a:t>key working</a:t>
            </a:r>
          </a:p>
        </p:txBody>
      </p:sp>
      <p:sp>
        <p:nvSpPr>
          <p:cNvPr id="253967" name="Text Box 1039"/>
          <p:cNvSpPr txBox="1">
            <a:spLocks noChangeArrowheads="1"/>
          </p:cNvSpPr>
          <p:nvPr/>
        </p:nvSpPr>
        <p:spPr bwMode="auto">
          <a:xfrm>
            <a:off x="6324600" y="1981201"/>
            <a:ext cx="2207840" cy="1323439"/>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ea typeface="Osaka" charset="-128"/>
              </a:defRPr>
            </a:lvl1pPr>
            <a:lvl2pPr marL="742950" indent="-285750">
              <a:defRPr sz="2000">
                <a:solidFill>
                  <a:schemeClr val="tx1"/>
                </a:solidFill>
                <a:latin typeface="Arial" charset="0"/>
                <a:ea typeface="Osaka" charset="-128"/>
              </a:defRPr>
            </a:lvl2pPr>
            <a:lvl3pPr marL="1143000" indent="-228600">
              <a:defRPr sz="2000">
                <a:solidFill>
                  <a:schemeClr val="tx1"/>
                </a:solidFill>
                <a:latin typeface="Arial" charset="0"/>
                <a:ea typeface="Osaka" charset="-128"/>
              </a:defRPr>
            </a:lvl3pPr>
            <a:lvl4pPr marL="1600200" indent="-228600">
              <a:defRPr sz="2000">
                <a:solidFill>
                  <a:schemeClr val="tx1"/>
                </a:solidFill>
                <a:latin typeface="Arial" charset="0"/>
                <a:ea typeface="Osaka" charset="-128"/>
              </a:defRPr>
            </a:lvl4pPr>
            <a:lvl5pPr marL="2057400" indent="-228600">
              <a:defRPr sz="2000">
                <a:solidFill>
                  <a:schemeClr val="tx1"/>
                </a:solidFill>
                <a:latin typeface="Arial" charset="0"/>
                <a:ea typeface="Osaka" charset="-128"/>
              </a:defRPr>
            </a:lvl5pPr>
            <a:lvl6pPr marL="2514600" indent="-228600" eaLnBrk="0" fontAlgn="base" hangingPunct="0">
              <a:spcBef>
                <a:spcPct val="0"/>
              </a:spcBef>
              <a:spcAft>
                <a:spcPct val="0"/>
              </a:spcAft>
              <a:defRPr sz="2000">
                <a:solidFill>
                  <a:schemeClr val="tx1"/>
                </a:solidFill>
                <a:latin typeface="Arial" charset="0"/>
                <a:ea typeface="Osaka" charset="-128"/>
              </a:defRPr>
            </a:lvl6pPr>
            <a:lvl7pPr marL="2971800" indent="-228600" eaLnBrk="0" fontAlgn="base" hangingPunct="0">
              <a:spcBef>
                <a:spcPct val="0"/>
              </a:spcBef>
              <a:spcAft>
                <a:spcPct val="0"/>
              </a:spcAft>
              <a:defRPr sz="2000">
                <a:solidFill>
                  <a:schemeClr val="tx1"/>
                </a:solidFill>
                <a:latin typeface="Arial" charset="0"/>
                <a:ea typeface="Osaka" charset="-128"/>
              </a:defRPr>
            </a:lvl7pPr>
            <a:lvl8pPr marL="3429000" indent="-228600" eaLnBrk="0" fontAlgn="base" hangingPunct="0">
              <a:spcBef>
                <a:spcPct val="0"/>
              </a:spcBef>
              <a:spcAft>
                <a:spcPct val="0"/>
              </a:spcAft>
              <a:defRPr sz="2000">
                <a:solidFill>
                  <a:schemeClr val="tx1"/>
                </a:solidFill>
                <a:latin typeface="Arial" charset="0"/>
                <a:ea typeface="Osaka" charset="-128"/>
              </a:defRPr>
            </a:lvl8pPr>
            <a:lvl9pPr marL="3886200" indent="-228600" eaLnBrk="0" fontAlgn="base" hangingPunct="0">
              <a:spcBef>
                <a:spcPct val="0"/>
              </a:spcBef>
              <a:spcAft>
                <a:spcPct val="0"/>
              </a:spcAft>
              <a:defRPr sz="2000">
                <a:solidFill>
                  <a:schemeClr val="tx1"/>
                </a:solidFill>
                <a:latin typeface="Arial" charset="0"/>
                <a:ea typeface="Osaka" charset="-128"/>
              </a:defRPr>
            </a:lvl9pPr>
          </a:lstStyle>
          <a:p>
            <a:pPr algn="r">
              <a:spcBef>
                <a:spcPct val="50000"/>
              </a:spcBef>
            </a:pPr>
            <a:r>
              <a:rPr lang="en-GB" b="1" dirty="0">
                <a:solidFill>
                  <a:srgbClr val="000066"/>
                </a:solidFill>
              </a:rPr>
              <a:t>Joint planning and decision making with families</a:t>
            </a:r>
            <a:r>
              <a:rPr lang="en-GB" b="1" dirty="0"/>
              <a:t> </a:t>
            </a:r>
          </a:p>
        </p:txBody>
      </p:sp>
      <p:sp>
        <p:nvSpPr>
          <p:cNvPr id="253968" name="Text Box 1040"/>
          <p:cNvSpPr txBox="1">
            <a:spLocks noChangeArrowheads="1"/>
          </p:cNvSpPr>
          <p:nvPr/>
        </p:nvSpPr>
        <p:spPr bwMode="auto">
          <a:xfrm>
            <a:off x="304800" y="4869160"/>
            <a:ext cx="2667000" cy="40011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a:solidFill>
                  <a:schemeClr val="tx1"/>
                </a:solidFill>
                <a:latin typeface="Arial" charset="0"/>
                <a:ea typeface="Osaka" charset="-128"/>
              </a:defRPr>
            </a:lvl1pPr>
            <a:lvl2pPr marL="742950" indent="-285750">
              <a:defRPr sz="2000">
                <a:solidFill>
                  <a:schemeClr val="tx1"/>
                </a:solidFill>
                <a:latin typeface="Arial" charset="0"/>
                <a:ea typeface="Osaka" charset="-128"/>
              </a:defRPr>
            </a:lvl2pPr>
            <a:lvl3pPr marL="1143000" indent="-228600">
              <a:defRPr sz="2000">
                <a:solidFill>
                  <a:schemeClr val="tx1"/>
                </a:solidFill>
                <a:latin typeface="Arial" charset="0"/>
                <a:ea typeface="Osaka" charset="-128"/>
              </a:defRPr>
            </a:lvl3pPr>
            <a:lvl4pPr marL="1600200" indent="-228600">
              <a:defRPr sz="2000">
                <a:solidFill>
                  <a:schemeClr val="tx1"/>
                </a:solidFill>
                <a:latin typeface="Arial" charset="0"/>
                <a:ea typeface="Osaka" charset="-128"/>
              </a:defRPr>
            </a:lvl4pPr>
            <a:lvl5pPr marL="2057400" indent="-228600">
              <a:defRPr sz="2000">
                <a:solidFill>
                  <a:schemeClr val="tx1"/>
                </a:solidFill>
                <a:latin typeface="Arial" charset="0"/>
                <a:ea typeface="Osaka" charset="-128"/>
              </a:defRPr>
            </a:lvl5pPr>
            <a:lvl6pPr marL="2514600" indent="-228600" eaLnBrk="0" fontAlgn="base" hangingPunct="0">
              <a:spcBef>
                <a:spcPct val="0"/>
              </a:spcBef>
              <a:spcAft>
                <a:spcPct val="0"/>
              </a:spcAft>
              <a:defRPr sz="2000">
                <a:solidFill>
                  <a:schemeClr val="tx1"/>
                </a:solidFill>
                <a:latin typeface="Arial" charset="0"/>
                <a:ea typeface="Osaka" charset="-128"/>
              </a:defRPr>
            </a:lvl6pPr>
            <a:lvl7pPr marL="2971800" indent="-228600" eaLnBrk="0" fontAlgn="base" hangingPunct="0">
              <a:spcBef>
                <a:spcPct val="0"/>
              </a:spcBef>
              <a:spcAft>
                <a:spcPct val="0"/>
              </a:spcAft>
              <a:defRPr sz="2000">
                <a:solidFill>
                  <a:schemeClr val="tx1"/>
                </a:solidFill>
                <a:latin typeface="Arial" charset="0"/>
                <a:ea typeface="Osaka" charset="-128"/>
              </a:defRPr>
            </a:lvl7pPr>
            <a:lvl8pPr marL="3429000" indent="-228600" eaLnBrk="0" fontAlgn="base" hangingPunct="0">
              <a:spcBef>
                <a:spcPct val="0"/>
              </a:spcBef>
              <a:spcAft>
                <a:spcPct val="0"/>
              </a:spcAft>
              <a:defRPr sz="2000">
                <a:solidFill>
                  <a:schemeClr val="tx1"/>
                </a:solidFill>
                <a:latin typeface="Arial" charset="0"/>
                <a:ea typeface="Osaka" charset="-128"/>
              </a:defRPr>
            </a:lvl8pPr>
            <a:lvl9pPr marL="3886200" indent="-228600" eaLnBrk="0" fontAlgn="base" hangingPunct="0">
              <a:spcBef>
                <a:spcPct val="0"/>
              </a:spcBef>
              <a:spcAft>
                <a:spcPct val="0"/>
              </a:spcAft>
              <a:defRPr sz="2000">
                <a:solidFill>
                  <a:schemeClr val="tx1"/>
                </a:solidFill>
                <a:latin typeface="Arial" charset="0"/>
                <a:ea typeface="Osaka" charset="-128"/>
              </a:defRPr>
            </a:lvl9pPr>
          </a:lstStyle>
          <a:p>
            <a:pPr>
              <a:spcBef>
                <a:spcPct val="50000"/>
              </a:spcBef>
            </a:pPr>
            <a:r>
              <a:rPr lang="en-GB" b="1" dirty="0">
                <a:solidFill>
                  <a:srgbClr val="000066"/>
                </a:solidFill>
              </a:rPr>
              <a:t>Single plan</a:t>
            </a:r>
          </a:p>
        </p:txBody>
      </p:sp>
      <p:pic>
        <p:nvPicPr>
          <p:cNvPr id="132100" name="Picture 3" descr="IMG_973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8165" y="2782488"/>
            <a:ext cx="1463675"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76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32100"/>
                                        </p:tgtEl>
                                        <p:attrNameLst>
                                          <p:attrName>style.visibility</p:attrName>
                                        </p:attrNameLst>
                                      </p:cBhvr>
                                      <p:to>
                                        <p:strVal val="visible"/>
                                      </p:to>
                                    </p:set>
                                    <p:animEffect transition="in" filter="dissolve">
                                      <p:cBhvr>
                                        <p:cTn id="7" dur="500"/>
                                        <p:tgtEl>
                                          <p:spTgt spid="132100"/>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253965"/>
                                        </p:tgtEl>
                                        <p:attrNameLst>
                                          <p:attrName>style.visibility</p:attrName>
                                        </p:attrNameLst>
                                      </p:cBhvr>
                                      <p:to>
                                        <p:strVal val="visible"/>
                                      </p:to>
                                    </p:set>
                                    <p:animEffect transition="in" filter="dissolve">
                                      <p:cBhvr>
                                        <p:cTn id="11" dur="500"/>
                                        <p:tgtEl>
                                          <p:spTgt spid="253965"/>
                                        </p:tgtEl>
                                      </p:cBhvr>
                                    </p:animEffect>
                                  </p:childTnLst>
                                </p:cTn>
                              </p:par>
                            </p:childTnLst>
                          </p:cTn>
                        </p:par>
                        <p:par>
                          <p:cTn id="12" fill="hold" nodeType="afterGroup">
                            <p:stCondLst>
                              <p:cond delay="3000"/>
                            </p:stCondLst>
                            <p:childTnLst>
                              <p:par>
                                <p:cTn id="13" presetID="9" presetClass="entr" presetSubtype="0" fill="hold" grpId="0" nodeType="afterEffect">
                                  <p:stCondLst>
                                    <p:cond delay="2000"/>
                                  </p:stCondLst>
                                  <p:childTnLst>
                                    <p:set>
                                      <p:cBhvr>
                                        <p:cTn id="14" dur="1" fill="hold">
                                          <p:stCondLst>
                                            <p:cond delay="0"/>
                                          </p:stCondLst>
                                        </p:cTn>
                                        <p:tgtEl>
                                          <p:spTgt spid="253967"/>
                                        </p:tgtEl>
                                        <p:attrNameLst>
                                          <p:attrName>style.visibility</p:attrName>
                                        </p:attrNameLst>
                                      </p:cBhvr>
                                      <p:to>
                                        <p:strVal val="visible"/>
                                      </p:to>
                                    </p:set>
                                    <p:animEffect transition="in" filter="dissolve">
                                      <p:cBhvr>
                                        <p:cTn id="15" dur="500"/>
                                        <p:tgtEl>
                                          <p:spTgt spid="253967"/>
                                        </p:tgtEl>
                                      </p:cBhvr>
                                    </p:animEffect>
                                  </p:childTnLst>
                                </p:cTn>
                              </p:par>
                            </p:childTnLst>
                          </p:cTn>
                        </p:par>
                        <p:par>
                          <p:cTn id="16" fill="hold" nodeType="afterGroup">
                            <p:stCondLst>
                              <p:cond delay="5500"/>
                            </p:stCondLst>
                            <p:childTnLst>
                              <p:par>
                                <p:cTn id="17" presetID="9" presetClass="entr" presetSubtype="0" fill="hold" grpId="0" nodeType="afterEffect">
                                  <p:stCondLst>
                                    <p:cond delay="2000"/>
                                  </p:stCondLst>
                                  <p:childTnLst>
                                    <p:set>
                                      <p:cBhvr>
                                        <p:cTn id="18" dur="1" fill="hold">
                                          <p:stCondLst>
                                            <p:cond delay="0"/>
                                          </p:stCondLst>
                                        </p:cTn>
                                        <p:tgtEl>
                                          <p:spTgt spid="253968"/>
                                        </p:tgtEl>
                                        <p:attrNameLst>
                                          <p:attrName>style.visibility</p:attrName>
                                        </p:attrNameLst>
                                      </p:cBhvr>
                                      <p:to>
                                        <p:strVal val="visible"/>
                                      </p:to>
                                    </p:set>
                                    <p:animEffect transition="in" filter="dissolve">
                                      <p:cBhvr>
                                        <p:cTn id="19" dur="500"/>
                                        <p:tgtEl>
                                          <p:spTgt spid="253968"/>
                                        </p:tgtEl>
                                      </p:cBhvr>
                                    </p:animEffect>
                                  </p:childTnLst>
                                </p:cTn>
                              </p:par>
                            </p:childTnLst>
                          </p:cTn>
                        </p:par>
                        <p:par>
                          <p:cTn id="20" fill="hold" nodeType="afterGroup">
                            <p:stCondLst>
                              <p:cond delay="8000"/>
                            </p:stCondLst>
                            <p:childTnLst>
                              <p:par>
                                <p:cTn id="21" presetID="9" presetClass="entr" presetSubtype="0" fill="hold" grpId="0" nodeType="afterEffect">
                                  <p:stCondLst>
                                    <p:cond delay="0"/>
                                  </p:stCondLst>
                                  <p:childTnLst>
                                    <p:set>
                                      <p:cBhvr>
                                        <p:cTn id="22" dur="1" fill="hold">
                                          <p:stCondLst>
                                            <p:cond delay="0"/>
                                          </p:stCondLst>
                                        </p:cTn>
                                        <p:tgtEl>
                                          <p:spTgt spid="253966"/>
                                        </p:tgtEl>
                                        <p:attrNameLst>
                                          <p:attrName>style.visibility</p:attrName>
                                        </p:attrNameLst>
                                      </p:cBhvr>
                                      <p:to>
                                        <p:strVal val="visible"/>
                                      </p:to>
                                    </p:set>
                                    <p:animEffect transition="in" filter="dissolve">
                                      <p:cBhvr>
                                        <p:cTn id="23" dur="500"/>
                                        <p:tgtEl>
                                          <p:spTgt spid="253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65" grpId="0" autoUpdateAnimBg="0"/>
      <p:bldP spid="253966" grpId="0" autoUpdateAnimBg="0"/>
      <p:bldP spid="253967" grpId="0" autoUpdateAnimBg="0"/>
      <p:bldP spid="25396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73224" y="116632"/>
            <a:ext cx="8013576" cy="6799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800" dirty="0" smtClean="0">
                <a:latin typeface="Arial" pitchFamily="34" charset="0"/>
                <a:cs typeface="Arial" pitchFamily="34" charset="0"/>
              </a:rPr>
              <a:t>AfA and Early Support</a:t>
            </a:r>
            <a:endParaRPr lang="en-GB" sz="3800" dirty="0">
              <a:latin typeface="Arial" pitchFamily="34" charset="0"/>
              <a:cs typeface="Arial" pitchFamily="34" charset="0"/>
            </a:endParaRPr>
          </a:p>
        </p:txBody>
      </p:sp>
      <p:sp>
        <p:nvSpPr>
          <p:cNvPr id="4" name="Content Placeholder 6"/>
          <p:cNvSpPr txBox="1">
            <a:spLocks/>
          </p:cNvSpPr>
          <p:nvPr/>
        </p:nvSpPr>
        <p:spPr>
          <a:xfrm>
            <a:off x="467544" y="1988840"/>
            <a:ext cx="8219256" cy="183582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2400" kern="1200" baseline="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
        <p:nvSpPr>
          <p:cNvPr id="5" name="TextBox 4"/>
          <p:cNvSpPr txBox="1"/>
          <p:nvPr/>
        </p:nvSpPr>
        <p:spPr>
          <a:xfrm>
            <a:off x="467544" y="1045496"/>
            <a:ext cx="8219256" cy="3934026"/>
          </a:xfrm>
          <a:prstGeom prst="rect">
            <a:avLst/>
          </a:prstGeom>
          <a:noFill/>
        </p:spPr>
        <p:txBody>
          <a:bodyPr wrap="square" rtlCol="0">
            <a:spAutoFit/>
          </a:bodyPr>
          <a:lstStyle/>
          <a:p>
            <a:r>
              <a:rPr lang="en-GB" sz="2000" i="1" dirty="0">
                <a:latin typeface="Arial" pitchFamily="34" charset="0"/>
                <a:cs typeface="Arial" pitchFamily="34" charset="0"/>
              </a:rPr>
              <a:t>In 2012 Early Support became a partner of Achievement for All 3As. </a:t>
            </a:r>
            <a:r>
              <a:rPr lang="en-GB" sz="2000" i="1" dirty="0" smtClean="0">
                <a:latin typeface="Arial" pitchFamily="34" charset="0"/>
                <a:cs typeface="Arial" pitchFamily="34" charset="0"/>
              </a:rPr>
              <a:t>Achievement </a:t>
            </a:r>
            <a:r>
              <a:rPr lang="en-GB" sz="2000" i="1" dirty="0">
                <a:latin typeface="Arial" pitchFamily="34" charset="0"/>
                <a:cs typeface="Arial" pitchFamily="34" charset="0"/>
              </a:rPr>
              <a:t>for All 3As leads on the work with schools, and with Early Support are able to offer this as an additional layer to the Achievement for All programme to further support schools, children, young people and parents, and bring</a:t>
            </a:r>
            <a:r>
              <a:rPr lang="en-GB" sz="2000" i="1" strike="sngStrike" dirty="0">
                <a:latin typeface="Arial" pitchFamily="34" charset="0"/>
                <a:cs typeface="Arial" pitchFamily="34" charset="0"/>
              </a:rPr>
              <a:t> </a:t>
            </a:r>
            <a:r>
              <a:rPr lang="en-GB" sz="2000" i="1" dirty="0">
                <a:latin typeface="Arial" pitchFamily="34" charset="0"/>
                <a:cs typeface="Arial" pitchFamily="34" charset="0"/>
              </a:rPr>
              <a:t>together Early Support and Achievement for All principles, approaches, materials and training </a:t>
            </a:r>
          </a:p>
          <a:p>
            <a:r>
              <a:rPr lang="en-GB" sz="2000" dirty="0">
                <a:latin typeface="Arial" pitchFamily="34" charset="0"/>
                <a:cs typeface="Arial" pitchFamily="34" charset="0"/>
              </a:rPr>
              <a:t> </a:t>
            </a:r>
          </a:p>
          <a:p>
            <a:r>
              <a:rPr lang="en-GB" sz="2000" i="1" dirty="0">
                <a:latin typeface="Arial" pitchFamily="34" charset="0"/>
                <a:cs typeface="Arial" pitchFamily="34" charset="0"/>
              </a:rPr>
              <a:t>This partnership supports the Charity’s desire to broaden and deepen the work that it does.  Achievement for All and Early Support working in partnership offer a unique opportunity to address the challenges set out in the Government’s Support and Aspiration Green </a:t>
            </a:r>
            <a:r>
              <a:rPr lang="en-GB" sz="2000" i="1" dirty="0" smtClean="0">
                <a:latin typeface="Arial" pitchFamily="34" charset="0"/>
                <a:cs typeface="Arial" pitchFamily="34" charset="0"/>
              </a:rPr>
              <a:t>paper.</a:t>
            </a:r>
            <a:endParaRPr lang="en-GB" sz="2000" i="1" dirty="0">
              <a:latin typeface="Arial" pitchFamily="34" charset="0"/>
              <a:cs typeface="Arial" pitchFamily="34" charset="0"/>
            </a:endParaRPr>
          </a:p>
          <a:p>
            <a:pPr>
              <a:lnSpc>
                <a:spcPct val="114000"/>
              </a:lnSpc>
            </a:pPr>
            <a:endParaRPr lang="en-GB" sz="2600" dirty="0" smtClean="0">
              <a:latin typeface="Arial" pitchFamily="34" charset="0"/>
              <a:cs typeface="Arial" pitchFamily="34" charset="0"/>
            </a:endParaRPr>
          </a:p>
        </p:txBody>
      </p:sp>
    </p:spTree>
    <p:extLst>
      <p:ext uri="{BB962C8B-B14F-4D97-AF65-F5344CB8AC3E}">
        <p14:creationId xmlns:p14="http://schemas.microsoft.com/office/powerpoint/2010/main" val="1748861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normAutofit/>
          </a:bodyPr>
          <a:lstStyle/>
          <a:p>
            <a:r>
              <a:rPr lang="en-GB" sz="4000" dirty="0" smtClean="0">
                <a:latin typeface="Arial" pitchFamily="34" charset="0"/>
                <a:ea typeface="Osaka" charset="-128"/>
                <a:cs typeface="Arial" pitchFamily="34" charset="0"/>
              </a:rPr>
              <a:t>The challenge</a:t>
            </a:r>
          </a:p>
        </p:txBody>
      </p:sp>
      <p:sp>
        <p:nvSpPr>
          <p:cNvPr id="267267" name="Rectangle 3"/>
          <p:cNvSpPr>
            <a:spLocks noGrp="1" noChangeArrowheads="1"/>
          </p:cNvSpPr>
          <p:nvPr>
            <p:ph type="body" idx="4294967295"/>
          </p:nvPr>
        </p:nvSpPr>
        <p:spPr>
          <a:xfrm>
            <a:off x="685800" y="1484784"/>
            <a:ext cx="7696200" cy="4839816"/>
          </a:xfrm>
        </p:spPr>
        <p:txBody>
          <a:bodyPr>
            <a:normAutofit/>
          </a:bodyPr>
          <a:lstStyle/>
          <a:p>
            <a:pPr>
              <a:lnSpc>
                <a:spcPct val="90000"/>
              </a:lnSpc>
            </a:pPr>
            <a:r>
              <a:rPr lang="en-GB" sz="2800" dirty="0" smtClean="0">
                <a:latin typeface="Arial" pitchFamily="34" charset="0"/>
                <a:ea typeface="Osaka" charset="-128"/>
                <a:cs typeface="Arial" pitchFamily="34" charset="0"/>
              </a:rPr>
              <a:t>To extend this way of working into the world of early years settings and schools as an integral part of SEND reform</a:t>
            </a:r>
          </a:p>
          <a:p>
            <a:pPr>
              <a:lnSpc>
                <a:spcPct val="90000"/>
              </a:lnSpc>
            </a:pPr>
            <a:endParaRPr lang="en-GB" sz="2800" dirty="0">
              <a:latin typeface="Arial" pitchFamily="34" charset="0"/>
              <a:ea typeface="Osaka" charset="-128"/>
              <a:cs typeface="Arial" pitchFamily="34" charset="0"/>
            </a:endParaRPr>
          </a:p>
          <a:p>
            <a:pPr>
              <a:lnSpc>
                <a:spcPct val="90000"/>
              </a:lnSpc>
            </a:pPr>
            <a:endParaRPr lang="en-GB" sz="2800" dirty="0" smtClean="0">
              <a:latin typeface="Arial" pitchFamily="34" charset="0"/>
              <a:ea typeface="Osaka" charset="-128"/>
              <a:cs typeface="Arial" pitchFamily="34" charset="0"/>
            </a:endParaRPr>
          </a:p>
          <a:p>
            <a:pPr>
              <a:lnSpc>
                <a:spcPct val="90000"/>
              </a:lnSpc>
            </a:pPr>
            <a:r>
              <a:rPr lang="en-GB" sz="2800" dirty="0" smtClean="0">
                <a:latin typeface="Arial" pitchFamily="34" charset="0"/>
                <a:ea typeface="Osaka" charset="-128"/>
                <a:cs typeface="Arial" pitchFamily="34" charset="0"/>
              </a:rPr>
              <a:t>To model it for children with different levels of additional support need at different ages as the mechanism to:</a:t>
            </a:r>
          </a:p>
          <a:p>
            <a:pPr lvl="1">
              <a:lnSpc>
                <a:spcPct val="90000"/>
              </a:lnSpc>
            </a:pPr>
            <a:r>
              <a:rPr lang="en-GB" dirty="0" smtClean="0">
                <a:latin typeface="Arial" pitchFamily="34" charset="0"/>
                <a:ea typeface="Osaka" charset="-128"/>
                <a:cs typeface="Arial" pitchFamily="34" charset="0"/>
              </a:rPr>
              <a:t>improve the quality of engagement between schools and families </a:t>
            </a:r>
          </a:p>
        </p:txBody>
      </p:sp>
    </p:spTree>
    <p:extLst>
      <p:ext uri="{BB962C8B-B14F-4D97-AF65-F5344CB8AC3E}">
        <p14:creationId xmlns:p14="http://schemas.microsoft.com/office/powerpoint/2010/main" val="2464046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Effect transition="in" filter="dissolve">
                                      <p:cBhvr>
                                        <p:cTn id="7" dur="500"/>
                                        <p:tgtEl>
                                          <p:spTgt spid="26726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7267">
                                            <p:txEl>
                                              <p:pRg st="3" end="3"/>
                                            </p:txEl>
                                          </p:spTgt>
                                        </p:tgtEl>
                                        <p:attrNameLst>
                                          <p:attrName>style.visibility</p:attrName>
                                        </p:attrNameLst>
                                      </p:cBhvr>
                                      <p:to>
                                        <p:strVal val="visible"/>
                                      </p:to>
                                    </p:set>
                                    <p:animEffect transition="in" filter="dissolve">
                                      <p:cBhvr>
                                        <p:cTn id="11" dur="500"/>
                                        <p:tgtEl>
                                          <p:spTgt spid="267267">
                                            <p:txEl>
                                              <p:pRg st="3" end="3"/>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67267">
                                            <p:txEl>
                                              <p:pRg st="4" end="4"/>
                                            </p:txEl>
                                          </p:spTgt>
                                        </p:tgtEl>
                                        <p:attrNameLst>
                                          <p:attrName>style.visibility</p:attrName>
                                        </p:attrNameLst>
                                      </p:cBhvr>
                                      <p:to>
                                        <p:strVal val="visible"/>
                                      </p:to>
                                    </p:set>
                                    <p:animEffect transition="in" filter="dissolve">
                                      <p:cBhvr>
                                        <p:cTn id="14" dur="500"/>
                                        <p:tgtEl>
                                          <p:spTgt spid="267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a:lstStyle/>
          <a:p>
            <a:pPr>
              <a:defRPr/>
            </a:pPr>
            <a:fld id="{22169FF3-4F02-44DB-9353-3BC3C9143B5B}" type="slidenum">
              <a:rPr lang="en-GB" smtClean="0"/>
              <a:pPr>
                <a:defRPr/>
              </a:pPr>
              <a:t>8</a:t>
            </a:fld>
            <a:endParaRPr lang="en-GB" dirty="0"/>
          </a:p>
        </p:txBody>
      </p:sp>
      <p:sp>
        <p:nvSpPr>
          <p:cNvPr id="10" name="Rectangle 3"/>
          <p:cNvSpPr txBox="1">
            <a:spLocks noChangeArrowheads="1"/>
          </p:cNvSpPr>
          <p:nvPr/>
        </p:nvSpPr>
        <p:spPr bwMode="auto">
          <a:xfrm>
            <a:off x="593725" y="1052736"/>
            <a:ext cx="77724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000" dirty="0" smtClean="0">
              <a:latin typeface="Arial" pitchFamily="34" charset="0"/>
              <a:cs typeface="Arial" pitchFamily="34" charset="0"/>
            </a:endParaRPr>
          </a:p>
          <a:p>
            <a:pPr marL="0" indent="0">
              <a:buNone/>
            </a:pPr>
            <a:r>
              <a:rPr lang="en-GB" sz="2800" dirty="0" smtClean="0">
                <a:latin typeface="Arial" pitchFamily="34" charset="0"/>
                <a:cs typeface="Arial" pitchFamily="34" charset="0"/>
              </a:rPr>
              <a:t>The </a:t>
            </a:r>
            <a:r>
              <a:rPr lang="en-GB" sz="2800" dirty="0" smtClean="0">
                <a:solidFill>
                  <a:srgbClr val="660066"/>
                </a:solidFill>
                <a:latin typeface="Arial" pitchFamily="34" charset="0"/>
                <a:cs typeface="Arial" pitchFamily="34" charset="0"/>
              </a:rPr>
              <a:t>Early Support materials</a:t>
            </a:r>
            <a:r>
              <a:rPr lang="en-GB" sz="2800" dirty="0" smtClean="0">
                <a:latin typeface="Arial" pitchFamily="34" charset="0"/>
                <a:cs typeface="Arial" pitchFamily="34" charset="0"/>
              </a:rPr>
              <a:t> are practical resources to drive and support the process of multi-agency service development at local level. Early Support’s resources and training help to bring service providers together with parent carers, children and young people. They ensure parent carers, children and young people remain at the centre of a holistic and integrated planning process</a:t>
            </a:r>
            <a:r>
              <a:rPr lang="en-GB" dirty="0" smtClean="0">
                <a:latin typeface="Arial" pitchFamily="34" charset="0"/>
                <a:cs typeface="Arial" pitchFamily="34" charset="0"/>
              </a:rPr>
              <a:t>.</a:t>
            </a:r>
          </a:p>
          <a:p>
            <a:pPr eaLnBrk="1" hangingPunct="1">
              <a:buFontTx/>
              <a:buNone/>
            </a:pPr>
            <a:endParaRPr lang="en-GB" sz="2000" dirty="0" smtClean="0">
              <a:latin typeface="Arial" pitchFamily="34" charset="0"/>
              <a:cs typeface="Arial" pitchFamily="34" charset="0"/>
            </a:endParaRPr>
          </a:p>
          <a:p>
            <a:pPr eaLnBrk="1" hangingPunct="1">
              <a:buFontTx/>
              <a:buNone/>
            </a:pPr>
            <a:r>
              <a:rPr lang="en-GB" sz="2000" dirty="0" smtClean="0">
                <a:solidFill>
                  <a:srgbClr val="FF0066"/>
                </a:solidFill>
                <a:latin typeface="Arial" pitchFamily="34" charset="0"/>
                <a:cs typeface="Arial" pitchFamily="34" charset="0"/>
              </a:rPr>
              <a:t>	</a:t>
            </a:r>
          </a:p>
        </p:txBody>
      </p:sp>
      <p:sp>
        <p:nvSpPr>
          <p:cNvPr id="11" name="Rectangle 4"/>
          <p:cNvSpPr>
            <a:spLocks noChangeArrowheads="1"/>
          </p:cNvSpPr>
          <p:nvPr/>
        </p:nvSpPr>
        <p:spPr bwMode="auto">
          <a:xfrm>
            <a:off x="381000" y="63246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400" b="1" dirty="0">
              <a:solidFill>
                <a:srgbClr val="FF0066"/>
              </a:solidFill>
              <a:latin typeface="Times New Roman" pitchFamily="18" charset="0"/>
            </a:endParaRPr>
          </a:p>
        </p:txBody>
      </p:sp>
      <p:sp>
        <p:nvSpPr>
          <p:cNvPr id="12" name="Title 11"/>
          <p:cNvSpPr>
            <a:spLocks noGrp="1"/>
          </p:cNvSpPr>
          <p:nvPr>
            <p:ph type="title"/>
          </p:nvPr>
        </p:nvSpPr>
        <p:spPr>
          <a:xfrm>
            <a:off x="251520" y="44624"/>
            <a:ext cx="8640960" cy="1143000"/>
          </a:xfrm>
        </p:spPr>
        <p:txBody>
          <a:bodyPr/>
          <a:lstStyle/>
          <a:p>
            <a:r>
              <a:rPr lang="en-GB" sz="3200" b="1" dirty="0" smtClean="0">
                <a:latin typeface="Arial" pitchFamily="34" charset="0"/>
                <a:cs typeface="Arial" pitchFamily="34" charset="0"/>
              </a:rPr>
              <a:t>The Early Support materials and resources</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324793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ssolve">
                                      <p:cBhvr>
                                        <p:cTn id="7" dur="500"/>
                                        <p:tgtEl>
                                          <p:spTgt spid="10">
                                            <p:txEl>
                                              <p:pRg st="1" end="1"/>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animEffect transition="in" filter="dissolve">
                                      <p:cBhvr>
                                        <p:cTn id="1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p:spPr>
        <p:txBody>
          <a:bodyPr/>
          <a:lstStyle/>
          <a:p>
            <a:pPr>
              <a:defRPr/>
            </a:pPr>
            <a:fld id="{22169FF3-4F02-44DB-9353-3BC3C9143B5B}" type="slidenum">
              <a:rPr lang="en-GB" smtClean="0"/>
              <a:pPr>
                <a:defRPr/>
              </a:pPr>
              <a:t>9</a:t>
            </a:fld>
            <a:endParaRPr lang="en-GB" dirty="0"/>
          </a:p>
        </p:txBody>
      </p:sp>
      <p:sp>
        <p:nvSpPr>
          <p:cNvPr id="10" name="Rectangle 3"/>
          <p:cNvSpPr txBox="1">
            <a:spLocks noChangeArrowheads="1"/>
          </p:cNvSpPr>
          <p:nvPr/>
        </p:nvSpPr>
        <p:spPr bwMode="auto">
          <a:xfrm>
            <a:off x="593725" y="1052736"/>
            <a:ext cx="7772400"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Times" charset="0"/>
              <a:buNone/>
            </a:pPr>
            <a:r>
              <a:rPr lang="en-US" sz="2000" dirty="0">
                <a:latin typeface="Arial" charset="0"/>
                <a:ea typeface="ＭＳ Ｐゴシック" charset="-128"/>
                <a:cs typeface="Arial" charset="0"/>
              </a:rPr>
              <a:t>Available as </a:t>
            </a:r>
            <a:r>
              <a:rPr lang="en-US" sz="2000" dirty="0" err="1">
                <a:latin typeface="Arial" charset="0"/>
                <a:ea typeface="ＭＳ Ｐゴシック" charset="-128"/>
                <a:cs typeface="Arial" charset="0"/>
              </a:rPr>
              <a:t>ebooks</a:t>
            </a:r>
            <a:r>
              <a:rPr lang="en-US" sz="2000" dirty="0">
                <a:latin typeface="Arial" charset="0"/>
                <a:ea typeface="ＭＳ Ｐゴシック" charset="-128"/>
                <a:cs typeface="Arial" charset="0"/>
              </a:rPr>
              <a:t> online and via an Early Support app:</a:t>
            </a:r>
          </a:p>
          <a:p>
            <a:pPr marL="0" indent="0" eaLnBrk="1" hangingPunct="1"/>
            <a:r>
              <a:rPr lang="en-US" sz="2000" dirty="0">
                <a:latin typeface="Arial" charset="0"/>
                <a:ea typeface="ＭＳ Ｐゴシック" charset="-128"/>
                <a:cs typeface="Arial" charset="0"/>
              </a:rPr>
              <a:t>Information resources on specific conditions for parent </a:t>
            </a:r>
            <a:r>
              <a:rPr lang="en-US" sz="2000" dirty="0" err="1">
                <a:latin typeface="Arial" charset="0"/>
                <a:ea typeface="ＭＳ Ｐゴシック" charset="-128"/>
                <a:cs typeface="Arial" charset="0"/>
              </a:rPr>
              <a:t>carers</a:t>
            </a:r>
            <a:r>
              <a:rPr lang="en-US" sz="2000" dirty="0">
                <a:latin typeface="Arial" charset="0"/>
                <a:ea typeface="ＭＳ Ｐゴシック" charset="-128"/>
                <a:cs typeface="Arial" charset="0"/>
              </a:rPr>
              <a:t> and young people</a:t>
            </a:r>
          </a:p>
          <a:p>
            <a:pPr marL="0" indent="0" eaLnBrk="1" hangingPunct="1"/>
            <a:r>
              <a:rPr lang="en-US" sz="2000" dirty="0">
                <a:latin typeface="Arial" charset="0"/>
                <a:ea typeface="ＭＳ Ｐゴシック" charset="-128"/>
                <a:cs typeface="Arial" charset="0"/>
              </a:rPr>
              <a:t>Background information resources for parent </a:t>
            </a:r>
            <a:r>
              <a:rPr lang="en-US" sz="2000" dirty="0" err="1">
                <a:latin typeface="Arial" charset="0"/>
                <a:ea typeface="ＭＳ Ｐゴシック" charset="-128"/>
                <a:cs typeface="Arial" charset="0"/>
              </a:rPr>
              <a:t>carers</a:t>
            </a:r>
            <a:r>
              <a:rPr lang="en-US" sz="2000" dirty="0">
                <a:latin typeface="Arial" charset="0"/>
                <a:ea typeface="ＭＳ Ｐゴシック" charset="-128"/>
                <a:cs typeface="Arial" charset="0"/>
              </a:rPr>
              <a:t> and young people</a:t>
            </a:r>
          </a:p>
          <a:p>
            <a:pPr marL="0" indent="0" eaLnBrk="1" hangingPunct="1"/>
            <a:r>
              <a:rPr lang="en-US" sz="2000" i="1" dirty="0">
                <a:latin typeface="Arial" charset="0"/>
                <a:ea typeface="ＭＳ Ｐゴシック" charset="-128"/>
                <a:cs typeface="Arial" charset="0"/>
              </a:rPr>
              <a:t>‘Our family</a:t>
            </a:r>
            <a:r>
              <a:rPr lang="en-US" sz="2000" dirty="0">
                <a:latin typeface="Arial" charset="0"/>
                <a:ea typeface="ＭＳ Ｐゴシック" charset="-128"/>
                <a:cs typeface="Arial" charset="0"/>
              </a:rPr>
              <a:t>’ and ‘</a:t>
            </a:r>
            <a:r>
              <a:rPr lang="en-US" sz="2000" i="1" dirty="0">
                <a:latin typeface="Arial" charset="0"/>
                <a:ea typeface="ＭＳ Ｐゴシック" charset="-128"/>
                <a:cs typeface="Arial" charset="0"/>
              </a:rPr>
              <a:t>My life</a:t>
            </a:r>
            <a:r>
              <a:rPr lang="en-US" sz="2000" dirty="0">
                <a:latin typeface="Arial" charset="0"/>
                <a:ea typeface="ＭＳ Ｐゴシック" charset="-128"/>
                <a:cs typeface="Arial" charset="0"/>
              </a:rPr>
              <a:t>’ (both of which include a single Education, Health and Care Plan format) </a:t>
            </a:r>
          </a:p>
          <a:p>
            <a:pPr marL="0" indent="0" eaLnBrk="1" hangingPunct="1"/>
            <a:r>
              <a:rPr lang="en-US" sz="2000" i="1" dirty="0">
                <a:latin typeface="Arial" charset="0"/>
                <a:ea typeface="ＭＳ Ｐゴシック" charset="-128"/>
                <a:cs typeface="Arial" charset="0"/>
              </a:rPr>
              <a:t>Multi-agency Planning and Improvement Tool </a:t>
            </a:r>
            <a:r>
              <a:rPr lang="en-US" sz="2000" dirty="0">
                <a:latin typeface="Arial" charset="0"/>
                <a:ea typeface="ＭＳ Ｐゴシック" charset="-128"/>
                <a:cs typeface="Arial" charset="0"/>
              </a:rPr>
              <a:t>(MAPIT)</a:t>
            </a:r>
          </a:p>
          <a:p>
            <a:pPr marL="0" indent="0" eaLnBrk="1" hangingPunct="1"/>
            <a:r>
              <a:rPr lang="en-US" sz="2000" dirty="0">
                <a:latin typeface="Arial" charset="0"/>
                <a:ea typeface="ＭＳ Ｐゴシック" charset="-128"/>
                <a:cs typeface="Arial" charset="0"/>
              </a:rPr>
              <a:t>Informed choice resource</a:t>
            </a:r>
          </a:p>
          <a:p>
            <a:pPr marL="0" indent="0" eaLnBrk="1" hangingPunct="1"/>
            <a:r>
              <a:rPr lang="en-US" sz="2000" dirty="0">
                <a:latin typeface="Arial" charset="0"/>
                <a:ea typeface="ＭＳ Ｐゴシック" charset="-128"/>
                <a:cs typeface="Arial" charset="0"/>
              </a:rPr>
              <a:t>Developmental journals</a:t>
            </a:r>
          </a:p>
          <a:p>
            <a:pPr marL="0" indent="0" eaLnBrk="1" hangingPunct="1"/>
            <a:r>
              <a:rPr lang="en-US" sz="2000" dirty="0">
                <a:latin typeface="Arial" charset="0"/>
                <a:ea typeface="ＭＳ Ｐゴシック" charset="-128"/>
                <a:cs typeface="Arial" charset="0"/>
              </a:rPr>
              <a:t>Film materials</a:t>
            </a:r>
          </a:p>
          <a:p>
            <a:pPr marL="0" indent="0" eaLnBrk="1" hangingPunct="1">
              <a:buFont typeface="Times" charset="0"/>
              <a:buNone/>
            </a:pPr>
            <a:endParaRPr lang="en-US" sz="2000" b="1" dirty="0" smtClean="0">
              <a:latin typeface="Arial" charset="0"/>
              <a:ea typeface="ＭＳ Ｐゴシック" charset="-128"/>
              <a:cs typeface="Arial" charset="0"/>
            </a:endParaRPr>
          </a:p>
          <a:p>
            <a:pPr marL="0" indent="0" eaLnBrk="1" hangingPunct="1">
              <a:buFont typeface="Times" charset="0"/>
              <a:buNone/>
            </a:pPr>
            <a:r>
              <a:rPr lang="en-US" sz="2000" b="1" dirty="0" smtClean="0">
                <a:latin typeface="Arial" charset="0"/>
                <a:ea typeface="ＭＳ Ｐゴシック" charset="-128"/>
                <a:cs typeface="Arial" charset="0"/>
              </a:rPr>
              <a:t>For </a:t>
            </a:r>
            <a:r>
              <a:rPr lang="en-US" sz="2000" b="1" dirty="0">
                <a:latin typeface="Arial" charset="0"/>
                <a:ea typeface="ＭＳ Ｐゴシック" charset="-128"/>
                <a:cs typeface="Arial" charset="0"/>
              </a:rPr>
              <a:t>current resources see the Early Support website at </a:t>
            </a:r>
            <a:r>
              <a:rPr lang="en-US" sz="2000" b="1" dirty="0">
                <a:latin typeface="Arial" charset="0"/>
                <a:ea typeface="ＭＳ Ｐゴシック" charset="-128"/>
                <a:cs typeface="Arial" charset="0"/>
                <a:hlinkClick r:id="rId3"/>
              </a:rPr>
              <a:t>http://ncb.org.uk/early-support</a:t>
            </a:r>
            <a:endParaRPr lang="en-US" sz="2000" b="1" dirty="0">
              <a:latin typeface="Arial" charset="0"/>
              <a:ea typeface="ＭＳ Ｐゴシック" charset="-128"/>
              <a:cs typeface="Arial" charset="0"/>
            </a:endParaRPr>
          </a:p>
          <a:p>
            <a:pPr eaLnBrk="1" hangingPunct="1">
              <a:buFontTx/>
              <a:buNone/>
            </a:pPr>
            <a:r>
              <a:rPr lang="en-GB" sz="2000" dirty="0" smtClean="0">
                <a:solidFill>
                  <a:srgbClr val="FF0066"/>
                </a:solidFill>
                <a:latin typeface="Arial" pitchFamily="34" charset="0"/>
                <a:cs typeface="Arial" pitchFamily="34" charset="0"/>
              </a:rPr>
              <a:t>	</a:t>
            </a:r>
          </a:p>
        </p:txBody>
      </p:sp>
      <p:sp>
        <p:nvSpPr>
          <p:cNvPr id="12" name="Title 11"/>
          <p:cNvSpPr>
            <a:spLocks noGrp="1"/>
          </p:cNvSpPr>
          <p:nvPr>
            <p:ph type="title"/>
          </p:nvPr>
        </p:nvSpPr>
        <p:spPr>
          <a:xfrm>
            <a:off x="251520" y="44624"/>
            <a:ext cx="8640960" cy="1143000"/>
          </a:xfrm>
        </p:spPr>
        <p:txBody>
          <a:bodyPr/>
          <a:lstStyle/>
          <a:p>
            <a:r>
              <a:rPr lang="en-GB" sz="3200" b="1" dirty="0" smtClean="0">
                <a:latin typeface="Arial" pitchFamily="34" charset="0"/>
                <a:cs typeface="Arial" pitchFamily="34" charset="0"/>
              </a:rPr>
              <a:t>The Early Support materials and resources</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108680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dissolve">
                                      <p:cBhvr>
                                        <p:cTn id="27" dur="500"/>
                                        <p:tgtEl>
                                          <p:spTgt spid="10">
                                            <p:txEl>
                                              <p:pRg st="5" end="5"/>
                                            </p:txEl>
                                          </p:spTgt>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dissolve">
                                      <p:cBhvr>
                                        <p:cTn id="31" dur="500"/>
                                        <p:tgtEl>
                                          <p:spTgt spid="10">
                                            <p:txEl>
                                              <p:pRg st="6" end="6"/>
                                            </p:txEl>
                                          </p:spTgt>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dissolve">
                                      <p:cBhvr>
                                        <p:cTn id="35" dur="500"/>
                                        <p:tgtEl>
                                          <p:spTgt spid="10">
                                            <p:txEl>
                                              <p:pRg st="7" end="7"/>
                                            </p:txEl>
                                          </p:spTgt>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10">
                                            <p:txEl>
                                              <p:pRg st="9" end="9"/>
                                            </p:txEl>
                                          </p:spTgt>
                                        </p:tgtEl>
                                        <p:attrNameLst>
                                          <p:attrName>style.visibility</p:attrName>
                                        </p:attrNameLst>
                                      </p:cBhvr>
                                      <p:to>
                                        <p:strVal val="visible"/>
                                      </p:to>
                                    </p:set>
                                    <p:animEffect transition="in" filter="dissolve">
                                      <p:cBhvr>
                                        <p:cTn id="39" dur="500"/>
                                        <p:tgtEl>
                                          <p:spTgt spid="10">
                                            <p:txEl>
                                              <p:pRg st="9" end="9"/>
                                            </p:txEl>
                                          </p:spTgt>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animEffect transition="in" filter="dissolve">
                                      <p:cBhvr>
                                        <p:cTn id="43" dur="500"/>
                                        <p:tgtEl>
                                          <p:spTgt spid="1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1709</Words>
  <Application>Microsoft Office PowerPoint</Application>
  <PresentationFormat>On-screen Show (4:3)</PresentationFormat>
  <Paragraphs>213</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Achievement for All Partners</vt:lpstr>
      <vt:lpstr>Early Support</vt:lpstr>
      <vt:lpstr>PowerPoint Presentation</vt:lpstr>
      <vt:lpstr>Early Support approach</vt:lpstr>
      <vt:lpstr>PowerPoint Presentation</vt:lpstr>
      <vt:lpstr>The challenge</vt:lpstr>
      <vt:lpstr>The Early Support materials and resources</vt:lpstr>
      <vt:lpstr>The Early Support materials and resources</vt:lpstr>
      <vt:lpstr>The Early Support and Key Working Training</vt:lpstr>
      <vt:lpstr>Early Support Multi Agency Planning and Improvement Tool </vt:lpstr>
      <vt:lpstr>Outcomes for children,  young people and families</vt:lpstr>
      <vt:lpstr>What can MAPIT do?</vt:lpstr>
      <vt:lpstr>PowerPoint Presentation</vt:lpstr>
      <vt:lpstr>The Cedars Academy, Gateshead</vt:lpstr>
      <vt:lpstr>The bespoke plan</vt:lpstr>
      <vt:lpstr>Desired Outcomes  </vt:lpstr>
      <vt:lpstr>Early Support/AfA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Trevor</dc:creator>
  <cp:lastModifiedBy>Tina Brace</cp:lastModifiedBy>
  <cp:revision>13</cp:revision>
  <dcterms:created xsi:type="dcterms:W3CDTF">2013-01-31T09:52:52Z</dcterms:created>
  <dcterms:modified xsi:type="dcterms:W3CDTF">2013-02-04T16:18:02Z</dcterms:modified>
</cp:coreProperties>
</file>